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ov" ContentType="video/unknown"/>
  <Override PartName="/ppt/media/media1.mp4" ContentType="video/unknown"/>
  <Override PartName="/ppt/media/media2.mov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914400" algn="ctr">
              <a:buSzTx/>
              <a:buFontTx/>
              <a:buNone/>
              <a:defRPr sz="4800"/>
            </a:lvl2pPr>
            <a:lvl3pPr marL="0" indent="1828800" algn="ctr">
              <a:buSzTx/>
              <a:buFontTx/>
              <a:buNone/>
              <a:defRPr sz="4800"/>
            </a:lvl3pPr>
            <a:lvl4pPr marL="0" indent="2743200" algn="ctr">
              <a:buSzTx/>
              <a:buFontTx/>
              <a:buNone/>
              <a:defRPr sz="4800"/>
            </a:lvl4pPr>
            <a:lvl5pPr marL="0" indent="3657600" algn="ctr">
              <a:buSzTx/>
              <a:buFont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663700" y="3419476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1663700" y="9178927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>
                <a:solidFill>
                  <a:srgbClr val="888888"/>
                </a:solidFill>
              </a:defRPr>
            </a:lvl1pPr>
            <a:lvl2pPr marL="0" indent="914400">
              <a:buSzTx/>
              <a:buFontTx/>
              <a:buNone/>
              <a:defRPr sz="4800">
                <a:solidFill>
                  <a:srgbClr val="888888"/>
                </a:solidFill>
              </a:defRPr>
            </a:lvl2pPr>
            <a:lvl3pPr marL="0" indent="1828800">
              <a:buSzTx/>
              <a:buFontTx/>
              <a:buNone/>
              <a:defRPr sz="4800">
                <a:solidFill>
                  <a:srgbClr val="888888"/>
                </a:solidFill>
              </a:defRPr>
            </a:lvl3pPr>
            <a:lvl4pPr marL="0" indent="2743200">
              <a:buSzTx/>
              <a:buFontTx/>
              <a:buNone/>
              <a:defRPr sz="4800">
                <a:solidFill>
                  <a:srgbClr val="888888"/>
                </a:solidFill>
              </a:defRPr>
            </a:lvl4pPr>
            <a:lvl5pPr marL="0" indent="3657600">
              <a:buSzTx/>
              <a:buFontTx/>
              <a:buNone/>
              <a:defRPr sz="48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679575" y="730251"/>
            <a:ext cx="21031201" cy="26511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679576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4800"/>
            </a:lvl1pPr>
            <a:lvl2pPr marL="0" indent="914400">
              <a:buSzTx/>
              <a:buFontTx/>
              <a:buNone/>
              <a:defRPr b="1" sz="4800"/>
            </a:lvl2pPr>
            <a:lvl3pPr marL="0" indent="1828800">
              <a:buSzTx/>
              <a:buFontTx/>
              <a:buNone/>
              <a:defRPr b="1" sz="4800"/>
            </a:lvl3pPr>
            <a:lvl4pPr marL="0" indent="2743200">
              <a:buSzTx/>
              <a:buFontTx/>
              <a:buNone/>
              <a:defRPr b="1" sz="4800"/>
            </a:lvl4pPr>
            <a:lvl5pPr marL="0" indent="3657600">
              <a:buSzTx/>
              <a:buFontTx/>
              <a:buNone/>
              <a:defRPr b="1"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48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1679576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1436914" indent="-522514">
              <a:defRPr sz="6400"/>
            </a:lvl2pPr>
            <a:lvl3pPr marL="2438400" indent="-609600">
              <a:defRPr sz="6400"/>
            </a:lvl3pPr>
            <a:lvl4pPr marL="3474720" indent="-731520">
              <a:defRPr sz="6400"/>
            </a:lvl4pPr>
            <a:lvl5pPr marL="4389120" indent="-731520"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1679576" y="4114800"/>
            <a:ext cx="7864475" cy="76231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679576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679576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914400">
              <a:buSzTx/>
              <a:buFontTx/>
              <a:buNone/>
              <a:defRPr sz="3200"/>
            </a:lvl2pPr>
            <a:lvl3pPr marL="0" indent="1828800">
              <a:buSzTx/>
              <a:buFontTx/>
              <a:buNone/>
              <a:defRPr sz="3200"/>
            </a:lvl3pPr>
            <a:lvl4pPr marL="0" indent="2743200">
              <a:buSzTx/>
              <a:buFontTx/>
              <a:buNone/>
              <a:defRPr sz="3200"/>
            </a:lvl4pPr>
            <a:lvl5pPr marL="0" indent="3657600"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294492" y="12881590"/>
            <a:ext cx="413108" cy="39247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4478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24688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5283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6197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7112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8026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5.png"/><Relationship Id="rId8" Type="http://schemas.openxmlformats.org/officeDocument/2006/relationships/video" Target="../media/media1.mp4"/><Relationship Id="rId9" Type="http://schemas.microsoft.com/office/2007/relationships/media" Target="../media/media1.mp4"/><Relationship Id="rId10" Type="http://schemas.openxmlformats.org/officeDocument/2006/relationships/image" Target="../media/image6.png"/><Relationship Id="rId11" Type="http://schemas.openxmlformats.org/officeDocument/2006/relationships/video" Target="../media/media2.mov"/><Relationship Id="rId12" Type="http://schemas.microsoft.com/office/2007/relationships/media" Target="../media/media2.mov"/><Relationship Id="rId1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8533" t="28944" r="20114" b="31414"/>
          <a:stretch>
            <a:fillRect/>
          </a:stretch>
        </p:blipFill>
        <p:spPr>
          <a:xfrm>
            <a:off x="16476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ext Box 18"/>
          <p:cNvSpPr txBox="1"/>
          <p:nvPr/>
        </p:nvSpPr>
        <p:spPr>
          <a:xfrm>
            <a:off x="3990107" y="2443171"/>
            <a:ext cx="16436738" cy="532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0765" tIns="70765" rIns="70765" bIns="70765">
            <a:spAutoFit/>
          </a:bodyPr>
          <a:lstStyle/>
          <a:p>
            <a:pPr algn="ctr" defTabSz="1416050">
              <a:spcBef>
                <a:spcPts val="1000"/>
              </a:spcBef>
              <a:defRPr b="1" sz="6400">
                <a:solidFill>
                  <a:srgbClr val="5F5F5F"/>
                </a:solidFill>
              </a:defRPr>
            </a:pPr>
          </a:p>
          <a:p>
            <a:pPr>
              <a:defRPr b="1" sz="6600"/>
            </a:pPr>
            <a:r>
              <a:t>İş sağlığı ve güvenliğinde Sıfır Kazaya Yolculuk</a:t>
            </a:r>
          </a:p>
          <a:p>
            <a:pPr algn="ctr" defTabSz="1416050">
              <a:spcBef>
                <a:spcPts val="2800"/>
              </a:spcBef>
              <a:defRPr b="1" sz="4800"/>
            </a:pPr>
            <a:r>
              <a:rPr sz="6600"/>
              <a:t>Tahir Evren Şener</a:t>
            </a:r>
          </a:p>
          <a:p>
            <a:pPr algn="ctr" defTabSz="1416050">
              <a:spcBef>
                <a:spcPts val="2400"/>
              </a:spcBef>
              <a:defRPr b="1" sz="4000"/>
            </a:pPr>
            <a:r>
              <a:t>Müşteri Başarı Ekibi Direktörü</a:t>
            </a:r>
          </a:p>
          <a:p>
            <a:pPr algn="ctr" defTabSz="1416050">
              <a:spcBef>
                <a:spcPts val="2400"/>
              </a:spcBef>
              <a:defRPr b="1" sz="4000"/>
            </a:pPr>
            <a:r>
              <a:t>12-13 Eylül 2023</a:t>
            </a:r>
          </a:p>
        </p:txBody>
      </p:sp>
      <p:pic>
        <p:nvPicPr>
          <p:cNvPr id="9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7124" y="420130"/>
            <a:ext cx="4942705" cy="2792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24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tle 8"/>
          <p:cNvSpPr txBox="1"/>
          <p:nvPr>
            <p:ph type="title"/>
          </p:nvPr>
        </p:nvSpPr>
        <p:spPr>
          <a:xfrm>
            <a:off x="1471669" y="-323953"/>
            <a:ext cx="21031201" cy="2651126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İSG oryantasyon &amp; Başarı takibi:</a:t>
            </a:r>
          </a:p>
        </p:txBody>
      </p:sp>
      <p:grpSp>
        <p:nvGrpSpPr>
          <p:cNvPr id="248" name="Müşteri Başarısı Ekibi…"/>
          <p:cNvGrpSpPr/>
          <p:nvPr/>
        </p:nvGrpSpPr>
        <p:grpSpPr>
          <a:xfrm>
            <a:off x="1850045" y="2921231"/>
            <a:ext cx="4930293" cy="1866617"/>
            <a:chOff x="0" y="0"/>
            <a:chExt cx="4930292" cy="1866615"/>
          </a:xfrm>
        </p:grpSpPr>
        <p:sp>
          <p:nvSpPr>
            <p:cNvPr id="246" name="Rounded Rectangle"/>
            <p:cNvSpPr/>
            <p:nvPr/>
          </p:nvSpPr>
          <p:spPr>
            <a:xfrm>
              <a:off x="0" y="0"/>
              <a:ext cx="4930293" cy="1866616"/>
            </a:xfrm>
            <a:prstGeom prst="roundRect">
              <a:avLst>
                <a:gd name="adj" fmla="val 1390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indent="457200" defTabSz="548640">
                <a:lnSpc>
                  <a:spcPct val="120000"/>
                </a:lnSpc>
                <a:defRPr spc="-19" sz="2000">
                  <a:solidFill>
                    <a:srgbClr val="121117"/>
                  </a:solidFill>
                </a:defRPr>
              </a:pPr>
            </a:p>
          </p:txBody>
        </p:sp>
        <p:sp>
          <p:nvSpPr>
            <p:cNvPr id="247" name="Müşteri Başarı Ekibi…"/>
            <p:cNvSpPr txBox="1"/>
            <p:nvPr/>
          </p:nvSpPr>
          <p:spPr>
            <a:xfrm>
              <a:off x="76008" y="469926"/>
              <a:ext cx="4778277" cy="926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 indent="914400" defTabSz="548640">
                <a:lnSpc>
                  <a:spcPct val="120000"/>
                </a:lnSpc>
                <a:defRPr spc="-30" sz="3200">
                  <a:solidFill>
                    <a:srgbClr val="121117"/>
                  </a:solidFill>
                </a:defRPr>
              </a:pPr>
              <a:r>
                <a:t>Müşteri Başarı Ekibi</a:t>
              </a:r>
            </a:p>
            <a:p>
              <a:pPr lvl="1" indent="914400" defTabSz="548640">
                <a:lnSpc>
                  <a:spcPct val="120000"/>
                </a:lnSpc>
                <a:defRPr spc="-19" sz="2000">
                  <a:solidFill>
                    <a:srgbClr val="121117"/>
                  </a:solidFill>
                </a:defRPr>
              </a:pPr>
              <a:r>
                <a:t>Müşteri Başarı Yöneticisi</a:t>
              </a:r>
            </a:p>
          </p:txBody>
        </p:sp>
      </p:grpSp>
      <p:sp>
        <p:nvSpPr>
          <p:cNvPr id="249" name="TextBox 25"/>
          <p:cNvSpPr txBox="1"/>
          <p:nvPr/>
        </p:nvSpPr>
        <p:spPr>
          <a:xfrm>
            <a:off x="8005372" y="3500597"/>
            <a:ext cx="12100561" cy="60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3E00"/>
                </a:solidFill>
              </a:defRPr>
            </a:lvl1pPr>
          </a:lstStyle>
          <a:p>
            <a:pPr/>
            <a:r>
              <a:t>intenseye ile daha sağlıklı ve güvenli bir iş yerine yolculuk</a:t>
            </a:r>
          </a:p>
        </p:txBody>
      </p:sp>
      <p:grpSp>
        <p:nvGrpSpPr>
          <p:cNvPr id="252" name="Platform…"/>
          <p:cNvGrpSpPr/>
          <p:nvPr/>
        </p:nvGrpSpPr>
        <p:grpSpPr>
          <a:xfrm>
            <a:off x="1016000" y="5894263"/>
            <a:ext cx="3175000" cy="4572002"/>
            <a:chOff x="0" y="0"/>
            <a:chExt cx="3175000" cy="4572001"/>
          </a:xfrm>
        </p:grpSpPr>
        <p:sp>
          <p:nvSpPr>
            <p:cNvPr id="250" name="Rounded Rectangle"/>
            <p:cNvSpPr/>
            <p:nvPr/>
          </p:nvSpPr>
          <p:spPr>
            <a:xfrm>
              <a:off x="0" y="0"/>
              <a:ext cx="3175000" cy="4572002"/>
            </a:xfrm>
            <a:prstGeom prst="roundRect">
              <a:avLst>
                <a:gd name="adj" fmla="val 8000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51" name="Platform…"/>
            <p:cNvSpPr txBox="1"/>
            <p:nvPr/>
          </p:nvSpPr>
          <p:spPr>
            <a:xfrm>
              <a:off x="74394" y="74394"/>
              <a:ext cx="3026212" cy="359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Platform </a:t>
              </a: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Eğitimi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Giriş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Platform özellikleri tanıtımı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İSG senaryoları kurulumu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Kullanıcı hesapları oluşturma</a:t>
              </a:r>
            </a:p>
          </p:txBody>
        </p:sp>
      </p:grpSp>
      <p:grpSp>
        <p:nvGrpSpPr>
          <p:cNvPr id="255" name="1"/>
          <p:cNvGrpSpPr/>
          <p:nvPr/>
        </p:nvGrpSpPr>
        <p:grpSpPr>
          <a:xfrm>
            <a:off x="2085294" y="5015746"/>
            <a:ext cx="1036413" cy="1036411"/>
            <a:chOff x="0" y="0"/>
            <a:chExt cx="1036412" cy="1036409"/>
          </a:xfrm>
        </p:grpSpPr>
        <p:sp>
          <p:nvSpPr>
            <p:cNvPr id="253" name="Circle"/>
            <p:cNvSpPr/>
            <p:nvPr/>
          </p:nvSpPr>
          <p:spPr>
            <a:xfrm>
              <a:off x="-1" y="0"/>
              <a:ext cx="1036414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54" name="1"/>
            <p:cNvSpPr txBox="1"/>
            <p:nvPr/>
          </p:nvSpPr>
          <p:spPr>
            <a:xfrm>
              <a:off x="170828" y="243280"/>
              <a:ext cx="69475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256" name="Line"/>
          <p:cNvSpPr/>
          <p:nvPr/>
        </p:nvSpPr>
        <p:spPr>
          <a:xfrm>
            <a:off x="3453924" y="5533950"/>
            <a:ext cx="1997761" cy="2"/>
          </a:xfrm>
          <a:prstGeom prst="line">
            <a:avLst/>
          </a:prstGeom>
          <a:ln w="127000">
            <a:solidFill>
              <a:srgbClr val="F5F4ED"/>
            </a:solidFill>
            <a:miter lim="400000"/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59" name="Takip Toplantısı…"/>
          <p:cNvGrpSpPr/>
          <p:nvPr/>
        </p:nvGrpSpPr>
        <p:grpSpPr>
          <a:xfrm>
            <a:off x="4714607" y="5894263"/>
            <a:ext cx="3175002" cy="4572002"/>
            <a:chOff x="0" y="0"/>
            <a:chExt cx="3175000" cy="4572001"/>
          </a:xfrm>
        </p:grpSpPr>
        <p:sp>
          <p:nvSpPr>
            <p:cNvPr id="257" name="Rounded Rectangle"/>
            <p:cNvSpPr/>
            <p:nvPr/>
          </p:nvSpPr>
          <p:spPr>
            <a:xfrm>
              <a:off x="0" y="0"/>
              <a:ext cx="3175001" cy="4572002"/>
            </a:xfrm>
            <a:prstGeom prst="roundRect">
              <a:avLst>
                <a:gd name="adj" fmla="val 8000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58" name="Takip Toplantısı…"/>
            <p:cNvSpPr txBox="1"/>
            <p:nvPr/>
          </p:nvSpPr>
          <p:spPr>
            <a:xfrm>
              <a:off x="74394" y="74394"/>
              <a:ext cx="3026213" cy="2580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Takip Toplantısı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Özet/Rapor ayarları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Doğruluk kontrolleri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Pratik </a:t>
              </a:r>
              <a:r>
                <a:t>oturum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Platform devri</a:t>
              </a:r>
            </a:p>
          </p:txBody>
        </p:sp>
      </p:grpSp>
      <p:grpSp>
        <p:nvGrpSpPr>
          <p:cNvPr id="262" name="Destek…"/>
          <p:cNvGrpSpPr/>
          <p:nvPr/>
        </p:nvGrpSpPr>
        <p:grpSpPr>
          <a:xfrm>
            <a:off x="8413215" y="5894263"/>
            <a:ext cx="3175002" cy="4572002"/>
            <a:chOff x="0" y="0"/>
            <a:chExt cx="3175000" cy="4572001"/>
          </a:xfrm>
        </p:grpSpPr>
        <p:sp>
          <p:nvSpPr>
            <p:cNvPr id="260" name="Rounded Rectangle"/>
            <p:cNvSpPr/>
            <p:nvPr/>
          </p:nvSpPr>
          <p:spPr>
            <a:xfrm>
              <a:off x="0" y="0"/>
              <a:ext cx="3175001" cy="4572002"/>
            </a:xfrm>
            <a:prstGeom prst="roundRect">
              <a:avLst>
                <a:gd name="adj" fmla="val 8000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61" name="Destek…"/>
            <p:cNvSpPr txBox="1"/>
            <p:nvPr/>
          </p:nvSpPr>
          <p:spPr>
            <a:xfrm>
              <a:off x="74394" y="74394"/>
              <a:ext cx="3026213" cy="2846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Destek</a:t>
              </a:r>
            </a:p>
            <a:p>
              <a:pPr marR="127000" indent="127000" defTabSz="548640">
                <a:lnSpc>
                  <a:spcPct val="120000"/>
                </a:lnSpc>
                <a:defRPr spc="-17" sz="1400">
                  <a:solidFill>
                    <a:srgbClr val="F5F4ED"/>
                  </a:solidFill>
                </a:defRPr>
              </a:pP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5/9 canlı destek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Bilgi merkezi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Dedike MBY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Çevrimiçi platformlar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Videolar</a:t>
              </a:r>
            </a:p>
          </p:txBody>
        </p:sp>
      </p:grpSp>
      <p:grpSp>
        <p:nvGrpSpPr>
          <p:cNvPr id="265" name="Aylık Toplantılar…"/>
          <p:cNvGrpSpPr/>
          <p:nvPr/>
        </p:nvGrpSpPr>
        <p:grpSpPr>
          <a:xfrm>
            <a:off x="12111822" y="5894263"/>
            <a:ext cx="3175002" cy="4572002"/>
            <a:chOff x="0" y="0"/>
            <a:chExt cx="3175000" cy="4572001"/>
          </a:xfrm>
        </p:grpSpPr>
        <p:sp>
          <p:nvSpPr>
            <p:cNvPr id="263" name="Rounded Rectangle"/>
            <p:cNvSpPr/>
            <p:nvPr/>
          </p:nvSpPr>
          <p:spPr>
            <a:xfrm>
              <a:off x="0" y="0"/>
              <a:ext cx="3175001" cy="4572002"/>
            </a:xfrm>
            <a:prstGeom prst="roundRect">
              <a:avLst>
                <a:gd name="adj" fmla="val 8000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64" name="Aylık Toplantılar…"/>
            <p:cNvSpPr txBox="1"/>
            <p:nvPr/>
          </p:nvSpPr>
          <p:spPr>
            <a:xfrm>
              <a:off x="74394" y="74394"/>
              <a:ext cx="3026213" cy="2580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Aylık Toplantılar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Başarı öyküleri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Doğruluk kontrolleri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Kritik alarmlar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Güncellemeler</a:t>
              </a:r>
            </a:p>
          </p:txBody>
        </p:sp>
      </p:grpSp>
      <p:grpSp>
        <p:nvGrpSpPr>
          <p:cNvPr id="268" name="Çeyreklik…"/>
          <p:cNvGrpSpPr/>
          <p:nvPr/>
        </p:nvGrpSpPr>
        <p:grpSpPr>
          <a:xfrm>
            <a:off x="15810430" y="5894263"/>
            <a:ext cx="3175002" cy="4572002"/>
            <a:chOff x="0" y="0"/>
            <a:chExt cx="3175000" cy="4572001"/>
          </a:xfrm>
        </p:grpSpPr>
        <p:sp>
          <p:nvSpPr>
            <p:cNvPr id="266" name="Rounded Rectangle"/>
            <p:cNvSpPr/>
            <p:nvPr/>
          </p:nvSpPr>
          <p:spPr>
            <a:xfrm>
              <a:off x="0" y="0"/>
              <a:ext cx="3175001" cy="4572002"/>
            </a:xfrm>
            <a:prstGeom prst="roundRect">
              <a:avLst>
                <a:gd name="adj" fmla="val 8000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67" name="Çeyreklik…"/>
            <p:cNvSpPr txBox="1"/>
            <p:nvPr/>
          </p:nvSpPr>
          <p:spPr>
            <a:xfrm>
              <a:off x="74394" y="74394"/>
              <a:ext cx="3026213" cy="28850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Çeyreklik </a:t>
              </a:r>
            </a:p>
            <a:p>
              <a:pPr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Toplantılar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Platform kullanımı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Yaratılan değer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Değer Artırımı Planlaması</a:t>
              </a:r>
            </a:p>
          </p:txBody>
        </p:sp>
      </p:grpSp>
      <p:grpSp>
        <p:nvGrpSpPr>
          <p:cNvPr id="271" name="Webinarlar…"/>
          <p:cNvGrpSpPr/>
          <p:nvPr/>
        </p:nvGrpSpPr>
        <p:grpSpPr>
          <a:xfrm>
            <a:off x="19509038" y="5894263"/>
            <a:ext cx="4074526" cy="4572002"/>
            <a:chOff x="0" y="0"/>
            <a:chExt cx="4074524" cy="4572001"/>
          </a:xfrm>
        </p:grpSpPr>
        <p:sp>
          <p:nvSpPr>
            <p:cNvPr id="269" name="Rounded Rectangle"/>
            <p:cNvSpPr/>
            <p:nvPr/>
          </p:nvSpPr>
          <p:spPr>
            <a:xfrm>
              <a:off x="0" y="0"/>
              <a:ext cx="4074525" cy="4572002"/>
            </a:xfrm>
            <a:prstGeom prst="roundRect">
              <a:avLst>
                <a:gd name="adj" fmla="val 6234"/>
              </a:avLst>
            </a:prstGeom>
            <a:solidFill>
              <a:srgbClr val="12121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R="127000" defTabSz="548640">
                <a:lnSpc>
                  <a:spcPct val="120000"/>
                </a:lnSpc>
                <a:defRPr spc="-25" sz="2000">
                  <a:solidFill>
                    <a:srgbClr val="F5F4ED"/>
                  </a:solidFill>
                </a:defRPr>
              </a:pPr>
            </a:p>
          </p:txBody>
        </p:sp>
        <p:sp>
          <p:nvSpPr>
            <p:cNvPr id="270" name="Webinarlar…"/>
            <p:cNvSpPr txBox="1"/>
            <p:nvPr/>
          </p:nvSpPr>
          <p:spPr>
            <a:xfrm>
              <a:off x="74395" y="74395"/>
              <a:ext cx="3925735" cy="2580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t">
              <a:spAutoFit/>
            </a:bodyPr>
            <a:lstStyle/>
            <a:p>
              <a:pPr marR="127000" indent="127000" defTabSz="548640">
                <a:lnSpc>
                  <a:spcPct val="120000"/>
                </a:lnSpc>
                <a:defRPr spc="-25" sz="2000">
                  <a:solidFill>
                    <a:srgbClr val="121216"/>
                  </a:solidFill>
                </a:defRPr>
              </a:pPr>
            </a:p>
            <a:p>
              <a:pPr marR="127000" indent="127000" algn="ctr">
                <a:defRPr>
                  <a:solidFill>
                    <a:srgbClr val="F5F4ED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  <a:r>
                <a:t>Webinarlar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Yeni Özellikler ve Modüller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İSG ve Teknoloji Fikir Liderleri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Ödüller</a:t>
              </a:r>
            </a:p>
            <a:p>
              <a:pPr marL="381000" marR="127000" indent="-254000" defTabSz="548640">
                <a:lnSpc>
                  <a:spcPct val="120000"/>
                </a:lnSpc>
                <a:buSzPct val="123000"/>
                <a:buChar char="•"/>
                <a:defRPr spc="-25" sz="2000">
                  <a:solidFill>
                    <a:srgbClr val="F5F4ED"/>
                  </a:solidFill>
                </a:defRPr>
              </a:pPr>
              <a:r>
                <a:t>Sorular ve Öğrenme Fırsatları</a:t>
              </a:r>
            </a:p>
          </p:txBody>
        </p:sp>
      </p:grpSp>
      <p:grpSp>
        <p:nvGrpSpPr>
          <p:cNvPr id="274" name="2"/>
          <p:cNvGrpSpPr/>
          <p:nvPr/>
        </p:nvGrpSpPr>
        <p:grpSpPr>
          <a:xfrm>
            <a:off x="5783901" y="5015746"/>
            <a:ext cx="1036414" cy="1036411"/>
            <a:chOff x="0" y="0"/>
            <a:chExt cx="1036412" cy="1036409"/>
          </a:xfrm>
        </p:grpSpPr>
        <p:sp>
          <p:nvSpPr>
            <p:cNvPr id="272" name="Circle"/>
            <p:cNvSpPr/>
            <p:nvPr/>
          </p:nvSpPr>
          <p:spPr>
            <a:xfrm>
              <a:off x="-1" y="0"/>
              <a:ext cx="1036414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73" name="2"/>
            <p:cNvSpPr txBox="1"/>
            <p:nvPr/>
          </p:nvSpPr>
          <p:spPr>
            <a:xfrm>
              <a:off x="170828" y="243280"/>
              <a:ext cx="69475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2</a:t>
              </a:r>
            </a:p>
          </p:txBody>
        </p:sp>
      </p:grpSp>
      <p:grpSp>
        <p:nvGrpSpPr>
          <p:cNvPr id="277" name="3"/>
          <p:cNvGrpSpPr/>
          <p:nvPr/>
        </p:nvGrpSpPr>
        <p:grpSpPr>
          <a:xfrm>
            <a:off x="9482510" y="5015746"/>
            <a:ext cx="1036411" cy="1036411"/>
            <a:chOff x="0" y="0"/>
            <a:chExt cx="1036409" cy="1036409"/>
          </a:xfrm>
        </p:grpSpPr>
        <p:sp>
          <p:nvSpPr>
            <p:cNvPr id="275" name="Circle"/>
            <p:cNvSpPr/>
            <p:nvPr/>
          </p:nvSpPr>
          <p:spPr>
            <a:xfrm>
              <a:off x="0" y="0"/>
              <a:ext cx="1036410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76" name="3"/>
            <p:cNvSpPr txBox="1"/>
            <p:nvPr/>
          </p:nvSpPr>
          <p:spPr>
            <a:xfrm>
              <a:off x="170828" y="243280"/>
              <a:ext cx="69475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280" name="4"/>
          <p:cNvGrpSpPr/>
          <p:nvPr/>
        </p:nvGrpSpPr>
        <p:grpSpPr>
          <a:xfrm>
            <a:off x="13181116" y="5015746"/>
            <a:ext cx="1036413" cy="1036411"/>
            <a:chOff x="0" y="0"/>
            <a:chExt cx="1036412" cy="1036409"/>
          </a:xfrm>
        </p:grpSpPr>
        <p:sp>
          <p:nvSpPr>
            <p:cNvPr id="278" name="Circle"/>
            <p:cNvSpPr/>
            <p:nvPr/>
          </p:nvSpPr>
          <p:spPr>
            <a:xfrm>
              <a:off x="-1" y="0"/>
              <a:ext cx="1036414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79" name="4"/>
            <p:cNvSpPr txBox="1"/>
            <p:nvPr/>
          </p:nvSpPr>
          <p:spPr>
            <a:xfrm>
              <a:off x="170828" y="243280"/>
              <a:ext cx="69475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4</a:t>
              </a:r>
            </a:p>
          </p:txBody>
        </p:sp>
      </p:grpSp>
      <p:grpSp>
        <p:nvGrpSpPr>
          <p:cNvPr id="283" name="5"/>
          <p:cNvGrpSpPr/>
          <p:nvPr/>
        </p:nvGrpSpPr>
        <p:grpSpPr>
          <a:xfrm>
            <a:off x="16879726" y="5015746"/>
            <a:ext cx="1036411" cy="1036411"/>
            <a:chOff x="0" y="0"/>
            <a:chExt cx="1036409" cy="1036409"/>
          </a:xfrm>
        </p:grpSpPr>
        <p:sp>
          <p:nvSpPr>
            <p:cNvPr id="281" name="Circle"/>
            <p:cNvSpPr/>
            <p:nvPr/>
          </p:nvSpPr>
          <p:spPr>
            <a:xfrm>
              <a:off x="0" y="0"/>
              <a:ext cx="1036410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82" name="5"/>
            <p:cNvSpPr txBox="1"/>
            <p:nvPr/>
          </p:nvSpPr>
          <p:spPr>
            <a:xfrm>
              <a:off x="170828" y="243280"/>
              <a:ext cx="69475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5</a:t>
              </a:r>
            </a:p>
          </p:txBody>
        </p:sp>
      </p:grpSp>
      <p:grpSp>
        <p:nvGrpSpPr>
          <p:cNvPr id="286" name="6"/>
          <p:cNvGrpSpPr/>
          <p:nvPr/>
        </p:nvGrpSpPr>
        <p:grpSpPr>
          <a:xfrm>
            <a:off x="21028096" y="5015746"/>
            <a:ext cx="1036411" cy="1036411"/>
            <a:chOff x="0" y="0"/>
            <a:chExt cx="1036409" cy="1036409"/>
          </a:xfrm>
        </p:grpSpPr>
        <p:sp>
          <p:nvSpPr>
            <p:cNvPr id="284" name="Circle"/>
            <p:cNvSpPr/>
            <p:nvPr/>
          </p:nvSpPr>
          <p:spPr>
            <a:xfrm>
              <a:off x="0" y="0"/>
              <a:ext cx="1036410" cy="1036410"/>
            </a:xfrm>
            <a:prstGeom prst="ellipse">
              <a:avLst/>
            </a:prstGeom>
            <a:solidFill>
              <a:srgbClr val="121217"/>
            </a:solidFill>
            <a:ln w="38100" cap="flat">
              <a:solidFill>
                <a:srgbClr val="F5F4ED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pPr>
            </a:p>
          </p:txBody>
        </p:sp>
        <p:sp>
          <p:nvSpPr>
            <p:cNvPr id="285" name="6"/>
            <p:cNvSpPr txBox="1"/>
            <p:nvPr/>
          </p:nvSpPr>
          <p:spPr>
            <a:xfrm>
              <a:off x="170828" y="243280"/>
              <a:ext cx="69475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ctr">
                <a:defRPr baseline="9677" sz="3100">
                  <a:solidFill>
                    <a:srgbClr val="F5F4ED"/>
                  </a:solidFill>
                  <a:latin typeface="Roobert Bold"/>
                  <a:ea typeface="Roobert Bold"/>
                  <a:cs typeface="Roobert Bold"/>
                  <a:sym typeface="Roobert Bold"/>
                </a:defRPr>
              </a:lvl1pPr>
            </a:lstStyle>
            <a:p>
              <a:pPr/>
              <a:r>
                <a:t>6</a:t>
              </a:r>
            </a:p>
          </p:txBody>
        </p:sp>
      </p:grpSp>
      <p:sp>
        <p:nvSpPr>
          <p:cNvPr id="287" name="Line"/>
          <p:cNvSpPr/>
          <p:nvPr/>
        </p:nvSpPr>
        <p:spPr>
          <a:xfrm>
            <a:off x="7152531" y="5533950"/>
            <a:ext cx="1997761" cy="2"/>
          </a:xfrm>
          <a:prstGeom prst="line">
            <a:avLst/>
          </a:prstGeom>
          <a:ln w="127000">
            <a:solidFill>
              <a:srgbClr val="F5F4ED"/>
            </a:solidFill>
            <a:miter lim="400000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8" name="Right Arrow 56"/>
          <p:cNvSpPr/>
          <p:nvPr/>
        </p:nvSpPr>
        <p:spPr>
          <a:xfrm>
            <a:off x="3502030" y="5379494"/>
            <a:ext cx="1997760" cy="342021"/>
          </a:xfrm>
          <a:prstGeom prst="rightArrow">
            <a:avLst>
              <a:gd name="adj1" fmla="val 50000"/>
              <a:gd name="adj2" fmla="val 141006"/>
            </a:avLst>
          </a:prstGeom>
          <a:solidFill>
            <a:srgbClr val="FF3E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9" name="Right Arrow 57"/>
          <p:cNvSpPr/>
          <p:nvPr/>
        </p:nvSpPr>
        <p:spPr>
          <a:xfrm>
            <a:off x="7155966" y="5359015"/>
            <a:ext cx="1997760" cy="342021"/>
          </a:xfrm>
          <a:prstGeom prst="rightArrow">
            <a:avLst>
              <a:gd name="adj1" fmla="val 50000"/>
              <a:gd name="adj2" fmla="val 141006"/>
            </a:avLst>
          </a:prstGeom>
          <a:solidFill>
            <a:srgbClr val="FF3E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0" name="Right Arrow 58"/>
          <p:cNvSpPr/>
          <p:nvPr/>
        </p:nvSpPr>
        <p:spPr>
          <a:xfrm>
            <a:off x="10809902" y="5338536"/>
            <a:ext cx="1997760" cy="342021"/>
          </a:xfrm>
          <a:prstGeom prst="rightArrow">
            <a:avLst>
              <a:gd name="adj1" fmla="val 50000"/>
              <a:gd name="adj2" fmla="val 141006"/>
            </a:avLst>
          </a:prstGeom>
          <a:solidFill>
            <a:srgbClr val="FF3E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1" name="Right Arrow 59"/>
          <p:cNvSpPr/>
          <p:nvPr/>
        </p:nvSpPr>
        <p:spPr>
          <a:xfrm>
            <a:off x="14463838" y="5318057"/>
            <a:ext cx="1997760" cy="342021"/>
          </a:xfrm>
          <a:prstGeom prst="rightArrow">
            <a:avLst>
              <a:gd name="adj1" fmla="val 50000"/>
              <a:gd name="adj2" fmla="val 141006"/>
            </a:avLst>
          </a:prstGeom>
          <a:solidFill>
            <a:srgbClr val="FF3E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2" name="Right Arrow 60"/>
          <p:cNvSpPr/>
          <p:nvPr/>
        </p:nvSpPr>
        <p:spPr>
          <a:xfrm>
            <a:off x="18466618" y="5309932"/>
            <a:ext cx="1997760" cy="342021"/>
          </a:xfrm>
          <a:prstGeom prst="rightArrow">
            <a:avLst>
              <a:gd name="adj1" fmla="val 50000"/>
              <a:gd name="adj2" fmla="val 141006"/>
            </a:avLst>
          </a:prstGeom>
          <a:solidFill>
            <a:srgbClr val="FF3E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8533" t="28944" r="20114" b="31414"/>
          <a:stretch>
            <a:fillRect/>
          </a:stretch>
        </p:blipFill>
        <p:spPr>
          <a:xfrm>
            <a:off x="0" y="207391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Text Box 5"/>
          <p:cNvSpPr txBox="1"/>
          <p:nvPr/>
        </p:nvSpPr>
        <p:spPr>
          <a:xfrm>
            <a:off x="3093718" y="3226236"/>
            <a:ext cx="18196561" cy="345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900"/>
              </a:spcBef>
              <a:defRPr b="1" sz="3200"/>
            </a:pPr>
            <a:r>
              <a:t>FUAR İÇİ 41040 İZMİT/KOCAELİ </a:t>
            </a:r>
          </a:p>
          <a:p>
            <a:pPr algn="ctr">
              <a:spcBef>
                <a:spcPts val="1900"/>
              </a:spcBef>
              <a:defRPr b="1" sz="3200"/>
            </a:pPr>
            <a:r>
              <a:t>TEL: +90 262 315 80 00</a:t>
            </a:r>
          </a:p>
          <a:p>
            <a:pPr algn="ctr">
              <a:spcBef>
                <a:spcPts val="1900"/>
              </a:spcBef>
              <a:defRPr b="1" sz="3200"/>
            </a:pPr>
            <a:r>
              <a:t>FAX: +90 262 321 90 70</a:t>
            </a:r>
          </a:p>
          <a:p>
            <a:pPr algn="ctr">
              <a:spcBef>
                <a:spcPts val="1900"/>
              </a:spcBef>
              <a:defRPr b="1" sz="3200"/>
            </a:pPr>
            <a:r>
              <a:t>WEB: </a:t>
            </a:r>
            <a:r>
              <a:rPr u="sng"/>
              <a:t>www.kosano.org.tr</a:t>
            </a:r>
            <a:r>
              <a:t>  </a:t>
            </a:r>
          </a:p>
          <a:p>
            <a:pPr algn="ctr">
              <a:spcBef>
                <a:spcPts val="1900"/>
              </a:spcBef>
              <a:defRPr b="1" sz="3200"/>
            </a:pPr>
            <a:r>
              <a:t>E-MAIL: </a:t>
            </a:r>
            <a:r>
              <a:rPr u="sng"/>
              <a:t>kso@kosano.org.tr </a:t>
            </a:r>
          </a:p>
        </p:txBody>
      </p:sp>
      <p:pic>
        <p:nvPicPr>
          <p:cNvPr id="296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70489" y="-167723"/>
            <a:ext cx="6690157" cy="4091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0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intenseye: Lider İSG Yazılımı"/>
          <p:cNvSpPr txBox="1"/>
          <p:nvPr/>
        </p:nvSpPr>
        <p:spPr>
          <a:xfrm>
            <a:off x="1275827" y="437474"/>
            <a:ext cx="20505922" cy="2894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-80" sz="6400">
                <a:solidFill>
                  <a:srgbClr val="FFFFFF"/>
                </a:solidFill>
              </a:defRPr>
            </a:pPr>
            <a:r>
              <a:t>intenseye: </a:t>
            </a:r>
            <a:r>
              <a:rPr>
                <a:solidFill>
                  <a:srgbClr val="000000"/>
                </a:solidFill>
              </a:rPr>
              <a:t>Yapay zeka destekli İSG platformu</a:t>
            </a:r>
          </a:p>
          <a:p>
            <a:pPr>
              <a:defRPr spc="-80" sz="6400"/>
            </a:pPr>
          </a:p>
        </p:txBody>
      </p:sp>
      <p:pic>
        <p:nvPicPr>
          <p:cNvPr id="103" name="Picture 27" descr="Picture 2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5828" y="3159000"/>
            <a:ext cx="8149137" cy="739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29" descr="Picture 2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17393" y="5518248"/>
            <a:ext cx="13099857" cy="553246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30"/>
          <p:cNvSpPr/>
          <p:nvPr/>
        </p:nvSpPr>
        <p:spPr>
          <a:xfrm>
            <a:off x="1228479" y="3114493"/>
            <a:ext cx="962528" cy="649289"/>
          </a:xfrm>
          <a:prstGeom prst="rect">
            <a:avLst/>
          </a:prstGeom>
          <a:solidFill>
            <a:srgbClr val="EDEDEB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</a:p>
        </p:txBody>
      </p:sp>
      <p:pic>
        <p:nvPicPr>
          <p:cNvPr id="106" name="Picture 33" descr="Picture 3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92000" y="2789849"/>
            <a:ext cx="10102885" cy="2147012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Oval 36"/>
          <p:cNvSpPr/>
          <p:nvPr/>
        </p:nvSpPr>
        <p:spPr>
          <a:xfrm>
            <a:off x="21945600" y="2665289"/>
            <a:ext cx="489398" cy="493713"/>
          </a:xfrm>
          <a:prstGeom prst="ellipse">
            <a:avLst/>
          </a:prstGeom>
          <a:solidFill>
            <a:srgbClr val="EDEDE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12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intenseye: Lider İSG Yazılımı"/>
          <p:cNvSpPr txBox="1"/>
          <p:nvPr/>
        </p:nvSpPr>
        <p:spPr>
          <a:xfrm>
            <a:off x="918967" y="471602"/>
            <a:ext cx="20505922" cy="91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pc="-80" sz="6400">
                <a:solidFill>
                  <a:srgbClr val="FFFFFF"/>
                </a:solidFill>
              </a:defRPr>
            </a:pPr>
            <a:r>
              <a:t>Çözüm</a:t>
            </a:r>
            <a:r>
              <a:rPr>
                <a:solidFill>
                  <a:srgbClr val="000000"/>
                </a:solidFill>
              </a:rPr>
              <a:t>: Yapay zeka teknolojisiyle 7/24 İSG yönetimi</a:t>
            </a:r>
          </a:p>
        </p:txBody>
      </p:sp>
      <p:sp>
        <p:nvSpPr>
          <p:cNvPr id="114" name="Rounded Rectangle"/>
          <p:cNvSpPr/>
          <p:nvPr/>
        </p:nvSpPr>
        <p:spPr>
          <a:xfrm>
            <a:off x="9016999" y="2160260"/>
            <a:ext cx="6350002" cy="9534491"/>
          </a:xfrm>
          <a:prstGeom prst="roundRect">
            <a:avLst>
              <a:gd name="adj" fmla="val 2032"/>
            </a:avLst>
          </a:prstGeom>
          <a:solidFill>
            <a:srgbClr val="12121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15" name="socar-dynamic-delimitation-areas-3.mov" descr="socar-dynamic-delimitation-areas-3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209378" y="2364069"/>
            <a:ext cx="5965243" cy="596524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Introductions…"/>
          <p:cNvSpPr txBox="1"/>
          <p:nvPr/>
        </p:nvSpPr>
        <p:spPr>
          <a:xfrm>
            <a:off x="9507598" y="9154206"/>
            <a:ext cx="5368801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200">
                <a:solidFill>
                  <a:srgbClr val="FF3E00"/>
                </a:solidFill>
              </a:defRPr>
            </a:lvl1pPr>
          </a:lstStyle>
          <a:p>
            <a:pPr/>
            <a:r>
              <a:t>Kısa sürede değer üretin</a:t>
            </a:r>
          </a:p>
        </p:txBody>
      </p:sp>
      <p:sp>
        <p:nvSpPr>
          <p:cNvPr id="117" name="Introductions…"/>
          <p:cNvSpPr txBox="1"/>
          <p:nvPr/>
        </p:nvSpPr>
        <p:spPr>
          <a:xfrm>
            <a:off x="9507598" y="10131919"/>
            <a:ext cx="5080002" cy="104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000">
                <a:solidFill>
                  <a:srgbClr val="F5F4ED"/>
                </a:solidFill>
              </a:defRPr>
            </a:lvl1pPr>
          </a:lstStyle>
          <a:p>
            <a:pPr/>
            <a:r>
              <a:t>intenseye İSG uzmanları tarafından şekillendirilen 45'ten fazla İSG senaryosunu kapsayan, kullanıma hazır, yüksek doğrulukta yapay zeka modelleri</a:t>
            </a:r>
          </a:p>
        </p:txBody>
      </p:sp>
      <p:sp>
        <p:nvSpPr>
          <p:cNvPr id="118" name="Rounded Rectangle"/>
          <p:cNvSpPr/>
          <p:nvPr/>
        </p:nvSpPr>
        <p:spPr>
          <a:xfrm>
            <a:off x="16476053" y="2154396"/>
            <a:ext cx="6350002" cy="9534492"/>
          </a:xfrm>
          <a:prstGeom prst="roundRect">
            <a:avLst>
              <a:gd name="adj" fmla="val 2164"/>
            </a:avLst>
          </a:prstGeom>
          <a:solidFill>
            <a:srgbClr val="12121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9" name="Introductions…"/>
          <p:cNvSpPr txBox="1"/>
          <p:nvPr/>
        </p:nvSpPr>
        <p:spPr>
          <a:xfrm>
            <a:off x="16909840" y="9233445"/>
            <a:ext cx="4929829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200">
                <a:solidFill>
                  <a:srgbClr val="FF3E00"/>
                </a:solidFill>
              </a:defRPr>
            </a:lvl1pPr>
          </a:lstStyle>
          <a:p>
            <a:pPr/>
            <a:r>
              <a:t>Düzeltici aksiyonlar alın</a:t>
            </a:r>
          </a:p>
        </p:txBody>
      </p:sp>
      <p:sp>
        <p:nvSpPr>
          <p:cNvPr id="120" name="Introductions…"/>
          <p:cNvSpPr txBox="1"/>
          <p:nvPr/>
        </p:nvSpPr>
        <p:spPr>
          <a:xfrm>
            <a:off x="16912524" y="10211159"/>
            <a:ext cx="5729303" cy="1049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000">
                <a:solidFill>
                  <a:srgbClr val="F5F4ED"/>
                </a:solidFill>
              </a:defRPr>
            </a:lvl1pPr>
          </a:lstStyle>
          <a:p>
            <a:pPr/>
            <a:r>
              <a:t>İSG raporlarını, uyumluluk yönetimini ve veriye dayalı karar verme süreçlerini güçlendiren, anlık görüntülerini kapsayan web tabanlı kullanımı kolay arayüz</a:t>
            </a:r>
          </a:p>
        </p:txBody>
      </p:sp>
      <p:pic>
        <p:nvPicPr>
          <p:cNvPr id="121" name="Crane-area (1).mp4" descr="Crane-area (1)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668433" y="2317792"/>
            <a:ext cx="5965243" cy="59652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" name="3"/>
          <p:cNvGrpSpPr/>
          <p:nvPr/>
        </p:nvGrpSpPr>
        <p:grpSpPr>
          <a:xfrm>
            <a:off x="15833560" y="7797372"/>
            <a:ext cx="1143003" cy="1143003"/>
            <a:chOff x="0" y="0"/>
            <a:chExt cx="1143002" cy="1143002"/>
          </a:xfrm>
        </p:grpSpPr>
        <p:sp>
          <p:nvSpPr>
            <p:cNvPr id="122" name="Circle"/>
            <p:cNvSpPr/>
            <p:nvPr/>
          </p:nvSpPr>
          <p:spPr>
            <a:xfrm>
              <a:off x="-1" y="-1"/>
              <a:ext cx="1143004" cy="1143004"/>
            </a:xfrm>
            <a:prstGeom prst="ellipse">
              <a:avLst/>
            </a:prstGeom>
            <a:solidFill>
              <a:srgbClr val="F5F4ED"/>
            </a:solidFill>
            <a:ln w="1270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60" sz="4800">
                  <a:solidFill>
                    <a:srgbClr val="121217"/>
                  </a:solidFill>
                </a:defRPr>
              </a:pPr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30889" y="226020"/>
              <a:ext cx="681224" cy="690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defRPr spc="-60" sz="4800">
                  <a:solidFill>
                    <a:srgbClr val="121217"/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</p:grpSp>
      <p:grpSp>
        <p:nvGrpSpPr>
          <p:cNvPr id="127" name="2"/>
          <p:cNvGrpSpPr/>
          <p:nvPr/>
        </p:nvGrpSpPr>
        <p:grpSpPr>
          <a:xfrm>
            <a:off x="8517028" y="7801747"/>
            <a:ext cx="1143003" cy="1143003"/>
            <a:chOff x="0" y="0"/>
            <a:chExt cx="1143002" cy="1143002"/>
          </a:xfrm>
        </p:grpSpPr>
        <p:sp>
          <p:nvSpPr>
            <p:cNvPr id="125" name="Circle"/>
            <p:cNvSpPr/>
            <p:nvPr/>
          </p:nvSpPr>
          <p:spPr>
            <a:xfrm>
              <a:off x="-1" y="-1"/>
              <a:ext cx="1143004" cy="1143004"/>
            </a:xfrm>
            <a:prstGeom prst="ellipse">
              <a:avLst/>
            </a:prstGeom>
            <a:solidFill>
              <a:srgbClr val="F5F4ED"/>
            </a:solidFill>
            <a:ln w="1270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60" sz="4800">
                  <a:solidFill>
                    <a:srgbClr val="121217"/>
                  </a:solidFill>
                </a:defRPr>
              </a:pPr>
            </a:p>
          </p:txBody>
        </p:sp>
        <p:sp>
          <p:nvSpPr>
            <p:cNvPr id="126" name="2"/>
            <p:cNvSpPr txBox="1"/>
            <p:nvPr/>
          </p:nvSpPr>
          <p:spPr>
            <a:xfrm>
              <a:off x="230889" y="226020"/>
              <a:ext cx="681224" cy="690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defRPr spc="-60" sz="4800">
                  <a:solidFill>
                    <a:srgbClr val="121217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128" name="Rounded Rectangle"/>
          <p:cNvSpPr/>
          <p:nvPr/>
        </p:nvSpPr>
        <p:spPr>
          <a:xfrm>
            <a:off x="1521972" y="2154396"/>
            <a:ext cx="6350003" cy="9534492"/>
          </a:xfrm>
          <a:prstGeom prst="roundRect">
            <a:avLst>
              <a:gd name="adj" fmla="val 2151"/>
            </a:avLst>
          </a:prstGeom>
          <a:solidFill>
            <a:srgbClr val="12121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9" name="Introductions…"/>
          <p:cNvSpPr txBox="1"/>
          <p:nvPr/>
        </p:nvSpPr>
        <p:spPr>
          <a:xfrm>
            <a:off x="2013916" y="9148342"/>
            <a:ext cx="4929829" cy="4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200">
                <a:solidFill>
                  <a:srgbClr val="FF3E00"/>
                </a:solidFill>
              </a:defRPr>
            </a:lvl1pPr>
          </a:lstStyle>
          <a:p>
            <a:pPr/>
            <a:r>
              <a:t>Görünmeyen riskleri görün</a:t>
            </a:r>
          </a:p>
        </p:txBody>
      </p:sp>
      <p:sp>
        <p:nvSpPr>
          <p:cNvPr id="130" name="Introductions…"/>
          <p:cNvSpPr txBox="1"/>
          <p:nvPr/>
        </p:nvSpPr>
        <p:spPr>
          <a:xfrm>
            <a:off x="2013916" y="10122915"/>
            <a:ext cx="5080002" cy="694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000">
                <a:solidFill>
                  <a:srgbClr val="F5F4ED"/>
                </a:solidFill>
              </a:defRPr>
            </a:lvl1pPr>
          </a:lstStyle>
          <a:p>
            <a:pPr/>
            <a:r>
              <a:t>Gerçek zamanlı alarmlarla, iş sağlığı ve güvenliğine dair 7/24 sayısal ve görsel veri akışı</a:t>
            </a:r>
          </a:p>
        </p:txBody>
      </p:sp>
      <p:pic>
        <p:nvPicPr>
          <p:cNvPr id="131" name="Climbing2.mov" descr="Climbing2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714352" y="2358206"/>
            <a:ext cx="5965244" cy="59652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1"/>
          <p:cNvGrpSpPr/>
          <p:nvPr/>
        </p:nvGrpSpPr>
        <p:grpSpPr>
          <a:xfrm>
            <a:off x="983366" y="7797372"/>
            <a:ext cx="1143004" cy="1143003"/>
            <a:chOff x="0" y="0"/>
            <a:chExt cx="1143002" cy="1143002"/>
          </a:xfrm>
        </p:grpSpPr>
        <p:sp>
          <p:nvSpPr>
            <p:cNvPr id="132" name="Circle"/>
            <p:cNvSpPr/>
            <p:nvPr/>
          </p:nvSpPr>
          <p:spPr>
            <a:xfrm>
              <a:off x="-1" y="-1"/>
              <a:ext cx="1143004" cy="1143004"/>
            </a:xfrm>
            <a:prstGeom prst="ellipse">
              <a:avLst/>
            </a:prstGeom>
            <a:solidFill>
              <a:srgbClr val="F5F4ED"/>
            </a:solidFill>
            <a:ln w="1270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60" sz="4800">
                  <a:solidFill>
                    <a:srgbClr val="121217"/>
                  </a:solidFill>
                </a:defRPr>
              </a:pPr>
            </a:p>
          </p:txBody>
        </p:sp>
        <p:sp>
          <p:nvSpPr>
            <p:cNvPr id="133" name="1"/>
            <p:cNvSpPr txBox="1"/>
            <p:nvPr/>
          </p:nvSpPr>
          <p:spPr>
            <a:xfrm>
              <a:off x="230889" y="226020"/>
              <a:ext cx="681224" cy="690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defRPr spc="-60" sz="4800">
                  <a:solidFill>
                    <a:srgbClr val="121217"/>
                  </a:solidFill>
                </a:defRPr>
              </a:lvl1pPr>
            </a:lstStyle>
            <a:p>
              <a:pPr/>
              <a:r>
                <a:t>1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7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5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952"/>
                            </p:stCondLst>
                            <p:childTnLst>
                              <p:par>
                                <p:cTn id="12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39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3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6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27" evtFilter="cancelBubble" nodeType="interactiveSeq" restart="whenNotActive" fill="hold">
                <p:stCondLst>
                  <p:cond delay="0" evt="onClick">
                    <p:tgtEl>
                      <p:spTgt spid="1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5"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prevAc="none" nextAc="seek">
              <p:cTn id="33" evtFilter="cancelBubble" nodeType="interactiveSeq" restart="whenNotActive" fill="hold">
                <p:stCondLst>
                  <p:cond delay="0" evt="onClick">
                    <p:tgtEl>
                      <p:spTgt spid="1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1"/>
                  </p:tgtEl>
                </p:cond>
              </p:nextCondLst>
            </p:seq>
            <p:video fullScrn="0">
              <p:cMediaNode mute="0" showWhenStopped="1" numSld="1" vol="100000">
                <p:cTn id="38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seq concurrent="1" prevAc="none" nextAc="seek">
              <p:cTn id="39" evtFilter="cancelBubble" nodeType="interactiveSeq" restart="whenNotActive" fill="hold">
                <p:stCondLst>
                  <p:cond delay="0" evt="onClick">
                    <p:tgtEl>
                      <p:spTgt spid="1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3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Veri Güvenliği &amp; Gizliliği"/>
          <p:cNvSpPr txBox="1"/>
          <p:nvPr>
            <p:ph type="title"/>
          </p:nvPr>
        </p:nvSpPr>
        <p:spPr>
          <a:xfrm>
            <a:off x="4144629" y="565608"/>
            <a:ext cx="14240000" cy="832535"/>
          </a:xfrm>
          <a:prstGeom prst="rect">
            <a:avLst/>
          </a:prstGeom>
        </p:spPr>
        <p:txBody>
          <a:bodyPr/>
          <a:lstStyle>
            <a:lvl1pPr defTabSz="1682495">
              <a:defRPr sz="5888"/>
            </a:lvl1pPr>
          </a:lstStyle>
          <a:p>
            <a:pPr/>
            <a:r>
              <a:t>Veri güvenliği &amp; gizliliği</a:t>
            </a:r>
          </a:p>
        </p:txBody>
      </p:sp>
      <p:sp>
        <p:nvSpPr>
          <p:cNvPr id="141" name="İSG Değerleri"/>
          <p:cNvSpPr txBox="1"/>
          <p:nvPr/>
        </p:nvSpPr>
        <p:spPr>
          <a:xfrm>
            <a:off x="1031926" y="456846"/>
            <a:ext cx="3376764" cy="91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-60" sz="6400">
                <a:solidFill>
                  <a:srgbClr val="FFFFFF"/>
                </a:solidFill>
              </a:defRPr>
            </a:lvl1pPr>
          </a:lstStyle>
          <a:p>
            <a:pPr/>
            <a:r>
              <a:t>Teknoloji</a:t>
            </a:r>
          </a:p>
        </p:txBody>
      </p:sp>
      <p:sp>
        <p:nvSpPr>
          <p:cNvPr id="142" name="intenseye ile bilgileriniz güvende"/>
          <p:cNvSpPr txBox="1"/>
          <p:nvPr/>
        </p:nvSpPr>
        <p:spPr>
          <a:xfrm>
            <a:off x="1158624" y="2472898"/>
            <a:ext cx="10106005" cy="860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pc="-60" sz="6000">
                <a:solidFill>
                  <a:srgbClr val="FF3D00"/>
                </a:solidFill>
              </a:defRPr>
            </a:pPr>
            <a:r>
              <a:t>intenseye </a:t>
            </a:r>
            <a:r>
              <a:rPr>
                <a:solidFill>
                  <a:srgbClr val="121117"/>
                </a:solidFill>
              </a:rPr>
              <a:t>ile bilgileriniz güvende</a:t>
            </a:r>
          </a:p>
        </p:txBody>
      </p:sp>
      <p:sp>
        <p:nvSpPr>
          <p:cNvPr id="143" name="İntenseye, işlediği görsel verilerden özel nitelikli kişisel veri çıkarımı yapmaz. Çalışan güvenliğini ve mahremiyetlerini korumak için varız."/>
          <p:cNvSpPr txBox="1"/>
          <p:nvPr/>
        </p:nvSpPr>
        <p:spPr>
          <a:xfrm>
            <a:off x="1077599" y="4025601"/>
            <a:ext cx="10106005" cy="88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2800">
                <a:solidFill>
                  <a:srgbClr val="121117"/>
                </a:solidFill>
              </a:defRPr>
            </a:lvl1pPr>
          </a:lstStyle>
          <a:p>
            <a:pPr/>
            <a:r>
              <a:t>intenseye, işlediği görsel verilerden özel nitelikli kişisel veri çıkarımı yapmaz. Çalışan güvenliğini ve mahremiyetlerini korumak için varız.</a:t>
            </a:r>
          </a:p>
        </p:txBody>
      </p:sp>
      <p:pic>
        <p:nvPicPr>
          <p:cNvPr id="144" name="privacy.png" descr="privacy.png"/>
          <p:cNvPicPr>
            <a:picLocks noChangeAspect="1"/>
          </p:cNvPicPr>
          <p:nvPr/>
        </p:nvPicPr>
        <p:blipFill>
          <a:blip r:embed="rId5">
            <a:extLst/>
          </a:blip>
          <a:srcRect l="391" t="0" r="388" b="0"/>
          <a:stretch>
            <a:fillRect/>
          </a:stretch>
        </p:blipFill>
        <p:spPr>
          <a:xfrm>
            <a:off x="19381847" y="2203625"/>
            <a:ext cx="3843735" cy="3643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1654" y="0"/>
                </a:moveTo>
                <a:cubicBezTo>
                  <a:pt x="1572" y="21"/>
                  <a:pt x="1485" y="41"/>
                  <a:pt x="1416" y="71"/>
                </a:cubicBezTo>
                <a:cubicBezTo>
                  <a:pt x="835" y="294"/>
                  <a:pt x="378" y="776"/>
                  <a:pt x="167" y="1388"/>
                </a:cubicBezTo>
                <a:cubicBezTo>
                  <a:pt x="-1" y="1813"/>
                  <a:pt x="0" y="2453"/>
                  <a:pt x="0" y="3515"/>
                </a:cubicBezTo>
                <a:lnTo>
                  <a:pt x="0" y="18085"/>
                </a:lnTo>
                <a:cubicBezTo>
                  <a:pt x="0" y="19147"/>
                  <a:pt x="-1" y="19787"/>
                  <a:pt x="167" y="20212"/>
                </a:cubicBezTo>
                <a:cubicBezTo>
                  <a:pt x="378" y="20824"/>
                  <a:pt x="835" y="21304"/>
                  <a:pt x="1416" y="21527"/>
                </a:cubicBezTo>
                <a:cubicBezTo>
                  <a:pt x="1485" y="21557"/>
                  <a:pt x="1572" y="21579"/>
                  <a:pt x="1654" y="21600"/>
                </a:cubicBezTo>
                <a:lnTo>
                  <a:pt x="19944" y="21600"/>
                </a:lnTo>
                <a:cubicBezTo>
                  <a:pt x="20026" y="21579"/>
                  <a:pt x="20111" y="21557"/>
                  <a:pt x="20180" y="21527"/>
                </a:cubicBezTo>
                <a:cubicBezTo>
                  <a:pt x="20760" y="21304"/>
                  <a:pt x="21220" y="20824"/>
                  <a:pt x="21431" y="20212"/>
                </a:cubicBezTo>
                <a:cubicBezTo>
                  <a:pt x="21599" y="19787"/>
                  <a:pt x="21598" y="19147"/>
                  <a:pt x="21598" y="18085"/>
                </a:cubicBezTo>
                <a:lnTo>
                  <a:pt x="21598" y="3515"/>
                </a:lnTo>
                <a:cubicBezTo>
                  <a:pt x="21598" y="2453"/>
                  <a:pt x="21599" y="1813"/>
                  <a:pt x="21431" y="1388"/>
                </a:cubicBezTo>
                <a:cubicBezTo>
                  <a:pt x="21220" y="776"/>
                  <a:pt x="20760" y="294"/>
                  <a:pt x="20180" y="71"/>
                </a:cubicBezTo>
                <a:cubicBezTo>
                  <a:pt x="20111" y="41"/>
                  <a:pt x="20026" y="21"/>
                  <a:pt x="19944" y="0"/>
                </a:cubicBezTo>
                <a:lnTo>
                  <a:pt x="165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5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600" y="6112933"/>
            <a:ext cx="18150201" cy="5467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Resim 2"/>
          <p:cNvGrpSpPr/>
          <p:nvPr/>
        </p:nvGrpSpPr>
        <p:grpSpPr>
          <a:xfrm>
            <a:off x="595993" y="1905000"/>
            <a:ext cx="23121257" cy="11811000"/>
            <a:chOff x="0" y="0"/>
            <a:chExt cx="23121255" cy="11811000"/>
          </a:xfrm>
        </p:grpSpPr>
        <p:sp>
          <p:nvSpPr>
            <p:cNvPr id="148" name="Rectangle"/>
            <p:cNvSpPr/>
            <p:nvPr/>
          </p:nvSpPr>
          <p:spPr>
            <a:xfrm>
              <a:off x="0" y="0"/>
              <a:ext cx="23121256" cy="11811000"/>
            </a:xfrm>
            <a:prstGeom prst="rect">
              <a:avLst/>
            </a:prstGeom>
            <a:solidFill>
              <a:srgbClr val="F6F5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9" name="image4.jpeg" descr="image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121256" cy="11811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1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52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Google Shape;429;p7"/>
          <p:cNvSpPr txBox="1"/>
          <p:nvPr>
            <p:ph type="title"/>
          </p:nvPr>
        </p:nvSpPr>
        <p:spPr>
          <a:xfrm>
            <a:off x="940312" y="464225"/>
            <a:ext cx="7482511" cy="990084"/>
          </a:xfrm>
          <a:prstGeom prst="rect">
            <a:avLst/>
          </a:prstGeom>
        </p:spPr>
        <p:txBody>
          <a:bodyPr/>
          <a:lstStyle>
            <a:lvl1pPr>
              <a:defRPr spc="-100"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Temel yapay zeka</a:t>
            </a:r>
          </a:p>
        </p:txBody>
      </p:sp>
      <p:sp>
        <p:nvSpPr>
          <p:cNvPr id="154" name="Google Shape;430;p7"/>
          <p:cNvSpPr txBox="1"/>
          <p:nvPr/>
        </p:nvSpPr>
        <p:spPr>
          <a:xfrm>
            <a:off x="6931222" y="483734"/>
            <a:ext cx="9430936" cy="86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pc="-60" sz="6000"/>
            </a:lvl1pPr>
          </a:lstStyle>
          <a:p>
            <a:pPr/>
            <a:r>
              <a:t>45+ İSG senaryosu</a:t>
            </a:r>
          </a:p>
        </p:txBody>
      </p:sp>
      <p:grpSp>
        <p:nvGrpSpPr>
          <p:cNvPr id="168" name="Group"/>
          <p:cNvGrpSpPr/>
          <p:nvPr/>
        </p:nvGrpSpPr>
        <p:grpSpPr>
          <a:xfrm>
            <a:off x="2558641" y="1980957"/>
            <a:ext cx="18977916" cy="5992963"/>
            <a:chOff x="0" y="0"/>
            <a:chExt cx="18977915" cy="5992962"/>
          </a:xfrm>
        </p:grpSpPr>
        <p:grpSp>
          <p:nvGrpSpPr>
            <p:cNvPr id="157" name="Google Shape;423;p7"/>
            <p:cNvGrpSpPr/>
            <p:nvPr/>
          </p:nvGrpSpPr>
          <p:grpSpPr>
            <a:xfrm>
              <a:off x="-1" y="1655595"/>
              <a:ext cx="4399645" cy="4321982"/>
              <a:chOff x="0" y="0"/>
              <a:chExt cx="4399643" cy="4321981"/>
            </a:xfrm>
          </p:grpSpPr>
          <p:sp>
            <p:nvSpPr>
              <p:cNvPr id="155" name="Rounded Rectangle"/>
              <p:cNvSpPr/>
              <p:nvPr/>
            </p:nvSpPr>
            <p:spPr>
              <a:xfrm>
                <a:off x="0" y="0"/>
                <a:ext cx="4399644" cy="4321982"/>
              </a:xfrm>
              <a:prstGeom prst="roundRect">
                <a:avLst>
                  <a:gd name="adj" fmla="val 1142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b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defRPr>
                </a:pPr>
              </a:p>
            </p:txBody>
          </p:sp>
          <p:sp>
            <p:nvSpPr>
              <p:cNvPr id="156" name="Alan Kontrolleri…"/>
              <p:cNvSpPr txBox="1"/>
              <p:nvPr/>
            </p:nvSpPr>
            <p:spPr>
              <a:xfrm>
                <a:off x="112609" y="504181"/>
                <a:ext cx="4110345" cy="35490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spAutoFit/>
              </a:bodyPr>
              <a:lstStyle/>
              <a:p>
                <a:pPr algn="ctr" defTabSz="548640">
                  <a:lnSpc>
                    <a:spcPct val="120000"/>
                  </a:lnSpc>
                  <a:defRPr b="1" sz="2400">
                    <a:solidFill>
                      <a:srgbClr val="121117"/>
                    </a:solidFill>
                  </a:defRPr>
                </a:pPr>
                <a:r>
                  <a:t>Alan Kontrolleri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Maksimum çalışan sayısı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Minimum çalışan sayısı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Vinç alanı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Makine kısıtlı alan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Statik sınırlı alan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Zaman kısıtlı alan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Işık kontrolleri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Ateş hattı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Makine alanı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Güvenli kaldırma</a:t>
                </a:r>
              </a:p>
              <a:p>
                <a:pPr algn="ctr" defTabSz="548640">
                  <a:lnSpc>
                    <a:spcPct val="120000"/>
                  </a:lnSpc>
                  <a:defRPr spc="-20" sz="1400">
                    <a:solidFill>
                      <a:srgbClr val="121117"/>
                    </a:solidFill>
                  </a:defRPr>
                </a:pPr>
                <a:r>
                  <a:t>Ortam Işıklandırması</a:t>
                </a:r>
              </a:p>
            </p:txBody>
          </p:sp>
        </p:grpSp>
        <p:sp>
          <p:nvSpPr>
            <p:cNvPr id="158" name="Rounded Rectangle"/>
            <p:cNvSpPr/>
            <p:nvPr/>
          </p:nvSpPr>
          <p:spPr>
            <a:xfrm>
              <a:off x="14578271" y="1645250"/>
              <a:ext cx="4399644" cy="3606938"/>
            </a:xfrm>
            <a:prstGeom prst="roundRect">
              <a:avLst>
                <a:gd name="adj" fmla="val 136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>
                  <a:solidFill>
                    <a:srgbClr val="F5F4E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59" name="Davranışsal İSG…"/>
            <p:cNvSpPr txBox="1"/>
            <p:nvPr/>
          </p:nvSpPr>
          <p:spPr>
            <a:xfrm>
              <a:off x="14760937" y="2320276"/>
              <a:ext cx="4110350" cy="2751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 defTabSz="548640">
                <a:lnSpc>
                  <a:spcPct val="120000"/>
                </a:lnSpc>
                <a:defRPr b="1" sz="2400">
                  <a:solidFill>
                    <a:srgbClr val="121117"/>
                  </a:solidFill>
                </a:defRPr>
              </a:pPr>
              <a:r>
                <a:t>Davranışsal İSG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Yaya yolu takibi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Tırmanma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Yüksekte çalışma</a:t>
              </a: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Gruplaşma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Elektrikli veya yüklü alanda kontakt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rPr>
                  <a:latin typeface="Roboto"/>
                  <a:ea typeface="Roboto"/>
                  <a:cs typeface="Roboto"/>
                  <a:sym typeface="Roboto"/>
                </a:rPr>
                <a:t>Merdiven t</a:t>
              </a:r>
              <a:r>
                <a:t>ırabzan kullanımı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Koşma</a:t>
              </a:r>
            </a:p>
          </p:txBody>
        </p:sp>
        <p:sp>
          <p:nvSpPr>
            <p:cNvPr id="160" name="Rounded Rectangle"/>
            <p:cNvSpPr/>
            <p:nvPr/>
          </p:nvSpPr>
          <p:spPr>
            <a:xfrm>
              <a:off x="9660187" y="1645250"/>
              <a:ext cx="4399644" cy="3606938"/>
            </a:xfrm>
            <a:prstGeom prst="roundRect">
              <a:avLst>
                <a:gd name="adj" fmla="val 136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>
                  <a:solidFill>
                    <a:srgbClr val="F5F4E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61" name="Araç Kontrolleri…"/>
            <p:cNvSpPr txBox="1"/>
            <p:nvPr/>
          </p:nvSpPr>
          <p:spPr>
            <a:xfrm>
              <a:off x="9768331" y="2606968"/>
              <a:ext cx="4110350" cy="2438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 defTabSz="548640">
                <a:lnSpc>
                  <a:spcPct val="120000"/>
                </a:lnSpc>
                <a:defRPr b="1" sz="2400">
                  <a:solidFill>
                    <a:srgbClr val="121117"/>
                  </a:solidFill>
                </a:defRPr>
              </a:pPr>
              <a:r>
                <a:t>Araç Kontrolleri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Hız limiti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Araç KKD kullanımı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rPr>
                  <a:latin typeface="Roboto"/>
                  <a:ea typeface="Roboto"/>
                  <a:cs typeface="Roboto"/>
                  <a:sym typeface="Roboto"/>
                </a:rPr>
                <a:t>Araç-araç etkileşimi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Araç çalışma alanı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Araç kısıtlı alan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" name="Rounded Rectangle"/>
            <p:cNvSpPr/>
            <p:nvPr/>
          </p:nvSpPr>
          <p:spPr>
            <a:xfrm>
              <a:off x="4830091" y="1670983"/>
              <a:ext cx="4399645" cy="4321980"/>
            </a:xfrm>
            <a:prstGeom prst="roundRect">
              <a:avLst>
                <a:gd name="adj" fmla="val 1142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>
                  <a:solidFill>
                    <a:srgbClr val="F5F4ED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</a:p>
          </p:txBody>
        </p:sp>
        <p:sp>
          <p:nvSpPr>
            <p:cNvPr id="163" name="KKD Kontrolleri…"/>
            <p:cNvSpPr txBox="1"/>
            <p:nvPr/>
          </p:nvSpPr>
          <p:spPr>
            <a:xfrm>
              <a:off x="4999217" y="2295643"/>
              <a:ext cx="4110343" cy="366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/>
            <a:p>
              <a:pPr algn="ctr" defTabSz="548640">
                <a:lnSpc>
                  <a:spcPct val="120000"/>
                </a:lnSpc>
                <a:defRPr b="1" sz="2400">
                  <a:solidFill>
                    <a:srgbClr val="121117"/>
                  </a:solidFill>
                </a:defRPr>
              </a:pPr>
              <a:r>
                <a:t>KKD Kontrolleri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Baret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rPr>
                  <a:latin typeface="Roboto"/>
                  <a:ea typeface="Roboto"/>
                  <a:cs typeface="Roboto"/>
                  <a:sym typeface="Roboto"/>
                </a:rPr>
                <a:t>Reflektif </a:t>
              </a:r>
              <a:r>
                <a:t>yelek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Eldiven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Gözlük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rPr>
                  <a:latin typeface="Roboto"/>
                  <a:ea typeface="Roboto"/>
                  <a:cs typeface="Roboto"/>
                  <a:sym typeface="Roboto"/>
                </a:rPr>
                <a:t>Koruyucu giysi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Kolluk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Maske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Kulaklık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algn="ctr" defTabSz="548640">
                <a:lnSpc>
                  <a:spcPct val="120000"/>
                </a:lnSpc>
                <a:defRPr spc="-20" sz="1600">
                  <a:solidFill>
                    <a:srgbClr val="121117"/>
                  </a:solidFill>
                </a:defRPr>
              </a:pPr>
              <a:r>
                <a:t>Solunum koruma ekipmanı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64" name="Google Shape;432;p7" descr="Google Shape;432;p7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776" t="21644" r="11775" b="21642"/>
            <a:stretch>
              <a:fillRect/>
            </a:stretch>
          </p:blipFill>
          <p:spPr>
            <a:xfrm>
              <a:off x="5864180" y="656473"/>
              <a:ext cx="2331365" cy="172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435;p7" descr="Google Shape;435;p7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1594" t="3294" r="11593" b="24538"/>
            <a:stretch>
              <a:fillRect/>
            </a:stretch>
          </p:blipFill>
          <p:spPr>
            <a:xfrm>
              <a:off x="1034086" y="105178"/>
              <a:ext cx="2331499" cy="2190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436;p7" descr="Google Shape;436;p7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083" t="0" r="12083" b="24062"/>
            <a:stretch>
              <a:fillRect/>
            </a:stretch>
          </p:blipFill>
          <p:spPr>
            <a:xfrm>
              <a:off x="15612359" y="0"/>
              <a:ext cx="2331622" cy="2335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437;p7" descr="Google Shape;437;p7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2609" t="8245" r="12608" b="24666"/>
            <a:stretch>
              <a:fillRect/>
            </a:stretch>
          </p:blipFill>
          <p:spPr>
            <a:xfrm>
              <a:off x="10738270" y="246132"/>
              <a:ext cx="2331387" cy="2091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" name="Rounded Rectangle"/>
          <p:cNvSpPr/>
          <p:nvPr/>
        </p:nvSpPr>
        <p:spPr>
          <a:xfrm>
            <a:off x="13084988" y="8536429"/>
            <a:ext cx="4680460" cy="2858802"/>
          </a:xfrm>
          <a:prstGeom prst="roundRect">
            <a:avLst>
              <a:gd name="adj" fmla="val 1837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b"/>
          <a:lstStyle/>
          <a:p>
            <a:pPr algn="ctr">
              <a:defRPr sz="1400">
                <a:latin typeface="Roboto"/>
                <a:ea typeface="Roboto"/>
                <a:cs typeface="Roboto"/>
                <a:sym typeface="Roboto"/>
              </a:defRPr>
            </a:pPr>
          </a:p>
        </p:txBody>
      </p:sp>
      <p:sp>
        <p:nvSpPr>
          <p:cNvPr id="170" name="Tertip &amp; Düzen…"/>
          <p:cNvSpPr txBox="1"/>
          <p:nvPr/>
        </p:nvSpPr>
        <p:spPr>
          <a:xfrm>
            <a:off x="13252008" y="9123941"/>
            <a:ext cx="4372695" cy="210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algn="ctr" defTabSz="548640">
              <a:lnSpc>
                <a:spcPct val="120000"/>
              </a:lnSpc>
              <a:defRPr b="1" sz="2400">
                <a:solidFill>
                  <a:srgbClr val="121117"/>
                </a:solidFill>
              </a:defRPr>
            </a:pPr>
            <a:r>
              <a:t>Tertip &amp; Düzen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  <a:r>
              <a:t>Engelsiz yaya yolları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  <a:r>
              <a:rPr>
                <a:latin typeface="Roboto"/>
                <a:ea typeface="Roboto"/>
                <a:cs typeface="Roboto"/>
                <a:sym typeface="Roboto"/>
              </a:rPr>
              <a:t>Engelsiz taşıt yolları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  <a:r>
              <a:t>Sızıntı tespiti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  <a:r>
              <a:rPr>
                <a:latin typeface="Roboto"/>
                <a:ea typeface="Roboto"/>
                <a:cs typeface="Roboto"/>
                <a:sym typeface="Roboto"/>
              </a:rPr>
              <a:t>Başıboş nesne tespiti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ctr" defTabSz="548640">
              <a:lnSpc>
                <a:spcPct val="120000"/>
              </a:lnSpc>
              <a:defRPr spc="-20" sz="1600">
                <a:solidFill>
                  <a:srgbClr val="121117"/>
                </a:solidFill>
              </a:defRPr>
            </a:pPr>
            <a:r>
              <a:t>Açık/Kapalı kapı</a:t>
            </a:r>
          </a:p>
        </p:txBody>
      </p:sp>
      <p:pic>
        <p:nvPicPr>
          <p:cNvPr id="171" name="Google Shape;438;p7" descr="Google Shape;438;p7"/>
          <p:cNvPicPr>
            <a:picLocks noChangeAspect="1"/>
          </p:cNvPicPr>
          <p:nvPr/>
        </p:nvPicPr>
        <p:blipFill>
          <a:blip r:embed="rId9">
            <a:extLst/>
          </a:blip>
          <a:srcRect l="10901" t="21655" r="10900" b="24281"/>
          <a:stretch>
            <a:fillRect/>
          </a:stretch>
        </p:blipFill>
        <p:spPr>
          <a:xfrm>
            <a:off x="14278987" y="7437900"/>
            <a:ext cx="2480223" cy="1714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" name="Resim 2"/>
          <p:cNvGrpSpPr/>
          <p:nvPr/>
        </p:nvGrpSpPr>
        <p:grpSpPr>
          <a:xfrm>
            <a:off x="595993" y="1905000"/>
            <a:ext cx="23121257" cy="11811000"/>
            <a:chOff x="0" y="0"/>
            <a:chExt cx="23121255" cy="11811000"/>
          </a:xfrm>
        </p:grpSpPr>
        <p:sp>
          <p:nvSpPr>
            <p:cNvPr id="174" name="Rectangle"/>
            <p:cNvSpPr/>
            <p:nvPr/>
          </p:nvSpPr>
          <p:spPr>
            <a:xfrm>
              <a:off x="0" y="0"/>
              <a:ext cx="23121256" cy="11811000"/>
            </a:xfrm>
            <a:prstGeom prst="rect">
              <a:avLst/>
            </a:prstGeom>
            <a:solidFill>
              <a:srgbClr val="DAD8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5" name="image4.jpeg" descr="image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121256" cy="11811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7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7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journey to zero version 6 (4).mp4" descr="journey to zero version 6 (4)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350306" y="1905000"/>
            <a:ext cx="17643242" cy="992432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İSG Değerleri"/>
          <p:cNvSpPr txBox="1"/>
          <p:nvPr>
            <p:ph type="title"/>
          </p:nvPr>
        </p:nvSpPr>
        <p:spPr>
          <a:xfrm>
            <a:off x="1131428" y="472563"/>
            <a:ext cx="21031201" cy="988989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pc="-100" sz="6400">
                <a:solidFill>
                  <a:srgbClr val="12121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Öncü gösterge odaklı İSG platformu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Resim 2"/>
          <p:cNvGrpSpPr/>
          <p:nvPr/>
        </p:nvGrpSpPr>
        <p:grpSpPr>
          <a:xfrm>
            <a:off x="595993" y="1905000"/>
            <a:ext cx="23121257" cy="11811000"/>
            <a:chOff x="0" y="0"/>
            <a:chExt cx="23121255" cy="11811000"/>
          </a:xfrm>
        </p:grpSpPr>
        <p:sp>
          <p:nvSpPr>
            <p:cNvPr id="183" name="Rectangle"/>
            <p:cNvSpPr/>
            <p:nvPr/>
          </p:nvSpPr>
          <p:spPr>
            <a:xfrm>
              <a:off x="0" y="0"/>
              <a:ext cx="23121256" cy="11811000"/>
            </a:xfrm>
            <a:prstGeom prst="rect">
              <a:avLst/>
            </a:prstGeom>
            <a:solidFill>
              <a:srgbClr val="F6F5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4" name="image4.jpeg" descr="image4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121256" cy="11811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8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itle 8"/>
          <p:cNvSpPr txBox="1"/>
          <p:nvPr>
            <p:ph type="title"/>
          </p:nvPr>
        </p:nvSpPr>
        <p:spPr>
          <a:xfrm>
            <a:off x="1067823" y="620779"/>
            <a:ext cx="21031201" cy="659568"/>
          </a:xfrm>
          <a:prstGeom prst="rect">
            <a:avLst/>
          </a:prstGeom>
        </p:spPr>
        <p:txBody>
          <a:bodyPr/>
          <a:lstStyle/>
          <a:p>
            <a:pPr defTabSz="1298447">
              <a:defRPr sz="454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Çevresel koşullar - </a:t>
            </a:r>
            <a:r>
              <a:rPr>
                <a:solidFill>
                  <a:srgbClr val="000000"/>
                </a:solidFill>
              </a:rPr>
              <a:t>intenseye nasıl bir performans sergiliyor?</a:t>
            </a:r>
          </a:p>
        </p:txBody>
      </p:sp>
      <p:pic>
        <p:nvPicPr>
          <p:cNvPr id="189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rcRect l="0" t="10471" r="0" b="0"/>
          <a:stretch>
            <a:fillRect/>
          </a:stretch>
        </p:blipFill>
        <p:spPr>
          <a:xfrm>
            <a:off x="1575919" y="2327576"/>
            <a:ext cx="21505753" cy="9356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 1"/>
          <p:cNvSpPr/>
          <p:nvPr/>
        </p:nvSpPr>
        <p:spPr>
          <a:xfrm>
            <a:off x="592541" y="1937136"/>
            <a:ext cx="23121258" cy="9844615"/>
          </a:xfrm>
          <a:prstGeom prst="rect">
            <a:avLst/>
          </a:prstGeom>
          <a:solidFill>
            <a:srgbClr val="FFFFFF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/>
          </a:p>
        </p:txBody>
      </p:sp>
      <p:sp>
        <p:nvSpPr>
          <p:cNvPr id="196" name="Entegrasyonlar"/>
          <p:cNvSpPr txBox="1"/>
          <p:nvPr/>
        </p:nvSpPr>
        <p:spPr>
          <a:xfrm>
            <a:off x="1107940" y="383327"/>
            <a:ext cx="5024396" cy="107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defTabSz="1828800">
              <a:lnSpc>
                <a:spcPct val="90000"/>
              </a:lnSpc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Entegrasyonlar</a:t>
            </a:r>
          </a:p>
        </p:txBody>
      </p:sp>
      <p:sp>
        <p:nvSpPr>
          <p:cNvPr id="197" name="Temel gereksinimler:"/>
          <p:cNvSpPr txBox="1"/>
          <p:nvPr/>
        </p:nvSpPr>
        <p:spPr>
          <a:xfrm>
            <a:off x="5301146" y="3886663"/>
            <a:ext cx="1711559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1828800">
              <a:lnSpc>
                <a:spcPct val="90000"/>
              </a:lnSpc>
              <a:spcBef>
                <a:spcPts val="2000"/>
              </a:spcBef>
              <a:defRPr sz="5600">
                <a:solidFill>
                  <a:srgbClr val="FF3E00"/>
                </a:solidFill>
              </a:defRPr>
            </a:lvl1pPr>
          </a:lstStyle>
          <a:p>
            <a:pPr/>
            <a:r>
              <a:t>Temel gereksinimler:</a:t>
            </a:r>
          </a:p>
        </p:txBody>
      </p:sp>
      <p:grpSp>
        <p:nvGrpSpPr>
          <p:cNvPr id="200" name="Internet Bağlantısı"/>
          <p:cNvGrpSpPr/>
          <p:nvPr/>
        </p:nvGrpSpPr>
        <p:grpSpPr>
          <a:xfrm>
            <a:off x="16851520" y="6351218"/>
            <a:ext cx="5334002" cy="3048001"/>
            <a:chOff x="0" y="0"/>
            <a:chExt cx="5334001" cy="3048000"/>
          </a:xfrm>
        </p:grpSpPr>
        <p:sp>
          <p:nvSpPr>
            <p:cNvPr id="198" name="Rounded Rectangle"/>
            <p:cNvSpPr/>
            <p:nvPr/>
          </p:nvSpPr>
          <p:spPr>
            <a:xfrm>
              <a:off x="0" y="0"/>
              <a:ext cx="5334002" cy="3048000"/>
            </a:xfrm>
            <a:prstGeom prst="roundRect">
              <a:avLst>
                <a:gd name="adj" fmla="val 18709"/>
              </a:avLst>
            </a:prstGeom>
            <a:solidFill>
              <a:srgbClr val="F5F4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="1" sz="3200"/>
              </a:pPr>
            </a:p>
          </p:txBody>
        </p:sp>
        <p:sp>
          <p:nvSpPr>
            <p:cNvPr id="199" name="Internet Bağlantısı"/>
            <p:cNvSpPr txBox="1"/>
            <p:nvPr/>
          </p:nvSpPr>
          <p:spPr>
            <a:xfrm>
              <a:off x="167020" y="1967372"/>
              <a:ext cx="4999961" cy="913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0" tIns="254000" rIns="254000" bIns="254000" numCol="1" anchor="b">
              <a:spAutoFit/>
            </a:bodyPr>
            <a:lstStyle>
              <a:lvl1pPr algn="ctr">
                <a:defRPr b="1" sz="3200"/>
              </a:lvl1pPr>
            </a:lstStyle>
            <a:p>
              <a:pPr/>
              <a:r>
                <a:t>Internet Bağlantısı</a:t>
              </a:r>
            </a:p>
          </p:txBody>
        </p:sp>
      </p:grpSp>
      <p:grpSp>
        <p:nvGrpSpPr>
          <p:cNvPr id="203" name="IP Kameralar"/>
          <p:cNvGrpSpPr/>
          <p:nvPr/>
        </p:nvGrpSpPr>
        <p:grpSpPr>
          <a:xfrm>
            <a:off x="5442465" y="6280634"/>
            <a:ext cx="5334002" cy="3048002"/>
            <a:chOff x="0" y="0"/>
            <a:chExt cx="5334001" cy="3048000"/>
          </a:xfrm>
        </p:grpSpPr>
        <p:sp>
          <p:nvSpPr>
            <p:cNvPr id="201" name="Rounded Rectangle"/>
            <p:cNvSpPr/>
            <p:nvPr/>
          </p:nvSpPr>
          <p:spPr>
            <a:xfrm>
              <a:off x="0" y="0"/>
              <a:ext cx="5334002" cy="3048001"/>
            </a:xfrm>
            <a:prstGeom prst="roundRect">
              <a:avLst>
                <a:gd name="adj" fmla="val 18709"/>
              </a:avLst>
            </a:prstGeom>
            <a:solidFill>
              <a:srgbClr val="F5F4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>
                <a:defRPr b="1" sz="3200"/>
              </a:pPr>
            </a:p>
          </p:txBody>
        </p:sp>
        <p:sp>
          <p:nvSpPr>
            <p:cNvPr id="202" name="IP Kameralar"/>
            <p:cNvSpPr txBox="1"/>
            <p:nvPr/>
          </p:nvSpPr>
          <p:spPr>
            <a:xfrm>
              <a:off x="167020" y="1967373"/>
              <a:ext cx="4999961" cy="913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0" tIns="254000" rIns="254000" bIns="254000" numCol="1" anchor="b">
              <a:spAutoFit/>
            </a:bodyPr>
            <a:lstStyle>
              <a:lvl1pPr algn="ctr">
                <a:defRPr b="1" sz="3200"/>
              </a:lvl1pPr>
            </a:lstStyle>
            <a:p>
              <a:pPr/>
              <a:r>
                <a:t>IP Kameralar</a:t>
              </a:r>
            </a:p>
          </p:txBody>
        </p:sp>
      </p:grpSp>
      <p:grpSp>
        <p:nvGrpSpPr>
          <p:cNvPr id="206" name="Lokal Sunucu (VM)"/>
          <p:cNvGrpSpPr/>
          <p:nvPr/>
        </p:nvGrpSpPr>
        <p:grpSpPr>
          <a:xfrm>
            <a:off x="11156685" y="6351218"/>
            <a:ext cx="5334002" cy="3048001"/>
            <a:chOff x="0" y="0"/>
            <a:chExt cx="5334001" cy="3048000"/>
          </a:xfrm>
        </p:grpSpPr>
        <p:sp>
          <p:nvSpPr>
            <p:cNvPr id="204" name="Rounded Rectangle"/>
            <p:cNvSpPr/>
            <p:nvPr/>
          </p:nvSpPr>
          <p:spPr>
            <a:xfrm>
              <a:off x="0" y="0"/>
              <a:ext cx="5334002" cy="3048000"/>
            </a:xfrm>
            <a:prstGeom prst="roundRect">
              <a:avLst>
                <a:gd name="adj" fmla="val 18709"/>
              </a:avLst>
            </a:prstGeom>
            <a:solidFill>
              <a:srgbClr val="F5F4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/>
            </a:p>
          </p:txBody>
        </p:sp>
        <p:sp>
          <p:nvSpPr>
            <p:cNvPr id="205" name="Lokal Sunucu (VM)"/>
            <p:cNvSpPr txBox="1"/>
            <p:nvPr/>
          </p:nvSpPr>
          <p:spPr>
            <a:xfrm>
              <a:off x="167020" y="1967372"/>
              <a:ext cx="4999961" cy="913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54000" tIns="254000" rIns="254000" bIns="254000" numCol="1" anchor="b">
              <a:spAutoFit/>
            </a:bodyPr>
            <a:lstStyle>
              <a:lvl1pPr algn="ctr">
                <a:defRPr b="1" sz="3200"/>
              </a:lvl1pPr>
            </a:lstStyle>
            <a:p>
              <a:pPr/>
              <a:r>
                <a:t>Lokal Sunucu (VM)</a:t>
              </a:r>
            </a:p>
          </p:txBody>
        </p:sp>
      </p:grpSp>
      <p:pic>
        <p:nvPicPr>
          <p:cNvPr id="207" name="abstract.png" descr="abstract.png"/>
          <p:cNvPicPr>
            <a:picLocks noChangeAspect="1"/>
          </p:cNvPicPr>
          <p:nvPr/>
        </p:nvPicPr>
        <p:blipFill>
          <a:blip r:embed="rId5">
            <a:extLst/>
          </a:blip>
          <a:srcRect l="207" t="0" r="206" b="0"/>
          <a:stretch>
            <a:fillRect/>
          </a:stretch>
        </p:blipFill>
        <p:spPr>
          <a:xfrm>
            <a:off x="13252185" y="6855514"/>
            <a:ext cx="1143002" cy="1147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amera.png" descr="camera.png"/>
          <p:cNvPicPr>
            <a:picLocks noChangeAspect="1"/>
          </p:cNvPicPr>
          <p:nvPr/>
        </p:nvPicPr>
        <p:blipFill>
          <a:blip r:embed="rId6">
            <a:extLst/>
          </a:blip>
          <a:srcRect l="207" t="0" r="206" b="0"/>
          <a:stretch>
            <a:fillRect/>
          </a:stretch>
        </p:blipFill>
        <p:spPr>
          <a:xfrm>
            <a:off x="7537966" y="6784930"/>
            <a:ext cx="1143002" cy="114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world.png" descr="world.png"/>
          <p:cNvPicPr>
            <a:picLocks noChangeAspect="1"/>
          </p:cNvPicPr>
          <p:nvPr/>
        </p:nvPicPr>
        <p:blipFill>
          <a:blip r:embed="rId7">
            <a:extLst/>
          </a:blip>
          <a:srcRect l="207" t="0" r="206" b="0"/>
          <a:stretch>
            <a:fillRect/>
          </a:stretch>
        </p:blipFill>
        <p:spPr>
          <a:xfrm>
            <a:off x="18947019" y="6855514"/>
            <a:ext cx="1143002" cy="114776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Bulutun gücüyle çok hızlı devreye alın:"/>
          <p:cNvSpPr txBox="1"/>
          <p:nvPr/>
        </p:nvSpPr>
        <p:spPr>
          <a:xfrm>
            <a:off x="6231842" y="369514"/>
            <a:ext cx="12634538" cy="91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pc="-60" sz="6400"/>
            </a:lvl1pPr>
          </a:lstStyle>
          <a:p>
            <a:pPr/>
            <a:r>
              <a:t>Bulutun gücüyle çok hızlı devreye alın</a:t>
            </a:r>
          </a:p>
        </p:txBody>
      </p:sp>
      <p:grpSp>
        <p:nvGrpSpPr>
          <p:cNvPr id="213" name="Group"/>
          <p:cNvGrpSpPr/>
          <p:nvPr/>
        </p:nvGrpSpPr>
        <p:grpSpPr>
          <a:xfrm>
            <a:off x="810300" y="1843446"/>
            <a:ext cx="5115837" cy="4507772"/>
            <a:chOff x="0" y="0"/>
            <a:chExt cx="5115836" cy="4507771"/>
          </a:xfrm>
        </p:grpSpPr>
        <p:pic>
          <p:nvPicPr>
            <p:cNvPr id="211" name="cloud.png" descr="cloud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4471" t="10549" r="0" b="44475"/>
            <a:stretch>
              <a:fillRect/>
            </a:stretch>
          </p:blipFill>
          <p:spPr>
            <a:xfrm>
              <a:off x="671961" y="-1"/>
              <a:ext cx="4443876" cy="3599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2" name="Rounded Rectangle"/>
            <p:cNvSpPr/>
            <p:nvPr/>
          </p:nvSpPr>
          <p:spPr>
            <a:xfrm>
              <a:off x="0" y="2831720"/>
              <a:ext cx="1676050" cy="1676051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25500">
                <a:defRPr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214" name="world.png" descr="world.png"/>
          <p:cNvPicPr>
            <a:picLocks noChangeAspect="1"/>
          </p:cNvPicPr>
          <p:nvPr/>
        </p:nvPicPr>
        <p:blipFill>
          <a:blip r:embed="rId7">
            <a:extLst/>
          </a:blip>
          <a:srcRect l="207" t="0" r="206" b="0"/>
          <a:stretch>
            <a:fillRect/>
          </a:stretch>
        </p:blipFill>
        <p:spPr>
          <a:xfrm>
            <a:off x="18947019" y="6855514"/>
            <a:ext cx="1143002" cy="1147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993" y="329824"/>
            <a:ext cx="23192017" cy="1188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Resim 2" descr="Resim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993" y="1905000"/>
            <a:ext cx="23121257" cy="1181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 5"/>
          <p:cNvSpPr/>
          <p:nvPr/>
        </p:nvSpPr>
        <p:spPr>
          <a:xfrm>
            <a:off x="10256107" y="11922100"/>
            <a:ext cx="4349579" cy="15626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6400">
                <a:solidFill>
                  <a:srgbClr val="FFFFFF"/>
                </a:solidFill>
              </a:defRPr>
            </a:pPr>
          </a:p>
        </p:txBody>
      </p:sp>
      <p:pic>
        <p:nvPicPr>
          <p:cNvPr id="21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4087" y="11545562"/>
            <a:ext cx="3878747" cy="2372323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8"/>
          <p:cNvSpPr txBox="1"/>
          <p:nvPr>
            <p:ph type="title"/>
          </p:nvPr>
        </p:nvSpPr>
        <p:spPr>
          <a:xfrm>
            <a:off x="1195222" y="-401379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Nasıl çalışır?</a:t>
            </a:r>
          </a:p>
        </p:txBody>
      </p:sp>
      <p:sp>
        <p:nvSpPr>
          <p:cNvPr id="221" name="Introductions…"/>
          <p:cNvSpPr txBox="1"/>
          <p:nvPr/>
        </p:nvSpPr>
        <p:spPr>
          <a:xfrm>
            <a:off x="2032000" y="5048978"/>
            <a:ext cx="3979320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600">
                <a:solidFill>
                  <a:srgbClr val="FF3E00"/>
                </a:solidFill>
              </a:defRPr>
            </a:lvl1pPr>
          </a:lstStyle>
          <a:p>
            <a:pPr/>
            <a:r>
              <a:t>Bağlan</a:t>
            </a:r>
          </a:p>
        </p:txBody>
      </p:sp>
      <p:sp>
        <p:nvSpPr>
          <p:cNvPr id="222" name="Introductions…"/>
          <p:cNvSpPr txBox="1"/>
          <p:nvPr/>
        </p:nvSpPr>
        <p:spPr>
          <a:xfrm>
            <a:off x="2032000" y="5875106"/>
            <a:ext cx="7340697" cy="82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400">
                <a:solidFill>
                  <a:srgbClr val="121117"/>
                </a:solidFill>
              </a:defRPr>
            </a:lvl1pPr>
          </a:lstStyle>
          <a:p>
            <a:pPr/>
            <a:r>
              <a:t>Birkaç dakika içinde mevcut kamera sistemleriyle entegre olun.</a:t>
            </a:r>
          </a:p>
        </p:txBody>
      </p:sp>
      <p:grpSp>
        <p:nvGrpSpPr>
          <p:cNvPr id="225" name="1"/>
          <p:cNvGrpSpPr/>
          <p:nvPr/>
        </p:nvGrpSpPr>
        <p:grpSpPr>
          <a:xfrm>
            <a:off x="1016000" y="4879142"/>
            <a:ext cx="824100" cy="824101"/>
            <a:chOff x="0" y="0"/>
            <a:chExt cx="824099" cy="824099"/>
          </a:xfrm>
        </p:grpSpPr>
        <p:sp>
          <p:nvSpPr>
            <p:cNvPr id="223" name="Circle"/>
            <p:cNvSpPr/>
            <p:nvPr/>
          </p:nvSpPr>
          <p:spPr>
            <a:xfrm>
              <a:off x="0" y="0"/>
              <a:ext cx="824100" cy="8241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</a:p>
          </p:txBody>
        </p:sp>
        <p:sp>
          <p:nvSpPr>
            <p:cNvPr id="224" name="1"/>
            <p:cNvSpPr txBox="1"/>
            <p:nvPr/>
          </p:nvSpPr>
          <p:spPr>
            <a:xfrm>
              <a:off x="152436" y="62799"/>
              <a:ext cx="519227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226" name="Introductions…"/>
          <p:cNvSpPr txBox="1"/>
          <p:nvPr/>
        </p:nvSpPr>
        <p:spPr>
          <a:xfrm>
            <a:off x="2032000" y="7382396"/>
            <a:ext cx="3979320" cy="5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600">
                <a:solidFill>
                  <a:srgbClr val="FF3E00"/>
                </a:solidFill>
              </a:defRPr>
            </a:lvl1pPr>
          </a:lstStyle>
          <a:p>
            <a:pPr/>
            <a:r>
              <a:t>Kur</a:t>
            </a:r>
          </a:p>
        </p:txBody>
      </p:sp>
      <p:sp>
        <p:nvSpPr>
          <p:cNvPr id="227" name="Introductions…"/>
          <p:cNvSpPr txBox="1"/>
          <p:nvPr/>
        </p:nvSpPr>
        <p:spPr>
          <a:xfrm>
            <a:off x="2032000" y="8128250"/>
            <a:ext cx="7340697" cy="1249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400">
                <a:solidFill>
                  <a:srgbClr val="121117"/>
                </a:solidFill>
              </a:defRPr>
            </a:lvl1pPr>
          </a:lstStyle>
          <a:p>
            <a:pPr/>
            <a:r>
              <a:t>Kullanıcı dostu arayüzüyle intenseye teknolojisini, her tesis / kameraya göre kolayca özelleştirmek ve öncelik vermek için 45’ten fazla İSG senaryosu hizmetinizde. </a:t>
            </a:r>
          </a:p>
        </p:txBody>
      </p:sp>
      <p:grpSp>
        <p:nvGrpSpPr>
          <p:cNvPr id="230" name="2"/>
          <p:cNvGrpSpPr/>
          <p:nvPr/>
        </p:nvGrpSpPr>
        <p:grpSpPr>
          <a:xfrm>
            <a:off x="1016000" y="7212561"/>
            <a:ext cx="889000" cy="889003"/>
            <a:chOff x="0" y="0"/>
            <a:chExt cx="889000" cy="889001"/>
          </a:xfrm>
        </p:grpSpPr>
        <p:sp>
          <p:nvSpPr>
            <p:cNvPr id="228" name="Circle"/>
            <p:cNvSpPr/>
            <p:nvPr/>
          </p:nvSpPr>
          <p:spPr>
            <a:xfrm>
              <a:off x="0" y="0"/>
              <a:ext cx="889000" cy="889002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</a:p>
          </p:txBody>
        </p:sp>
        <p:sp>
          <p:nvSpPr>
            <p:cNvPr id="229" name="2"/>
            <p:cNvSpPr txBox="1"/>
            <p:nvPr/>
          </p:nvSpPr>
          <p:spPr>
            <a:xfrm>
              <a:off x="161940" y="95250"/>
              <a:ext cx="565120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231" name="Introductions…"/>
          <p:cNvSpPr txBox="1"/>
          <p:nvPr/>
        </p:nvSpPr>
        <p:spPr>
          <a:xfrm>
            <a:off x="2032000" y="9786040"/>
            <a:ext cx="3979320" cy="54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3600">
                <a:solidFill>
                  <a:srgbClr val="FF3E00"/>
                </a:solidFill>
              </a:defRPr>
            </a:lvl1pPr>
          </a:lstStyle>
          <a:p>
            <a:pPr/>
            <a:r>
              <a:t>Canlıya Geç</a:t>
            </a:r>
          </a:p>
        </p:txBody>
      </p:sp>
      <p:sp>
        <p:nvSpPr>
          <p:cNvPr id="232" name="Introductions…"/>
          <p:cNvSpPr txBox="1"/>
          <p:nvPr/>
        </p:nvSpPr>
        <p:spPr>
          <a:xfrm>
            <a:off x="2032000" y="10537795"/>
            <a:ext cx="7340697" cy="820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548640">
              <a:lnSpc>
                <a:spcPct val="120000"/>
              </a:lnSpc>
              <a:defRPr spc="-25" sz="2400">
                <a:solidFill>
                  <a:srgbClr val="121117"/>
                </a:solidFill>
              </a:defRPr>
            </a:lvl1pPr>
          </a:lstStyle>
          <a:p>
            <a:pPr/>
            <a:r>
              <a:t>Anlık gösterge tablosu, e-posta, SMS ve akıllı cihaz bildirimleriyle anlık alarm görüntüsü ve videolar alın.</a:t>
            </a:r>
          </a:p>
        </p:txBody>
      </p:sp>
      <p:grpSp>
        <p:nvGrpSpPr>
          <p:cNvPr id="235" name="3"/>
          <p:cNvGrpSpPr/>
          <p:nvPr/>
        </p:nvGrpSpPr>
        <p:grpSpPr>
          <a:xfrm>
            <a:off x="1016000" y="9616206"/>
            <a:ext cx="889000" cy="889003"/>
            <a:chOff x="0" y="0"/>
            <a:chExt cx="889000" cy="889001"/>
          </a:xfrm>
        </p:grpSpPr>
        <p:sp>
          <p:nvSpPr>
            <p:cNvPr id="233" name="Circle"/>
            <p:cNvSpPr/>
            <p:nvPr/>
          </p:nvSpPr>
          <p:spPr>
            <a:xfrm>
              <a:off x="0" y="0"/>
              <a:ext cx="889000" cy="889002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FF3D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pPr>
            </a:p>
          </p:txBody>
        </p:sp>
        <p:sp>
          <p:nvSpPr>
            <p:cNvPr id="234" name="3"/>
            <p:cNvSpPr txBox="1"/>
            <p:nvPr/>
          </p:nvSpPr>
          <p:spPr>
            <a:xfrm>
              <a:off x="161940" y="95250"/>
              <a:ext cx="565120" cy="698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pc="-45" sz="3600">
                  <a:solidFill>
                    <a:srgbClr val="121217"/>
                  </a:solidFill>
                  <a:latin typeface="Roobert SemiBold"/>
                  <a:ea typeface="Roobert SemiBold"/>
                  <a:cs typeface="Roobert SemiBold"/>
                  <a:sym typeface="Roobert SemiBold"/>
                </a:defRPr>
              </a:lvl1pPr>
            </a:lstStyle>
            <a:p>
              <a:pPr/>
              <a:r>
                <a:t>3</a:t>
              </a:r>
            </a:p>
          </p:txBody>
        </p:sp>
      </p:grpSp>
      <p:sp>
        <p:nvSpPr>
          <p:cNvPr id="236" name="İSG Değerleri"/>
          <p:cNvSpPr txBox="1"/>
          <p:nvPr/>
        </p:nvSpPr>
        <p:spPr>
          <a:xfrm>
            <a:off x="1270001" y="2660643"/>
            <a:ext cx="20132776" cy="88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2000"/>
              </a:spcBef>
              <a:defRPr sz="2800">
                <a:solidFill>
                  <a:srgbClr val="121117"/>
                </a:solidFill>
              </a:defRPr>
            </a:pPr>
            <a:r>
              <a:t>Uçtan uca bir yazılım platformu olan intenseye, </a:t>
            </a:r>
            <a:r>
              <a:rPr>
                <a:solidFill>
                  <a:srgbClr val="FF3D00"/>
                </a:solidFill>
              </a:rPr>
              <a:t>200'den fazla kamera markası ve </a:t>
            </a:r>
            <a:r>
              <a:t>modeliyle sorunsuz bir şekilde entegre olur. Kameralarınızı ve İSG senaryolarınızı hemen belirleyin.</a:t>
            </a:r>
          </a:p>
        </p:txBody>
      </p:sp>
      <p:sp>
        <p:nvSpPr>
          <p:cNvPr id="237" name="Line"/>
          <p:cNvSpPr/>
          <p:nvPr/>
        </p:nvSpPr>
        <p:spPr>
          <a:xfrm flipH="1">
            <a:off x="1411603" y="8368703"/>
            <a:ext cx="3" cy="1041528"/>
          </a:xfrm>
          <a:prstGeom prst="line">
            <a:avLst/>
          </a:prstGeom>
          <a:ln w="63500">
            <a:solidFill>
              <a:srgbClr val="FF3D00"/>
            </a:solidFill>
            <a:miter lim="400000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Line"/>
          <p:cNvSpPr/>
          <p:nvPr/>
        </p:nvSpPr>
        <p:spPr>
          <a:xfrm flipH="1">
            <a:off x="1411603" y="5941864"/>
            <a:ext cx="3" cy="1041529"/>
          </a:xfrm>
          <a:prstGeom prst="line">
            <a:avLst/>
          </a:prstGeom>
          <a:ln w="63500">
            <a:solidFill>
              <a:srgbClr val="FF3D00"/>
            </a:solidFill>
            <a:miter lim="400000"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9" name="Rounded Rectangle"/>
          <p:cNvSpPr/>
          <p:nvPr/>
        </p:nvSpPr>
        <p:spPr>
          <a:xfrm>
            <a:off x="11419919" y="5000480"/>
            <a:ext cx="11162726" cy="6219986"/>
          </a:xfrm>
          <a:prstGeom prst="roundRect">
            <a:avLst>
              <a:gd name="adj" fmla="val 5857"/>
            </a:avLst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 defTabSz="825500">
              <a:defRPr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