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5" r:id="rId3"/>
    <p:sldId id="265" r:id="rId4"/>
    <p:sldId id="266" r:id="rId5"/>
    <p:sldId id="267" r:id="rId6"/>
    <p:sldId id="278" r:id="rId7"/>
    <p:sldId id="283" r:id="rId8"/>
    <p:sldId id="270" r:id="rId9"/>
    <p:sldId id="271" r:id="rId10"/>
    <p:sldId id="272" r:id="rId11"/>
    <p:sldId id="274" r:id="rId12"/>
    <p:sldId id="273" r:id="rId13"/>
    <p:sldId id="276" r:id="rId14"/>
    <p:sldId id="284" r:id="rId15"/>
    <p:sldId id="26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3300"/>
    <a:srgbClr val="E58477"/>
    <a:srgbClr val="9D9D9D"/>
    <a:srgbClr val="949494"/>
    <a:srgbClr val="527DCA"/>
    <a:srgbClr val="5B84CD"/>
    <a:srgbClr val="4371C5"/>
    <a:srgbClr val="6D91D1"/>
    <a:srgbClr val="327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BE703-33C0-4954-9782-C0FAD034D35C}" v="1096" dt="2023-09-07T16:12:45.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9" autoAdjust="0"/>
    <p:restoredTop sz="81045" autoAdjust="0"/>
  </p:normalViewPr>
  <p:slideViewPr>
    <p:cSldViewPr snapToGrid="0" snapToObjects="1">
      <p:cViewPr varScale="1">
        <p:scale>
          <a:sx n="69" d="100"/>
          <a:sy n="69" d="100"/>
        </p:scale>
        <p:origin x="859"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9C437-5643-4624-9EE4-7DB1804CA51C}" type="datetimeFigureOut">
              <a:rPr lang="de-DE" smtClean="0"/>
              <a:t>08.09.2023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D1D11-8FBC-4AB4-982B-AB3519AF49FD}" type="slidenum">
              <a:rPr lang="de-DE" smtClean="0"/>
              <a:t>‹#›</a:t>
            </a:fld>
            <a:endParaRPr lang="de-DE"/>
          </a:p>
        </p:txBody>
      </p:sp>
    </p:spTree>
    <p:extLst>
      <p:ext uri="{BB962C8B-B14F-4D97-AF65-F5344CB8AC3E}">
        <p14:creationId xmlns:p14="http://schemas.microsoft.com/office/powerpoint/2010/main" val="355632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info.gov/content/pkg/GPO-OILCOMMISSION/pdf/GPO-OILCOMMISSIO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333333"/>
                </a:solidFill>
                <a:effectLst/>
                <a:latin typeface="Helvetica Neue LT W05_45"/>
              </a:rPr>
              <a:t>On September 21, 1921, the young </a:t>
            </a:r>
            <a:r>
              <a:rPr lang="en-US" b="0" i="0" dirty="0" err="1">
                <a:solidFill>
                  <a:srgbClr val="333333"/>
                </a:solidFill>
                <a:effectLst/>
                <a:latin typeface="Helvetica Neue LT W05_45"/>
              </a:rPr>
              <a:t>Oppau</a:t>
            </a:r>
            <a:r>
              <a:rPr lang="en-US" b="0" i="0" dirty="0">
                <a:solidFill>
                  <a:srgbClr val="333333"/>
                </a:solidFill>
                <a:effectLst/>
                <a:latin typeface="Helvetica Neue LT W05_45"/>
              </a:rPr>
              <a:t> plant is hit by a massive explosion. Over 500 lives are mourned; the plant and surrounding communities suffer major destruction. The incident occurs during routine blasts carried out to loosen ammonium sulfate nitrate fertilizer stored in a warehouse. In response to the explosion accident, BASF terminates the production of ammonia sulfate nitrate fertilizer and does not resume it until 1940 applying a modified process.</a:t>
            </a:r>
          </a:p>
          <a:p>
            <a:endParaRPr lang="en-US" b="0" i="0" dirty="0">
              <a:solidFill>
                <a:srgbClr val="333333"/>
              </a:solidFill>
              <a:effectLst/>
              <a:latin typeface="Helvetica Neue LT W05_45"/>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https://www.basf.com/global/en/who-we-are/history/Oppau1921.html</a:t>
            </a:r>
          </a:p>
          <a:p>
            <a:endParaRPr lang="de-DE" dirty="0"/>
          </a:p>
          <a:p>
            <a:endParaRPr lang="de-DE" dirty="0"/>
          </a:p>
        </p:txBody>
      </p:sp>
      <p:sp>
        <p:nvSpPr>
          <p:cNvPr id="4" name="Foliennummernplatzhalter 3"/>
          <p:cNvSpPr>
            <a:spLocks noGrp="1"/>
          </p:cNvSpPr>
          <p:nvPr>
            <p:ph type="sldNum" sz="quarter" idx="5"/>
          </p:nvPr>
        </p:nvSpPr>
        <p:spPr/>
        <p:txBody>
          <a:bodyPr/>
          <a:lstStyle/>
          <a:p>
            <a:fld id="{D8ED1D11-8FBC-4AB4-982B-AB3519AF49FD}" type="slidenum">
              <a:rPr lang="de-DE" smtClean="0"/>
              <a:t>4</a:t>
            </a:fld>
            <a:endParaRPr lang="de-DE"/>
          </a:p>
        </p:txBody>
      </p:sp>
    </p:spTree>
    <p:extLst>
      <p:ext uri="{BB962C8B-B14F-4D97-AF65-F5344CB8AC3E}">
        <p14:creationId xmlns:p14="http://schemas.microsoft.com/office/powerpoint/2010/main" val="79511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3595">
              <a:defRPr/>
            </a:pPr>
            <a:r>
              <a:rPr lang="en-US" b="0" dirty="0"/>
              <a:t>Let’s examine this in more detail using the Deepwater</a:t>
            </a:r>
            <a:r>
              <a:rPr lang="en-US" dirty="0"/>
              <a:t> </a:t>
            </a:r>
            <a:r>
              <a:rPr lang="en-US" b="0" dirty="0"/>
              <a:t>Horizon disaster in 2010 as an example (background image). </a:t>
            </a:r>
          </a:p>
          <a:p>
            <a:pPr defTabSz="963595">
              <a:defRPr/>
            </a:pPr>
            <a:r>
              <a:rPr lang="en-US" b="0" dirty="0"/>
              <a:t>The oil rig explosion cost the operator BP a total of 62 billion US dollars, of which 20 billion dollars were penalties. </a:t>
            </a:r>
          </a:p>
          <a:p>
            <a:pPr defTabSz="963595">
              <a:defRPr/>
            </a:pPr>
            <a:endParaRPr lang="en-US" b="0" dirty="0"/>
          </a:p>
          <a:p>
            <a:pPr defTabSz="963595">
              <a:defRPr/>
            </a:pPr>
            <a:r>
              <a:rPr lang="en-US" dirty="0"/>
              <a:t>As a result of our investigation, we conclude: • The explosive loss of the Macondo well could have been prevented. • The immediate causes of the Macondo well blowout can be traced to a series of identifiable mistakes made by BP, Halliburton, and Transocean that reveal such systematic failures in risk management that they place in doubt the safety culture of the entire industry. • Deepwater energy exploration and production, particularly at the frontiers of experience, involve risks for which neither industry nor government has been adequately prepared, but for which they can and must be prepared in the future. • To assure human safety and environmental protection, regulatory oversight of leasing, energy exploration, and production require reforms even beyond those significant reforms already initiated since the Deepwater Horizon disaster. Fundamental reform will be needed in both the structure of those in charge of regulatory oversight and their internal </a:t>
            </a:r>
            <a:r>
              <a:rPr lang="en-US" dirty="0" err="1"/>
              <a:t>decisionmaking</a:t>
            </a:r>
            <a:r>
              <a:rPr lang="en-US" dirty="0"/>
              <a:t> process to ensure their political autonomy, technical expertise, and their full consideration of environmental protection concerns. • Because regulatory oversight alone will not be sufficient to ensure adequate safety, the oil and gas industry will need to take its own, unilateral steps to increase dramatically safety throughout the industry, including self-policing mechanisms that supplement governmental enforcement. • The technology, laws and regulations, and practices for containing, responding to, and cleaning up spills lag behind the real risks associated with deepwater drilling into large, high-pressure reservoirs of oil and gas located far offshore and thousands of feet below the ocean’s surface. Government must close the existing gap and industry must support rather than resist that effort. • Scientific understanding of environmental conditions in sensitive environments in deep Gulf waters, along the region’s coastal habitats, and in areas proposed for more drilling, such as the Arctic, is inadequate. The same is true of the human and natural impacts of oil spills. </a:t>
            </a:r>
            <a:endParaRPr lang="en-US" b="0" dirty="0"/>
          </a:p>
          <a:p>
            <a:endParaRPr lang="de-DE" dirty="0"/>
          </a:p>
          <a:p>
            <a:r>
              <a:rPr lang="de-DE" dirty="0">
                <a:hlinkClick r:id="rId3"/>
              </a:rPr>
              <a:t>govinfo.gov/</a:t>
            </a:r>
            <a:r>
              <a:rPr lang="de-DE" dirty="0" err="1">
                <a:hlinkClick r:id="rId3"/>
              </a:rPr>
              <a:t>content</a:t>
            </a:r>
            <a:r>
              <a:rPr lang="de-DE" dirty="0">
                <a:hlinkClick r:id="rId3"/>
              </a:rPr>
              <a:t>/</a:t>
            </a:r>
            <a:r>
              <a:rPr lang="de-DE" dirty="0" err="1">
                <a:hlinkClick r:id="rId3"/>
              </a:rPr>
              <a:t>pkg</a:t>
            </a:r>
            <a:r>
              <a:rPr lang="de-DE" dirty="0">
                <a:hlinkClick r:id="rId3"/>
              </a:rPr>
              <a:t>/GPO-OILCOMMISSION/</a:t>
            </a:r>
            <a:r>
              <a:rPr lang="de-DE" dirty="0" err="1">
                <a:hlinkClick r:id="rId3"/>
              </a:rPr>
              <a:t>pdf</a:t>
            </a:r>
            <a:r>
              <a:rPr lang="de-DE" dirty="0">
                <a:hlinkClick r:id="rId3"/>
              </a:rPr>
              <a:t>/GPO-OILCOMMISSION.pdf</a:t>
            </a:r>
            <a:endParaRPr lang="de-DE" dirty="0"/>
          </a:p>
        </p:txBody>
      </p:sp>
      <p:sp>
        <p:nvSpPr>
          <p:cNvPr id="4" name="Foliennummernplatzhalter 3"/>
          <p:cNvSpPr>
            <a:spLocks noGrp="1"/>
          </p:cNvSpPr>
          <p:nvPr>
            <p:ph type="sldNum" sz="quarter" idx="5"/>
          </p:nvPr>
        </p:nvSpPr>
        <p:spPr/>
        <p:txBody>
          <a:bodyPr/>
          <a:lstStyle/>
          <a:p>
            <a:fld id="{D8ED1D11-8FBC-4AB4-982B-AB3519AF49FD}" type="slidenum">
              <a:rPr lang="de-DE" smtClean="0"/>
              <a:t>5</a:t>
            </a:fld>
            <a:endParaRPr lang="de-DE"/>
          </a:p>
        </p:txBody>
      </p:sp>
    </p:spTree>
    <p:extLst>
      <p:ext uri="{BB962C8B-B14F-4D97-AF65-F5344CB8AC3E}">
        <p14:creationId xmlns:p14="http://schemas.microsoft.com/office/powerpoint/2010/main" val="169280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111111"/>
                </a:solidFill>
                <a:effectLst/>
                <a:latin typeface="Roboto" panose="02000000000000000000" pitchFamily="2" charset="0"/>
              </a:rPr>
              <a:t>An intuitive way of representing the risk reduction capability of a Safety Instrumented System is to use the concept of Protection layer as described in IEC 61511-1. [IEC 61511-1] 3.2 Terms and definitions – 3.2.57 </a:t>
            </a:r>
            <a:r>
              <a:rPr lang="en-US" b="1" i="0" dirty="0">
                <a:solidFill>
                  <a:srgbClr val="111111"/>
                </a:solidFill>
                <a:effectLst/>
                <a:latin typeface="Roboto" panose="02000000000000000000" pitchFamily="2" charset="0"/>
              </a:rPr>
              <a:t>Protection Layer</a:t>
            </a:r>
            <a:r>
              <a:rPr lang="en-US" b="0" i="0" dirty="0">
                <a:solidFill>
                  <a:srgbClr val="111111"/>
                </a:solidFill>
                <a:effectLst/>
                <a:latin typeface="Roboto" panose="02000000000000000000" pitchFamily="2" charset="0"/>
              </a:rPr>
              <a:t>: any independent mechanism that reduces risk by control, prevention or mitigation.</a:t>
            </a:r>
            <a:endParaRPr lang="de-DE" dirty="0"/>
          </a:p>
        </p:txBody>
      </p:sp>
      <p:sp>
        <p:nvSpPr>
          <p:cNvPr id="4" name="Foliennummernplatzhalter 3"/>
          <p:cNvSpPr>
            <a:spLocks noGrp="1"/>
          </p:cNvSpPr>
          <p:nvPr>
            <p:ph type="sldNum" sz="quarter" idx="5"/>
          </p:nvPr>
        </p:nvSpPr>
        <p:spPr/>
        <p:txBody>
          <a:bodyPr/>
          <a:lstStyle/>
          <a:p>
            <a:fld id="{D8ED1D11-8FBC-4AB4-982B-AB3519AF49FD}" type="slidenum">
              <a:rPr lang="de-DE" smtClean="0"/>
              <a:t>7</a:t>
            </a:fld>
            <a:endParaRPr lang="de-DE"/>
          </a:p>
        </p:txBody>
      </p:sp>
    </p:spTree>
    <p:extLst>
      <p:ext uri="{BB962C8B-B14F-4D97-AF65-F5344CB8AC3E}">
        <p14:creationId xmlns:p14="http://schemas.microsoft.com/office/powerpoint/2010/main" val="142906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5638299-C102-0440-9DB4-679900BD6B3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4C383FA3-FF28-9246-AD21-CC4EFCD53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D343FCD8-5E78-0F45-952B-ADF8F9D50230}"/>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5" name="Alt Bilgi Yer Tutucusu 4">
            <a:extLst>
              <a:ext uri="{FF2B5EF4-FFF2-40B4-BE49-F238E27FC236}">
                <a16:creationId xmlns:a16="http://schemas.microsoft.com/office/drawing/2014/main" xmlns="" id="{A50DFFE9-C780-F84C-851A-F59DC9376B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843A043-0C88-BB49-B060-B563D5A53DC7}"/>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67256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221CABF-28E7-8742-9226-970952B9668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EEBA38C2-1D83-AD4A-8A3A-1738B4FF0A98}"/>
              </a:ext>
            </a:extLst>
          </p:cNvPr>
          <p:cNvSpPr>
            <a:spLocks noGrp="1"/>
          </p:cNvSpPr>
          <p:nvPr>
            <p:ph type="body" orient="vert" idx="1"/>
          </p:nvPr>
        </p:nvSpPr>
        <p:spPr/>
        <p:txBody>
          <a:bodyPr vert="eaVert"/>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xmlns="" id="{B8652D8D-EA64-924F-8FC2-82CB9F7E1A13}"/>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5" name="Alt Bilgi Yer Tutucusu 4">
            <a:extLst>
              <a:ext uri="{FF2B5EF4-FFF2-40B4-BE49-F238E27FC236}">
                <a16:creationId xmlns:a16="http://schemas.microsoft.com/office/drawing/2014/main" xmlns="" id="{14ABD85E-20BB-C945-A607-D10AF0EB5F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499D4E4E-3686-6A42-B6F5-C3A88D69111C}"/>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6517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11419B49-6DEE-D94E-97E2-DAD5309D5E8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974E4E24-BA4B-644F-9092-66ABD41BBC6D}"/>
              </a:ext>
            </a:extLst>
          </p:cNvPr>
          <p:cNvSpPr>
            <a:spLocks noGrp="1"/>
          </p:cNvSpPr>
          <p:nvPr>
            <p:ph type="body" orient="vert" idx="1"/>
          </p:nvPr>
        </p:nvSpPr>
        <p:spPr>
          <a:xfrm>
            <a:off x="838200" y="365125"/>
            <a:ext cx="7734300" cy="5811838"/>
          </a:xfrm>
        </p:spPr>
        <p:txBody>
          <a:bodyPr vert="eaVert"/>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xmlns="" id="{2588B529-D850-1240-B7CE-A37568137F61}"/>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5" name="Alt Bilgi Yer Tutucusu 4">
            <a:extLst>
              <a:ext uri="{FF2B5EF4-FFF2-40B4-BE49-F238E27FC236}">
                <a16:creationId xmlns:a16="http://schemas.microsoft.com/office/drawing/2014/main" xmlns="" id="{56BC7246-F7BA-254D-983E-81BA436F90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DD4E2A7-A068-F74A-97E2-465EC5BB3B1E}"/>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6082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7" name="Picture 5" descr="2.jpg">
            <a:extLst>
              <a:ext uri="{FF2B5EF4-FFF2-40B4-BE49-F238E27FC236}">
                <a16:creationId xmlns:a16="http://schemas.microsoft.com/office/drawing/2014/main" xmlns="" id="{D22FF83D-4CBD-6004-944F-8F6CCD1E4C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997" y="164912"/>
            <a:ext cx="10933303" cy="594360"/>
          </a:xfrm>
          <a:prstGeom prst="rect">
            <a:avLst/>
          </a:prstGeom>
        </p:spPr>
      </p:pic>
      <p:pic>
        <p:nvPicPr>
          <p:cNvPr id="8" name="Resim 2">
            <a:extLst>
              <a:ext uri="{FF2B5EF4-FFF2-40B4-BE49-F238E27FC236}">
                <a16:creationId xmlns:a16="http://schemas.microsoft.com/office/drawing/2014/main" xmlns="" id="{4582EEC6-0AB6-6611-D280-735D2C824413}"/>
              </a:ext>
            </a:extLst>
          </p:cNvPr>
          <p:cNvPicPr>
            <a:picLocks noChangeAspect="1"/>
          </p:cNvPicPr>
          <p:nvPr userDrawn="1"/>
        </p:nvPicPr>
        <p:blipFill>
          <a:blip r:embed="rId3"/>
          <a:stretch>
            <a:fillRect/>
          </a:stretch>
        </p:blipFill>
        <p:spPr>
          <a:xfrm>
            <a:off x="297997" y="952500"/>
            <a:ext cx="11560628" cy="5905500"/>
          </a:xfrm>
          <a:prstGeom prst="rect">
            <a:avLst/>
          </a:prstGeom>
        </p:spPr>
      </p:pic>
      <p:sp>
        <p:nvSpPr>
          <p:cNvPr id="3" name="İçerik Yer Tutucusu 2">
            <a:extLst>
              <a:ext uri="{FF2B5EF4-FFF2-40B4-BE49-F238E27FC236}">
                <a16:creationId xmlns:a16="http://schemas.microsoft.com/office/drawing/2014/main" xmlns="" id="{A21559E4-66F6-F849-A5D4-8B14E853CEEB}"/>
              </a:ext>
            </a:extLst>
          </p:cNvPr>
          <p:cNvSpPr>
            <a:spLocks noGrp="1"/>
          </p:cNvSpPr>
          <p:nvPr>
            <p:ph idx="1"/>
          </p:nvPr>
        </p:nvSpPr>
        <p:spPr>
          <a:xfrm>
            <a:off x="838200" y="1034005"/>
            <a:ext cx="10515600" cy="4826103"/>
          </a:xfrm>
        </p:spPr>
        <p:txBody>
          <a:bodyPr>
            <a:normAutofit/>
          </a:bodyPr>
          <a:lstStyle>
            <a:lvl1pPr>
              <a:defRPr sz="2400"/>
            </a:lvl1pPr>
          </a:lstStyle>
          <a:p>
            <a:r>
              <a:rPr lang="tr-TR" dirty="0"/>
              <a:t>Asıl metin stillerini düzenlemek için tıklayın
İkinci düzey
Üçüncü düzey
Dördüncü düzey
Beşinci düzey</a:t>
            </a:r>
          </a:p>
        </p:txBody>
      </p:sp>
      <p:sp>
        <p:nvSpPr>
          <p:cNvPr id="6" name="Slayt Numarası Yer Tutucusu 5">
            <a:extLst>
              <a:ext uri="{FF2B5EF4-FFF2-40B4-BE49-F238E27FC236}">
                <a16:creationId xmlns:a16="http://schemas.microsoft.com/office/drawing/2014/main" xmlns="" id="{002113FB-1E42-8245-BD6A-327EDAF4AF16}"/>
              </a:ext>
            </a:extLst>
          </p:cNvPr>
          <p:cNvSpPr>
            <a:spLocks noGrp="1"/>
          </p:cNvSpPr>
          <p:nvPr>
            <p:ph type="sldNum" sz="quarter" idx="12"/>
          </p:nvPr>
        </p:nvSpPr>
        <p:spPr>
          <a:xfrm>
            <a:off x="9448800" y="6445089"/>
            <a:ext cx="2743200" cy="365125"/>
          </a:xfrm>
        </p:spPr>
        <p:txBody>
          <a:bodyPr/>
          <a:lstStyle/>
          <a:p>
            <a:fld id="{8941C291-B3BE-AA41-B706-03DDD82642FD}" type="slidenum">
              <a:rPr lang="tr-TR" smtClean="0"/>
              <a:t>‹#›</a:t>
            </a:fld>
            <a:endParaRPr lang="tr-TR"/>
          </a:p>
        </p:txBody>
      </p:sp>
      <p:sp>
        <p:nvSpPr>
          <p:cNvPr id="9" name="Rectangle 6">
            <a:extLst>
              <a:ext uri="{FF2B5EF4-FFF2-40B4-BE49-F238E27FC236}">
                <a16:creationId xmlns:a16="http://schemas.microsoft.com/office/drawing/2014/main" xmlns="" id="{AD0F7AE3-6381-37C1-0371-6ADADBF4B8EF}"/>
              </a:ext>
            </a:extLst>
          </p:cNvPr>
          <p:cNvSpPr/>
          <p:nvPr userDrawn="1"/>
        </p:nvSpPr>
        <p:spPr>
          <a:xfrm>
            <a:off x="5128053" y="5961050"/>
            <a:ext cx="2174789" cy="78133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pic>
        <p:nvPicPr>
          <p:cNvPr id="10" name="Picture 8" descr="Logo&#10;&#10;Description automatically generated">
            <a:extLst>
              <a:ext uri="{FF2B5EF4-FFF2-40B4-BE49-F238E27FC236}">
                <a16:creationId xmlns:a16="http://schemas.microsoft.com/office/drawing/2014/main" xmlns="" id="{A2FA1FDB-EAEA-D730-A323-3A97FAFDFC32}"/>
              </a:ext>
            </a:extLst>
          </p:cNvPr>
          <p:cNvPicPr>
            <a:picLocks noChangeAspect="1"/>
          </p:cNvPicPr>
          <p:nvPr userDrawn="1"/>
        </p:nvPicPr>
        <p:blipFill>
          <a:blip r:embed="rId4"/>
          <a:stretch>
            <a:fillRect/>
          </a:stretch>
        </p:blipFill>
        <p:spPr>
          <a:xfrm>
            <a:off x="5177043" y="5772781"/>
            <a:ext cx="1939373" cy="1186161"/>
          </a:xfrm>
          <a:prstGeom prst="rect">
            <a:avLst/>
          </a:prstGeom>
        </p:spPr>
      </p:pic>
      <p:pic>
        <p:nvPicPr>
          <p:cNvPr id="11" name="Inhaltsplatzhalter 2">
            <a:extLst>
              <a:ext uri="{FF2B5EF4-FFF2-40B4-BE49-F238E27FC236}">
                <a16:creationId xmlns:a16="http://schemas.microsoft.com/office/drawing/2014/main" xmlns="" id="{20988226-2677-98DC-C46A-12BC0E52D13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337305" y="367519"/>
            <a:ext cx="521320" cy="246927"/>
          </a:xfrm>
          <a:prstGeom prst="rect">
            <a:avLst/>
          </a:prstGeom>
        </p:spPr>
      </p:pic>
    </p:spTree>
    <p:extLst>
      <p:ext uri="{BB962C8B-B14F-4D97-AF65-F5344CB8AC3E}">
        <p14:creationId xmlns:p14="http://schemas.microsoft.com/office/powerpoint/2010/main" val="54072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E3310BF-C848-C842-90E4-63EB3D2B6F8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F605DC4F-94ED-2647-AA7D-6026079387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xmlns="" id="{97AC73DA-499A-DD4C-A8DF-51BCCF91F675}"/>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5" name="Alt Bilgi Yer Tutucusu 4">
            <a:extLst>
              <a:ext uri="{FF2B5EF4-FFF2-40B4-BE49-F238E27FC236}">
                <a16:creationId xmlns:a16="http://schemas.microsoft.com/office/drawing/2014/main" xmlns="" id="{3C56603A-F891-A64A-AD2C-41A2CDD3F4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EF1E048-7253-8B4E-B5B9-AE125BD77A92}"/>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81200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68D20E4-99C2-4942-B971-6313ECB010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7CF265C8-3F02-9747-B893-A3CD6733B1B0}"/>
              </a:ext>
            </a:extLst>
          </p:cNvPr>
          <p:cNvSpPr>
            <a:spLocks noGrp="1"/>
          </p:cNvSpPr>
          <p:nvPr>
            <p:ph sz="half" idx="1"/>
          </p:nvPr>
        </p:nvSpPr>
        <p:spPr>
          <a:xfrm>
            <a:off x="838200" y="1825625"/>
            <a:ext cx="5181600" cy="4351338"/>
          </a:xfrm>
        </p:spPr>
        <p:txBody>
          <a:bodyPr/>
          <a:lstStyle/>
          <a:p>
            <a:r>
              <a:rPr lang="tr-TR"/>
              <a:t>Asıl metin stillerini düzenlemek için tıklayın
İkinci düzey
Üçüncü düzey
Dördüncü düzey
Beşinci düzey</a:t>
            </a:r>
          </a:p>
        </p:txBody>
      </p:sp>
      <p:sp>
        <p:nvSpPr>
          <p:cNvPr id="4" name="İçerik Yer Tutucusu 3">
            <a:extLst>
              <a:ext uri="{FF2B5EF4-FFF2-40B4-BE49-F238E27FC236}">
                <a16:creationId xmlns:a16="http://schemas.microsoft.com/office/drawing/2014/main" xmlns="" id="{54B75E41-2445-C44E-9097-9618AB56A3A4}"/>
              </a:ext>
            </a:extLst>
          </p:cNvPr>
          <p:cNvSpPr>
            <a:spLocks noGrp="1"/>
          </p:cNvSpPr>
          <p:nvPr>
            <p:ph sz="half" idx="2"/>
          </p:nvPr>
        </p:nvSpPr>
        <p:spPr>
          <a:xfrm>
            <a:off x="6172200" y="1825625"/>
            <a:ext cx="5181600" cy="4351338"/>
          </a:xfrm>
        </p:spPr>
        <p:txBody>
          <a:body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xmlns="" id="{CA7EDD63-C8EA-9A4B-90D7-2B57B4C4F170}"/>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6" name="Alt Bilgi Yer Tutucusu 5">
            <a:extLst>
              <a:ext uri="{FF2B5EF4-FFF2-40B4-BE49-F238E27FC236}">
                <a16:creationId xmlns:a16="http://schemas.microsoft.com/office/drawing/2014/main" xmlns="" id="{A01FAE7F-29A2-9945-AE78-1F554E07A91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164C392C-7C5D-8842-A12D-76A712F64232}"/>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91672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0A2B16D-D0B5-8E4C-B817-D8276929F63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0A428B52-569A-FA43-ACFF-A7CF3D094A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düzenlemek için tıklayın
İkinci düzey
Üçüncü düzey
Dördüncü düzey
Beşinci düzey</a:t>
            </a:r>
          </a:p>
        </p:txBody>
      </p:sp>
      <p:sp>
        <p:nvSpPr>
          <p:cNvPr id="4" name="İçerik Yer Tutucusu 3">
            <a:extLst>
              <a:ext uri="{FF2B5EF4-FFF2-40B4-BE49-F238E27FC236}">
                <a16:creationId xmlns:a16="http://schemas.microsoft.com/office/drawing/2014/main" xmlns="" id="{2ECDF3D6-4B8A-3E42-A1AA-661ED9C034A3}"/>
              </a:ext>
            </a:extLst>
          </p:cNvPr>
          <p:cNvSpPr>
            <a:spLocks noGrp="1"/>
          </p:cNvSpPr>
          <p:nvPr>
            <p:ph sz="half" idx="2"/>
          </p:nvPr>
        </p:nvSpPr>
        <p:spPr>
          <a:xfrm>
            <a:off x="839788" y="2505075"/>
            <a:ext cx="5157787" cy="3684588"/>
          </a:xfrm>
        </p:spPr>
        <p:txBody>
          <a:bodyPr/>
          <a:lstStyle/>
          <a:p>
            <a:r>
              <a:rPr lang="tr-TR"/>
              <a:t>Asıl metin stillerini düzenlemek için tıklayın
İkinci düzey
Üçüncü düzey
Dördüncü düzey
Beşinci düzey</a:t>
            </a:r>
          </a:p>
        </p:txBody>
      </p:sp>
      <p:sp>
        <p:nvSpPr>
          <p:cNvPr id="5" name="Metin Yer Tutucusu 4">
            <a:extLst>
              <a:ext uri="{FF2B5EF4-FFF2-40B4-BE49-F238E27FC236}">
                <a16:creationId xmlns:a16="http://schemas.microsoft.com/office/drawing/2014/main" xmlns="" id="{4064886D-6ACD-3741-B020-80E21E963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düzenlemek için tıklayın
İkinci düzey
Üçüncü düzey
Dördüncü düzey
Beşinci düzey</a:t>
            </a:r>
          </a:p>
        </p:txBody>
      </p:sp>
      <p:sp>
        <p:nvSpPr>
          <p:cNvPr id="6" name="İçerik Yer Tutucusu 5">
            <a:extLst>
              <a:ext uri="{FF2B5EF4-FFF2-40B4-BE49-F238E27FC236}">
                <a16:creationId xmlns:a16="http://schemas.microsoft.com/office/drawing/2014/main" xmlns="" id="{BF8F735C-A6A1-0647-9E0E-C8BE30718068}"/>
              </a:ext>
            </a:extLst>
          </p:cNvPr>
          <p:cNvSpPr>
            <a:spLocks noGrp="1"/>
          </p:cNvSpPr>
          <p:nvPr>
            <p:ph sz="quarter" idx="4"/>
          </p:nvPr>
        </p:nvSpPr>
        <p:spPr>
          <a:xfrm>
            <a:off x="6172200" y="2505075"/>
            <a:ext cx="5183188" cy="3684588"/>
          </a:xfrm>
        </p:spPr>
        <p:txBody>
          <a:bodyPr/>
          <a:lstStyle/>
          <a:p>
            <a:r>
              <a:rPr lang="tr-TR"/>
              <a:t>Asıl metin stillerini düzenlemek için tıklayın
İkinci düzey
Üçüncü düzey
Dördüncü düzey
Beşinci düzey</a:t>
            </a:r>
          </a:p>
        </p:txBody>
      </p:sp>
      <p:sp>
        <p:nvSpPr>
          <p:cNvPr id="7" name="Veri Yer Tutucusu 6">
            <a:extLst>
              <a:ext uri="{FF2B5EF4-FFF2-40B4-BE49-F238E27FC236}">
                <a16:creationId xmlns:a16="http://schemas.microsoft.com/office/drawing/2014/main" xmlns="" id="{507156BB-44E2-4D43-8DE7-1548773F23BA}"/>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8" name="Alt Bilgi Yer Tutucusu 7">
            <a:extLst>
              <a:ext uri="{FF2B5EF4-FFF2-40B4-BE49-F238E27FC236}">
                <a16:creationId xmlns:a16="http://schemas.microsoft.com/office/drawing/2014/main" xmlns="" id="{316974FB-9BC7-4943-9FED-3C10FD87216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CDF24999-8DB3-F247-84DF-5E06CE3BECB6}"/>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4236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006E93D-AF85-0E4C-A1D1-DBDBF423F49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CB0D494B-F7A4-F04A-8C35-5A7F8EBF757D}"/>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4" name="Alt Bilgi Yer Tutucusu 3">
            <a:extLst>
              <a:ext uri="{FF2B5EF4-FFF2-40B4-BE49-F238E27FC236}">
                <a16:creationId xmlns:a16="http://schemas.microsoft.com/office/drawing/2014/main" xmlns="" id="{99206460-606C-1D4F-BEFC-DF401AA111D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FB77C696-E772-3146-A3DA-F6B8E3B7BC90}"/>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8487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5945E0C4-7499-8740-8D54-A7DA7E635ACA}"/>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3" name="Alt Bilgi Yer Tutucusu 2">
            <a:extLst>
              <a:ext uri="{FF2B5EF4-FFF2-40B4-BE49-F238E27FC236}">
                <a16:creationId xmlns:a16="http://schemas.microsoft.com/office/drawing/2014/main" xmlns="" id="{7B6CA455-09EE-3E41-91E3-A169EA546F0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73B54B6E-37C1-4744-B7E4-74E867AB484E}"/>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68709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CCADDFA-7162-9E46-B6EB-57EB5837B4E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1C51360-7531-6749-8A91-D203496BD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düzenlemek için tıklayın
İkinci düzey
Üçüncü düzey
Dördüncü düzey
Beşinci düzey</a:t>
            </a:r>
          </a:p>
        </p:txBody>
      </p:sp>
      <p:sp>
        <p:nvSpPr>
          <p:cNvPr id="4" name="Metin Yer Tutucusu 3">
            <a:extLst>
              <a:ext uri="{FF2B5EF4-FFF2-40B4-BE49-F238E27FC236}">
                <a16:creationId xmlns:a16="http://schemas.microsoft.com/office/drawing/2014/main" xmlns="" id="{F4E29ED3-7EE9-C149-A0DF-054BD2CF9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xmlns="" id="{35FE84F6-0C40-8C40-A3EB-4C88BD362517}"/>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6" name="Alt Bilgi Yer Tutucusu 5">
            <a:extLst>
              <a:ext uri="{FF2B5EF4-FFF2-40B4-BE49-F238E27FC236}">
                <a16:creationId xmlns:a16="http://schemas.microsoft.com/office/drawing/2014/main" xmlns="" id="{47CC9F8D-03F6-9645-BB9E-F368D68E519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975FDDF4-ECA5-A946-B21D-0C41D470A3DF}"/>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16241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F274835-574F-2D47-AD12-5D02FFFBC60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D66DC42B-903B-1942-9B9C-0795FDBCF2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906C127C-6942-884F-BB8F-0EE18A366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xmlns="" id="{73D355CA-7933-1341-B3B6-F88CCD8E31E4}"/>
              </a:ext>
            </a:extLst>
          </p:cNvPr>
          <p:cNvSpPr>
            <a:spLocks noGrp="1"/>
          </p:cNvSpPr>
          <p:nvPr>
            <p:ph type="dt" sz="half" idx="10"/>
          </p:nvPr>
        </p:nvSpPr>
        <p:spPr/>
        <p:txBody>
          <a:bodyPr/>
          <a:lstStyle/>
          <a:p>
            <a:fld id="{E8DF0060-7939-9542-9CA4-2D12A00068A3}" type="datetimeFigureOut">
              <a:rPr lang="tr-TR" smtClean="0"/>
              <a:t>8.09.2023</a:t>
            </a:fld>
            <a:endParaRPr lang="tr-TR"/>
          </a:p>
        </p:txBody>
      </p:sp>
      <p:sp>
        <p:nvSpPr>
          <p:cNvPr id="6" name="Alt Bilgi Yer Tutucusu 5">
            <a:extLst>
              <a:ext uri="{FF2B5EF4-FFF2-40B4-BE49-F238E27FC236}">
                <a16:creationId xmlns:a16="http://schemas.microsoft.com/office/drawing/2014/main" xmlns="" id="{62B265F3-DA7B-2B48-A5AF-6C0F64C9C9D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6AB0E997-0D17-0C4B-9500-B3CB12372C41}"/>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57459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6B7D2920-3460-3F41-B8CC-EC4E64A33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D8E00175-28AA-1341-99F1-618478A68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xmlns="" id="{04749635-6DF6-3647-88F4-2FAF8CCDF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F0060-7939-9542-9CA4-2D12A00068A3}" type="datetimeFigureOut">
              <a:rPr lang="tr-TR" smtClean="0"/>
              <a:t>8.09.2023</a:t>
            </a:fld>
            <a:endParaRPr lang="tr-TR"/>
          </a:p>
        </p:txBody>
      </p:sp>
      <p:sp>
        <p:nvSpPr>
          <p:cNvPr id="5" name="Alt Bilgi Yer Tutucusu 4">
            <a:extLst>
              <a:ext uri="{FF2B5EF4-FFF2-40B4-BE49-F238E27FC236}">
                <a16:creationId xmlns:a16="http://schemas.microsoft.com/office/drawing/2014/main" xmlns="" id="{4EA32745-11C1-E04A-8737-BCD89D889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BA0F26F7-A5D7-5F45-B14D-517A1E267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1C291-B3BE-AA41-B706-03DDD82642FD}" type="slidenum">
              <a:rPr lang="tr-TR" smtClean="0"/>
              <a:t>‹#›</a:t>
            </a:fld>
            <a:endParaRPr lang="tr-TR"/>
          </a:p>
        </p:txBody>
      </p:sp>
    </p:spTree>
    <p:extLst>
      <p:ext uri="{BB962C8B-B14F-4D97-AF65-F5344CB8AC3E}">
        <p14:creationId xmlns:p14="http://schemas.microsoft.com/office/powerpoint/2010/main" val="148020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6.svg"/><Relationship Id="rId12" Type="http://schemas.openxmlformats.org/officeDocument/2006/relationships/image" Target="../media/image31.svg"/><Relationship Id="rId2" Type="http://schemas.openxmlformats.org/officeDocument/2006/relationships/hyperlink" Target="http://www.google.de/url?sa=i&amp;rct=j&amp;q=&amp;esrc=s&amp;source=images&amp;cd=&amp;cad=rja&amp;uact=8&amp;ved=0ahUKEwiB56SFqeXUAhUDuhoKHdv6B5gQjRwIBw&amp;url=http://news.sky.com/story/former-nhs-hacker-i-gained-access-in-less-than-an-hour-10876747&amp;psig=AFQjCNHIBEbNRrUQ4W_d7WkTNV4Jbla2Aw&amp;ust=1498903484244572" TargetMode="External"/><Relationship Id="rId16"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image" Target="../media/image24.svg"/><Relationship Id="rId1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17.png"/><Relationship Id="rId9" Type="http://schemas.openxmlformats.org/officeDocument/2006/relationships/image" Target="../media/image28.svg"/><Relationship Id="rId1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de/url?sa=i&amp;rct=j&amp;q=&amp;esrc=s&amp;source=images&amp;cd=&amp;cad=rja&amp;uact=8&amp;ved=0ahUKEwiB56SFqeXUAhUDuhoKHdv6B5gQjRwIBw&amp;url=http://news.sky.com/story/former-nhs-hacker-i-gained-access-in-less-than-an-hour-10876747&amp;psig=AFQjCNHIBEbNRrUQ4W_d7WkTNV4Jbla2Aw&amp;ust=1498903484244572"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ocaeli dosya ön kapak">
            <a:extLst>
              <a:ext uri="{FF2B5EF4-FFF2-40B4-BE49-F238E27FC236}">
                <a16:creationId xmlns:a16="http://schemas.microsoft.com/office/drawing/2014/main" xmlns="" id="{197F93CC-4D03-CE44-B3C6-54F35ADCEE87}"/>
              </a:ext>
            </a:extLst>
          </p:cNvPr>
          <p:cNvPicPr>
            <a:picLocks noChangeAspect="1" noChangeArrowheads="1"/>
          </p:cNvPicPr>
          <p:nvPr/>
        </p:nvPicPr>
        <p:blipFill rotWithShape="1">
          <a:blip r:embed="rId2">
            <a:lum bright="20000" contrast="-20000"/>
          </a:blip>
          <a:srcRect l="18533" t="28945" r="20114" b="31414"/>
          <a:stretch/>
        </p:blipFill>
        <p:spPr bwMode="auto">
          <a:xfrm>
            <a:off x="8238" y="0"/>
            <a:ext cx="12192000" cy="6858000"/>
          </a:xfrm>
          <a:prstGeom prst="rect">
            <a:avLst/>
          </a:prstGeom>
          <a:noFill/>
          <a:ln w="9525">
            <a:noFill/>
            <a:miter lim="800000"/>
            <a:headEnd/>
            <a:tailEnd/>
          </a:ln>
        </p:spPr>
      </p:pic>
      <p:sp>
        <p:nvSpPr>
          <p:cNvPr id="6" name="Text Box 18">
            <a:extLst>
              <a:ext uri="{FF2B5EF4-FFF2-40B4-BE49-F238E27FC236}">
                <a16:creationId xmlns:a16="http://schemas.microsoft.com/office/drawing/2014/main" xmlns="" id="{18B669E7-50FF-374B-8777-D197892956D3}"/>
              </a:ext>
            </a:extLst>
          </p:cNvPr>
          <p:cNvSpPr txBox="1">
            <a:spLocks noChangeArrowheads="1"/>
          </p:cNvSpPr>
          <p:nvPr/>
        </p:nvSpPr>
        <p:spPr bwMode="auto">
          <a:xfrm>
            <a:off x="1547365" y="1036229"/>
            <a:ext cx="9097270" cy="3364666"/>
          </a:xfrm>
          <a:prstGeom prst="rect">
            <a:avLst/>
          </a:prstGeom>
          <a:noFill/>
          <a:ln w="9525">
            <a:noFill/>
            <a:miter lim="800000"/>
            <a:headEnd/>
            <a:tailEnd/>
          </a:ln>
        </p:spPr>
        <p:txBody>
          <a:bodyPr wrap="square" lIns="70765" tIns="35383" rIns="70765" bIns="35383">
            <a:spAutoFit/>
          </a:bodyPr>
          <a:lstStyle/>
          <a:p>
            <a:pPr algn="ctr" defTabSz="708025" eaLnBrk="0" hangingPunct="0">
              <a:spcBef>
                <a:spcPct val="50000"/>
              </a:spcBef>
              <a:defRPr/>
            </a:pPr>
            <a:endParaRPr lang="tr-TR" sz="3200" b="1" dirty="0">
              <a:solidFill>
                <a:srgbClr val="5F5F5F"/>
              </a:solidFill>
            </a:endParaRPr>
          </a:p>
          <a:p>
            <a:pPr algn="ctr" defTabSz="708025" eaLnBrk="0" hangingPunct="0">
              <a:spcBef>
                <a:spcPct val="50000"/>
              </a:spcBef>
              <a:defRPr/>
            </a:pPr>
            <a:r>
              <a:rPr lang="en-US" sz="3200" b="1" dirty="0" err="1"/>
              <a:t>Tehlikeli</a:t>
            </a:r>
            <a:r>
              <a:rPr lang="en-US" sz="3200" b="1" dirty="0"/>
              <a:t> </a:t>
            </a:r>
            <a:r>
              <a:rPr lang="en-US" sz="3200" b="1" dirty="0" err="1"/>
              <a:t>Proseslerde</a:t>
            </a:r>
            <a:r>
              <a:rPr lang="en-US" sz="3200" b="1" dirty="0"/>
              <a:t> </a:t>
            </a:r>
            <a:r>
              <a:rPr lang="en-US" sz="3200" b="1" dirty="0" err="1"/>
              <a:t>Emniyet</a:t>
            </a:r>
            <a:r>
              <a:rPr lang="en-US" sz="3200" b="1" dirty="0"/>
              <a:t> Retrofit </a:t>
            </a:r>
            <a:r>
              <a:rPr lang="en-US" sz="3200" b="1" dirty="0" err="1"/>
              <a:t>Uygulamaları</a:t>
            </a:r>
            <a:r>
              <a:rPr lang="en-US" sz="3200" b="1" dirty="0"/>
              <a:t> </a:t>
            </a:r>
            <a:r>
              <a:rPr lang="en-US" sz="3200" b="1" dirty="0" err="1"/>
              <a:t>ve</a:t>
            </a:r>
            <a:r>
              <a:rPr lang="en-US" sz="3200" b="1" dirty="0"/>
              <a:t> </a:t>
            </a:r>
            <a:r>
              <a:rPr lang="en-US" sz="3200" b="1" dirty="0" err="1"/>
              <a:t>Dijital</a:t>
            </a:r>
            <a:r>
              <a:rPr lang="en-US" sz="3200" b="1" dirty="0"/>
              <a:t> </a:t>
            </a:r>
            <a:r>
              <a:rPr lang="en-US" sz="3200" b="1" dirty="0" err="1"/>
              <a:t>Çözümler</a:t>
            </a:r>
            <a:endParaRPr lang="en-US" sz="3200" b="1" dirty="0"/>
          </a:p>
          <a:p>
            <a:pPr algn="ctr" defTabSz="708025" eaLnBrk="0" hangingPunct="0">
              <a:spcBef>
                <a:spcPct val="50000"/>
              </a:spcBef>
              <a:defRPr/>
            </a:pPr>
            <a:r>
              <a:rPr lang="en-US" altLang="tr-TR" sz="2800" b="1" dirty="0"/>
              <a:t>S</a:t>
            </a:r>
            <a:r>
              <a:rPr lang="tr-TR" altLang="tr-TR" sz="2800" b="1" dirty="0"/>
              <a:t>ergej Arent</a:t>
            </a:r>
            <a:r>
              <a:rPr lang="en-US" altLang="tr-TR" sz="2800" b="1" dirty="0"/>
              <a:t> </a:t>
            </a:r>
            <a:r>
              <a:rPr lang="en-US" altLang="tr-TR" sz="2400" b="1" dirty="0"/>
              <a:t>/ </a:t>
            </a:r>
            <a:r>
              <a:rPr lang="en-US" altLang="tr-TR" sz="2400" b="1" dirty="0" err="1"/>
              <a:t>Uygulamalar</a:t>
            </a:r>
            <a:r>
              <a:rPr lang="en-US" altLang="tr-TR" sz="2400" b="1" dirty="0"/>
              <a:t> </a:t>
            </a:r>
            <a:r>
              <a:rPr lang="en-US" altLang="tr-TR" sz="2400" b="1" dirty="0" err="1"/>
              <a:t>Direktörü</a:t>
            </a:r>
            <a:endParaRPr lang="tr-TR" altLang="tr-TR" sz="2400" b="1" dirty="0"/>
          </a:p>
          <a:p>
            <a:pPr algn="ctr" defTabSz="708025" eaLnBrk="0" hangingPunct="0">
              <a:spcBef>
                <a:spcPct val="50000"/>
              </a:spcBef>
              <a:defRPr/>
            </a:pPr>
            <a:r>
              <a:rPr lang="tr-TR" altLang="tr-TR" sz="2000" b="1" dirty="0"/>
              <a:t>HIMA Paul Hildebrandt GmbH</a:t>
            </a:r>
            <a:endParaRPr lang="en-US" altLang="tr-TR" sz="2000" b="1" dirty="0"/>
          </a:p>
          <a:p>
            <a:pPr algn="ctr" defTabSz="708025" eaLnBrk="0" hangingPunct="0">
              <a:spcBef>
                <a:spcPct val="50000"/>
              </a:spcBef>
              <a:defRPr/>
            </a:pPr>
            <a:r>
              <a:rPr lang="tr-TR" sz="2000" b="1" dirty="0"/>
              <a:t>12-13 Eylül 2023</a:t>
            </a:r>
            <a:endParaRPr lang="tr-TR" b="1" dirty="0"/>
          </a:p>
        </p:txBody>
      </p:sp>
      <p:pic>
        <p:nvPicPr>
          <p:cNvPr id="3" name="Picture 2" descr="Logo&#10;&#10;Description automatically generated">
            <a:extLst>
              <a:ext uri="{FF2B5EF4-FFF2-40B4-BE49-F238E27FC236}">
                <a16:creationId xmlns:a16="http://schemas.microsoft.com/office/drawing/2014/main" xmlns="" id="{AEB4F043-5655-A44F-8A26-280276F90F80}"/>
              </a:ext>
            </a:extLst>
          </p:cNvPr>
          <p:cNvPicPr>
            <a:picLocks noChangeAspect="1"/>
          </p:cNvPicPr>
          <p:nvPr/>
        </p:nvPicPr>
        <p:blipFill>
          <a:blip r:embed="rId3"/>
          <a:stretch>
            <a:fillRect/>
          </a:stretch>
        </p:blipFill>
        <p:spPr>
          <a:xfrm>
            <a:off x="4868562" y="210065"/>
            <a:ext cx="2471352" cy="1396313"/>
          </a:xfrm>
          <a:prstGeom prst="rect">
            <a:avLst/>
          </a:prstGeom>
        </p:spPr>
      </p:pic>
    </p:spTree>
    <p:extLst>
      <p:ext uri="{BB962C8B-B14F-4D97-AF65-F5344CB8AC3E}">
        <p14:creationId xmlns:p14="http://schemas.microsoft.com/office/powerpoint/2010/main" val="1766267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E5E9AFB0-4DCD-CC4F-908C-0E9D8FEB39F5}"/>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prstClr val="white"/>
                </a:solidFill>
                <a:latin typeface="Arial" panose="020B0604020202020204" pitchFamily="34" charset="0"/>
                <a:cs typeface="Arial" panose="020B0604020202020204" pitchFamily="34" charset="0"/>
              </a:rPr>
              <a:t>100% Security?</a:t>
            </a:r>
          </a:p>
        </p:txBody>
      </p:sp>
      <p:pic>
        <p:nvPicPr>
          <p:cNvPr id="4" name="Picture 2" descr="C:\Users\s.arent\Documents\HIMA\Aramco\Referenzen\Bilder\6150095\WP_20151030_011.jpg">
            <a:extLst>
              <a:ext uri="{FF2B5EF4-FFF2-40B4-BE49-F238E27FC236}">
                <a16:creationId xmlns:a16="http://schemas.microsoft.com/office/drawing/2014/main" xmlns="" id="{06D3F4E0-7536-C73F-606D-427653112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2042" y="1543036"/>
            <a:ext cx="6312020" cy="3550512"/>
          </a:xfrm>
          <a:prstGeom prst="rect">
            <a:avLst/>
          </a:prstGeom>
          <a:effectLst/>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9BA8DD35-2680-FC62-AF83-39D6877E68F1}"/>
              </a:ext>
            </a:extLst>
          </p:cNvPr>
          <p:cNvGrpSpPr>
            <a:grpSpLocks noChangeAspect="1"/>
          </p:cNvGrpSpPr>
          <p:nvPr/>
        </p:nvGrpSpPr>
        <p:grpSpPr bwMode="auto">
          <a:xfrm>
            <a:off x="2959409" y="2499386"/>
            <a:ext cx="667373" cy="1810806"/>
            <a:chOff x="4883" y="19"/>
            <a:chExt cx="300" cy="814"/>
          </a:xfrm>
          <a:solidFill>
            <a:srgbClr val="435055"/>
          </a:solidFill>
        </p:grpSpPr>
        <p:sp>
          <p:nvSpPr>
            <p:cNvPr id="6" name="Freeform 5">
              <a:extLst>
                <a:ext uri="{FF2B5EF4-FFF2-40B4-BE49-F238E27FC236}">
                  <a16:creationId xmlns:a16="http://schemas.microsoft.com/office/drawing/2014/main" xmlns="" id="{CA8B45D7-645E-1578-9E54-3774C045A028}"/>
                </a:ext>
              </a:extLst>
            </p:cNvPr>
            <p:cNvSpPr>
              <a:spLocks/>
            </p:cNvSpPr>
            <p:nvPr/>
          </p:nvSpPr>
          <p:spPr bwMode="auto">
            <a:xfrm>
              <a:off x="4921" y="19"/>
              <a:ext cx="30" cy="50"/>
            </a:xfrm>
            <a:custGeom>
              <a:avLst/>
              <a:gdLst>
                <a:gd name="T0" fmla="*/ 16 w 30"/>
                <a:gd name="T1" fmla="*/ 0 h 50"/>
                <a:gd name="T2" fmla="*/ 0 w 30"/>
                <a:gd name="T3" fmla="*/ 50 h 50"/>
                <a:gd name="T4" fmla="*/ 30 w 30"/>
                <a:gd name="T5" fmla="*/ 50 h 50"/>
                <a:gd name="T6" fmla="*/ 16 w 30"/>
                <a:gd name="T7" fmla="*/ 0 h 50"/>
              </a:gdLst>
              <a:ahLst/>
              <a:cxnLst>
                <a:cxn ang="0">
                  <a:pos x="T0" y="T1"/>
                </a:cxn>
                <a:cxn ang="0">
                  <a:pos x="T2" y="T3"/>
                </a:cxn>
                <a:cxn ang="0">
                  <a:pos x="T4" y="T5"/>
                </a:cxn>
                <a:cxn ang="0">
                  <a:pos x="T6" y="T7"/>
                </a:cxn>
              </a:cxnLst>
              <a:rect l="0" t="0" r="r" b="b"/>
              <a:pathLst>
                <a:path w="30" h="50">
                  <a:moveTo>
                    <a:pt x="16" y="0"/>
                  </a:moveTo>
                  <a:lnTo>
                    <a:pt x="0" y="50"/>
                  </a:lnTo>
                  <a:lnTo>
                    <a:pt x="30" y="5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35055"/>
                </a:solidFill>
                <a:effectLst/>
                <a:uLnTx/>
                <a:uFillTx/>
                <a:latin typeface="Arial"/>
                <a:ea typeface="+mn-ea"/>
                <a:cs typeface="+mn-cs"/>
              </a:endParaRPr>
            </a:p>
          </p:txBody>
        </p:sp>
        <p:sp>
          <p:nvSpPr>
            <p:cNvPr id="7" name="Rectangle 6">
              <a:extLst>
                <a:ext uri="{FF2B5EF4-FFF2-40B4-BE49-F238E27FC236}">
                  <a16:creationId xmlns:a16="http://schemas.microsoft.com/office/drawing/2014/main" xmlns="" id="{8C64056B-90E9-F6D9-794F-1D5FD17E35CD}"/>
                </a:ext>
              </a:extLst>
            </p:cNvPr>
            <p:cNvSpPr>
              <a:spLocks noChangeArrowheads="1"/>
            </p:cNvSpPr>
            <p:nvPr/>
          </p:nvSpPr>
          <p:spPr bwMode="auto">
            <a:xfrm>
              <a:off x="4921" y="81"/>
              <a:ext cx="30"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35055"/>
                </a:solidFill>
                <a:effectLst/>
                <a:uLnTx/>
                <a:uFillTx/>
                <a:latin typeface="Arial"/>
                <a:ea typeface="+mn-ea"/>
                <a:cs typeface="+mn-cs"/>
              </a:endParaRPr>
            </a:p>
          </p:txBody>
        </p:sp>
        <p:sp>
          <p:nvSpPr>
            <p:cNvPr id="8" name="Freeform 7">
              <a:extLst>
                <a:ext uri="{FF2B5EF4-FFF2-40B4-BE49-F238E27FC236}">
                  <a16:creationId xmlns:a16="http://schemas.microsoft.com/office/drawing/2014/main" xmlns="" id="{5343DC94-9EA6-51EB-D1FC-C7C970908A9B}"/>
                </a:ext>
              </a:extLst>
            </p:cNvPr>
            <p:cNvSpPr>
              <a:spLocks noEditPoints="1"/>
            </p:cNvSpPr>
            <p:nvPr/>
          </p:nvSpPr>
          <p:spPr bwMode="auto">
            <a:xfrm>
              <a:off x="4883" y="347"/>
              <a:ext cx="300" cy="486"/>
            </a:xfrm>
            <a:custGeom>
              <a:avLst/>
              <a:gdLst>
                <a:gd name="T0" fmla="*/ 300 w 300"/>
                <a:gd name="T1" fmla="*/ 86 h 486"/>
                <a:gd name="T2" fmla="*/ 294 w 300"/>
                <a:gd name="T3" fmla="*/ 56 h 486"/>
                <a:gd name="T4" fmla="*/ 284 w 300"/>
                <a:gd name="T5" fmla="*/ 46 h 486"/>
                <a:gd name="T6" fmla="*/ 262 w 300"/>
                <a:gd name="T7" fmla="*/ 40 h 486"/>
                <a:gd name="T8" fmla="*/ 248 w 300"/>
                <a:gd name="T9" fmla="*/ 42 h 486"/>
                <a:gd name="T10" fmla="*/ 236 w 300"/>
                <a:gd name="T11" fmla="*/ 52 h 486"/>
                <a:gd name="T12" fmla="*/ 226 w 300"/>
                <a:gd name="T13" fmla="*/ 76 h 486"/>
                <a:gd name="T14" fmla="*/ 226 w 300"/>
                <a:gd name="T15" fmla="*/ 316 h 486"/>
                <a:gd name="T16" fmla="*/ 224 w 300"/>
                <a:gd name="T17" fmla="*/ 324 h 486"/>
                <a:gd name="T18" fmla="*/ 220 w 300"/>
                <a:gd name="T19" fmla="*/ 336 h 486"/>
                <a:gd name="T20" fmla="*/ 206 w 300"/>
                <a:gd name="T21" fmla="*/ 342 h 486"/>
                <a:gd name="T22" fmla="*/ 192 w 300"/>
                <a:gd name="T23" fmla="*/ 336 h 486"/>
                <a:gd name="T24" fmla="*/ 186 w 300"/>
                <a:gd name="T25" fmla="*/ 316 h 486"/>
                <a:gd name="T26" fmla="*/ 168 w 300"/>
                <a:gd name="T27" fmla="*/ 316 h 486"/>
                <a:gd name="T28" fmla="*/ 172 w 300"/>
                <a:gd name="T29" fmla="*/ 340 h 486"/>
                <a:gd name="T30" fmla="*/ 184 w 300"/>
                <a:gd name="T31" fmla="*/ 354 h 486"/>
                <a:gd name="T32" fmla="*/ 206 w 300"/>
                <a:gd name="T33" fmla="*/ 360 h 486"/>
                <a:gd name="T34" fmla="*/ 222 w 300"/>
                <a:gd name="T35" fmla="*/ 358 h 486"/>
                <a:gd name="T36" fmla="*/ 234 w 300"/>
                <a:gd name="T37" fmla="*/ 350 h 486"/>
                <a:gd name="T38" fmla="*/ 244 w 300"/>
                <a:gd name="T39" fmla="*/ 316 h 486"/>
                <a:gd name="T40" fmla="*/ 244 w 300"/>
                <a:gd name="T41" fmla="*/ 92 h 486"/>
                <a:gd name="T42" fmla="*/ 250 w 300"/>
                <a:gd name="T43" fmla="*/ 64 h 486"/>
                <a:gd name="T44" fmla="*/ 262 w 300"/>
                <a:gd name="T45" fmla="*/ 58 h 486"/>
                <a:gd name="T46" fmla="*/ 276 w 300"/>
                <a:gd name="T47" fmla="*/ 64 h 486"/>
                <a:gd name="T48" fmla="*/ 282 w 300"/>
                <a:gd name="T49" fmla="*/ 78 h 486"/>
                <a:gd name="T50" fmla="*/ 282 w 300"/>
                <a:gd name="T51" fmla="*/ 340 h 486"/>
                <a:gd name="T52" fmla="*/ 282 w 300"/>
                <a:gd name="T53" fmla="*/ 352 h 486"/>
                <a:gd name="T54" fmla="*/ 270 w 300"/>
                <a:gd name="T55" fmla="*/ 408 h 486"/>
                <a:gd name="T56" fmla="*/ 252 w 300"/>
                <a:gd name="T57" fmla="*/ 438 h 486"/>
                <a:gd name="T58" fmla="*/ 200 w 300"/>
                <a:gd name="T59" fmla="*/ 464 h 486"/>
                <a:gd name="T60" fmla="*/ 154 w 300"/>
                <a:gd name="T61" fmla="*/ 464 h 486"/>
                <a:gd name="T62" fmla="*/ 100 w 300"/>
                <a:gd name="T63" fmla="*/ 438 h 486"/>
                <a:gd name="T64" fmla="*/ 78 w 300"/>
                <a:gd name="T65" fmla="*/ 408 h 486"/>
                <a:gd name="T66" fmla="*/ 64 w 300"/>
                <a:gd name="T67" fmla="*/ 350 h 486"/>
                <a:gd name="T68" fmla="*/ 70 w 300"/>
                <a:gd name="T69" fmla="*/ 340 h 486"/>
                <a:gd name="T70" fmla="*/ 98 w 300"/>
                <a:gd name="T71" fmla="*/ 26 h 486"/>
                <a:gd name="T72" fmla="*/ 0 w 300"/>
                <a:gd name="T73" fmla="*/ 0 h 486"/>
                <a:gd name="T74" fmla="*/ 20 w 300"/>
                <a:gd name="T75" fmla="*/ 312 h 486"/>
                <a:gd name="T76" fmla="*/ 44 w 300"/>
                <a:gd name="T77" fmla="*/ 340 h 486"/>
                <a:gd name="T78" fmla="*/ 46 w 300"/>
                <a:gd name="T79" fmla="*/ 366 h 486"/>
                <a:gd name="T80" fmla="*/ 62 w 300"/>
                <a:gd name="T81" fmla="*/ 416 h 486"/>
                <a:gd name="T82" fmla="*/ 86 w 300"/>
                <a:gd name="T83" fmla="*/ 450 h 486"/>
                <a:gd name="T84" fmla="*/ 116 w 300"/>
                <a:gd name="T85" fmla="*/ 472 h 486"/>
                <a:gd name="T86" fmla="*/ 150 w 300"/>
                <a:gd name="T87" fmla="*/ 484 h 486"/>
                <a:gd name="T88" fmla="*/ 204 w 300"/>
                <a:gd name="T89" fmla="*/ 484 h 486"/>
                <a:gd name="T90" fmla="*/ 238 w 300"/>
                <a:gd name="T91" fmla="*/ 472 h 486"/>
                <a:gd name="T92" fmla="*/ 266 w 300"/>
                <a:gd name="T93" fmla="*/ 450 h 486"/>
                <a:gd name="T94" fmla="*/ 288 w 300"/>
                <a:gd name="T95" fmla="*/ 416 h 486"/>
                <a:gd name="T96" fmla="*/ 300 w 300"/>
                <a:gd name="T97" fmla="*/ 366 h 486"/>
                <a:gd name="T98" fmla="*/ 300 w 300"/>
                <a:gd name="T99" fmla="*/ 92 h 486"/>
                <a:gd name="T100" fmla="*/ 62 w 300"/>
                <a:gd name="T101" fmla="*/ 3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486">
                  <a:moveTo>
                    <a:pt x="300" y="92"/>
                  </a:moveTo>
                  <a:lnTo>
                    <a:pt x="300" y="92"/>
                  </a:lnTo>
                  <a:lnTo>
                    <a:pt x="300" y="86"/>
                  </a:lnTo>
                  <a:lnTo>
                    <a:pt x="300" y="76"/>
                  </a:lnTo>
                  <a:lnTo>
                    <a:pt x="296" y="62"/>
                  </a:lnTo>
                  <a:lnTo>
                    <a:pt x="294" y="56"/>
                  </a:lnTo>
                  <a:lnTo>
                    <a:pt x="290" y="52"/>
                  </a:lnTo>
                  <a:lnTo>
                    <a:pt x="290" y="52"/>
                  </a:lnTo>
                  <a:lnTo>
                    <a:pt x="284" y="46"/>
                  </a:lnTo>
                  <a:lnTo>
                    <a:pt x="278" y="42"/>
                  </a:lnTo>
                  <a:lnTo>
                    <a:pt x="270" y="40"/>
                  </a:lnTo>
                  <a:lnTo>
                    <a:pt x="262" y="40"/>
                  </a:lnTo>
                  <a:lnTo>
                    <a:pt x="262" y="40"/>
                  </a:lnTo>
                  <a:lnTo>
                    <a:pt x="254" y="40"/>
                  </a:lnTo>
                  <a:lnTo>
                    <a:pt x="248" y="42"/>
                  </a:lnTo>
                  <a:lnTo>
                    <a:pt x="240" y="46"/>
                  </a:lnTo>
                  <a:lnTo>
                    <a:pt x="236" y="52"/>
                  </a:lnTo>
                  <a:lnTo>
                    <a:pt x="236" y="52"/>
                  </a:lnTo>
                  <a:lnTo>
                    <a:pt x="232" y="56"/>
                  </a:lnTo>
                  <a:lnTo>
                    <a:pt x="228" y="64"/>
                  </a:lnTo>
                  <a:lnTo>
                    <a:pt x="226" y="76"/>
                  </a:lnTo>
                  <a:lnTo>
                    <a:pt x="224" y="88"/>
                  </a:lnTo>
                  <a:lnTo>
                    <a:pt x="226" y="94"/>
                  </a:lnTo>
                  <a:lnTo>
                    <a:pt x="226" y="316"/>
                  </a:lnTo>
                  <a:lnTo>
                    <a:pt x="226" y="318"/>
                  </a:lnTo>
                  <a:lnTo>
                    <a:pt x="226" y="318"/>
                  </a:lnTo>
                  <a:lnTo>
                    <a:pt x="224" y="324"/>
                  </a:lnTo>
                  <a:lnTo>
                    <a:pt x="224" y="332"/>
                  </a:lnTo>
                  <a:lnTo>
                    <a:pt x="220" y="336"/>
                  </a:lnTo>
                  <a:lnTo>
                    <a:pt x="220" y="336"/>
                  </a:lnTo>
                  <a:lnTo>
                    <a:pt x="214" y="340"/>
                  </a:lnTo>
                  <a:lnTo>
                    <a:pt x="206" y="342"/>
                  </a:lnTo>
                  <a:lnTo>
                    <a:pt x="206" y="342"/>
                  </a:lnTo>
                  <a:lnTo>
                    <a:pt x="198" y="340"/>
                  </a:lnTo>
                  <a:lnTo>
                    <a:pt x="192" y="336"/>
                  </a:lnTo>
                  <a:lnTo>
                    <a:pt x="192" y="336"/>
                  </a:lnTo>
                  <a:lnTo>
                    <a:pt x="190" y="332"/>
                  </a:lnTo>
                  <a:lnTo>
                    <a:pt x="188" y="326"/>
                  </a:lnTo>
                  <a:lnTo>
                    <a:pt x="186" y="316"/>
                  </a:lnTo>
                  <a:lnTo>
                    <a:pt x="186" y="8"/>
                  </a:lnTo>
                  <a:lnTo>
                    <a:pt x="168" y="8"/>
                  </a:lnTo>
                  <a:lnTo>
                    <a:pt x="168" y="316"/>
                  </a:lnTo>
                  <a:lnTo>
                    <a:pt x="168" y="316"/>
                  </a:lnTo>
                  <a:lnTo>
                    <a:pt x="168" y="330"/>
                  </a:lnTo>
                  <a:lnTo>
                    <a:pt x="172" y="340"/>
                  </a:lnTo>
                  <a:lnTo>
                    <a:pt x="180" y="350"/>
                  </a:lnTo>
                  <a:lnTo>
                    <a:pt x="180" y="350"/>
                  </a:lnTo>
                  <a:lnTo>
                    <a:pt x="184" y="354"/>
                  </a:lnTo>
                  <a:lnTo>
                    <a:pt x="192" y="358"/>
                  </a:lnTo>
                  <a:lnTo>
                    <a:pt x="198" y="360"/>
                  </a:lnTo>
                  <a:lnTo>
                    <a:pt x="206" y="360"/>
                  </a:lnTo>
                  <a:lnTo>
                    <a:pt x="206" y="360"/>
                  </a:lnTo>
                  <a:lnTo>
                    <a:pt x="214" y="360"/>
                  </a:lnTo>
                  <a:lnTo>
                    <a:pt x="222" y="358"/>
                  </a:lnTo>
                  <a:lnTo>
                    <a:pt x="228" y="354"/>
                  </a:lnTo>
                  <a:lnTo>
                    <a:pt x="234" y="350"/>
                  </a:lnTo>
                  <a:lnTo>
                    <a:pt x="234" y="350"/>
                  </a:lnTo>
                  <a:lnTo>
                    <a:pt x="240" y="340"/>
                  </a:lnTo>
                  <a:lnTo>
                    <a:pt x="244" y="330"/>
                  </a:lnTo>
                  <a:lnTo>
                    <a:pt x="244" y="316"/>
                  </a:lnTo>
                  <a:lnTo>
                    <a:pt x="244" y="94"/>
                  </a:lnTo>
                  <a:lnTo>
                    <a:pt x="244" y="92"/>
                  </a:lnTo>
                  <a:lnTo>
                    <a:pt x="244" y="92"/>
                  </a:lnTo>
                  <a:lnTo>
                    <a:pt x="244" y="80"/>
                  </a:lnTo>
                  <a:lnTo>
                    <a:pt x="246" y="70"/>
                  </a:lnTo>
                  <a:lnTo>
                    <a:pt x="250" y="64"/>
                  </a:lnTo>
                  <a:lnTo>
                    <a:pt x="250" y="64"/>
                  </a:lnTo>
                  <a:lnTo>
                    <a:pt x="256" y="60"/>
                  </a:lnTo>
                  <a:lnTo>
                    <a:pt x="262" y="58"/>
                  </a:lnTo>
                  <a:lnTo>
                    <a:pt x="262" y="58"/>
                  </a:lnTo>
                  <a:lnTo>
                    <a:pt x="270" y="60"/>
                  </a:lnTo>
                  <a:lnTo>
                    <a:pt x="276" y="64"/>
                  </a:lnTo>
                  <a:lnTo>
                    <a:pt x="276" y="64"/>
                  </a:lnTo>
                  <a:lnTo>
                    <a:pt x="280" y="70"/>
                  </a:lnTo>
                  <a:lnTo>
                    <a:pt x="282" y="78"/>
                  </a:lnTo>
                  <a:lnTo>
                    <a:pt x="282" y="90"/>
                  </a:lnTo>
                  <a:lnTo>
                    <a:pt x="282" y="92"/>
                  </a:lnTo>
                  <a:lnTo>
                    <a:pt x="282" y="340"/>
                  </a:lnTo>
                  <a:lnTo>
                    <a:pt x="282" y="342"/>
                  </a:lnTo>
                  <a:lnTo>
                    <a:pt x="282" y="342"/>
                  </a:lnTo>
                  <a:lnTo>
                    <a:pt x="282" y="352"/>
                  </a:lnTo>
                  <a:lnTo>
                    <a:pt x="280" y="376"/>
                  </a:lnTo>
                  <a:lnTo>
                    <a:pt x="276" y="392"/>
                  </a:lnTo>
                  <a:lnTo>
                    <a:pt x="270" y="408"/>
                  </a:lnTo>
                  <a:lnTo>
                    <a:pt x="262" y="424"/>
                  </a:lnTo>
                  <a:lnTo>
                    <a:pt x="252" y="438"/>
                  </a:lnTo>
                  <a:lnTo>
                    <a:pt x="252" y="438"/>
                  </a:lnTo>
                  <a:lnTo>
                    <a:pt x="236" y="450"/>
                  </a:lnTo>
                  <a:lnTo>
                    <a:pt x="220" y="460"/>
                  </a:lnTo>
                  <a:lnTo>
                    <a:pt x="200" y="464"/>
                  </a:lnTo>
                  <a:lnTo>
                    <a:pt x="176" y="466"/>
                  </a:lnTo>
                  <a:lnTo>
                    <a:pt x="176" y="466"/>
                  </a:lnTo>
                  <a:lnTo>
                    <a:pt x="154" y="464"/>
                  </a:lnTo>
                  <a:lnTo>
                    <a:pt x="134" y="460"/>
                  </a:lnTo>
                  <a:lnTo>
                    <a:pt x="116" y="450"/>
                  </a:lnTo>
                  <a:lnTo>
                    <a:pt x="100" y="438"/>
                  </a:lnTo>
                  <a:lnTo>
                    <a:pt x="100" y="438"/>
                  </a:lnTo>
                  <a:lnTo>
                    <a:pt x="88" y="422"/>
                  </a:lnTo>
                  <a:lnTo>
                    <a:pt x="78" y="408"/>
                  </a:lnTo>
                  <a:lnTo>
                    <a:pt x="72" y="390"/>
                  </a:lnTo>
                  <a:lnTo>
                    <a:pt x="68" y="376"/>
                  </a:lnTo>
                  <a:lnTo>
                    <a:pt x="64" y="350"/>
                  </a:lnTo>
                  <a:lnTo>
                    <a:pt x="62" y="340"/>
                  </a:lnTo>
                  <a:lnTo>
                    <a:pt x="54" y="340"/>
                  </a:lnTo>
                  <a:lnTo>
                    <a:pt x="70" y="340"/>
                  </a:lnTo>
                  <a:lnTo>
                    <a:pt x="76" y="312"/>
                  </a:lnTo>
                  <a:lnTo>
                    <a:pt x="88" y="312"/>
                  </a:lnTo>
                  <a:lnTo>
                    <a:pt x="98" y="26"/>
                  </a:lnTo>
                  <a:lnTo>
                    <a:pt x="108" y="26"/>
                  </a:lnTo>
                  <a:lnTo>
                    <a:pt x="108" y="0"/>
                  </a:lnTo>
                  <a:lnTo>
                    <a:pt x="0" y="0"/>
                  </a:lnTo>
                  <a:lnTo>
                    <a:pt x="0" y="26"/>
                  </a:lnTo>
                  <a:lnTo>
                    <a:pt x="8" y="26"/>
                  </a:lnTo>
                  <a:lnTo>
                    <a:pt x="20" y="312"/>
                  </a:lnTo>
                  <a:lnTo>
                    <a:pt x="32" y="312"/>
                  </a:lnTo>
                  <a:lnTo>
                    <a:pt x="38" y="340"/>
                  </a:lnTo>
                  <a:lnTo>
                    <a:pt x="44" y="340"/>
                  </a:lnTo>
                  <a:lnTo>
                    <a:pt x="44" y="340"/>
                  </a:lnTo>
                  <a:lnTo>
                    <a:pt x="44" y="354"/>
                  </a:lnTo>
                  <a:lnTo>
                    <a:pt x="46" y="366"/>
                  </a:lnTo>
                  <a:lnTo>
                    <a:pt x="50" y="382"/>
                  </a:lnTo>
                  <a:lnTo>
                    <a:pt x="54" y="398"/>
                  </a:lnTo>
                  <a:lnTo>
                    <a:pt x="62" y="416"/>
                  </a:lnTo>
                  <a:lnTo>
                    <a:pt x="72" y="434"/>
                  </a:lnTo>
                  <a:lnTo>
                    <a:pt x="86" y="450"/>
                  </a:lnTo>
                  <a:lnTo>
                    <a:pt x="86" y="450"/>
                  </a:lnTo>
                  <a:lnTo>
                    <a:pt x="96" y="458"/>
                  </a:lnTo>
                  <a:lnTo>
                    <a:pt x="104" y="466"/>
                  </a:lnTo>
                  <a:lnTo>
                    <a:pt x="116" y="472"/>
                  </a:lnTo>
                  <a:lnTo>
                    <a:pt x="126" y="476"/>
                  </a:lnTo>
                  <a:lnTo>
                    <a:pt x="138" y="480"/>
                  </a:lnTo>
                  <a:lnTo>
                    <a:pt x="150" y="484"/>
                  </a:lnTo>
                  <a:lnTo>
                    <a:pt x="176" y="486"/>
                  </a:lnTo>
                  <a:lnTo>
                    <a:pt x="176" y="486"/>
                  </a:lnTo>
                  <a:lnTo>
                    <a:pt x="204" y="484"/>
                  </a:lnTo>
                  <a:lnTo>
                    <a:pt x="216" y="480"/>
                  </a:lnTo>
                  <a:lnTo>
                    <a:pt x="228" y="476"/>
                  </a:lnTo>
                  <a:lnTo>
                    <a:pt x="238" y="472"/>
                  </a:lnTo>
                  <a:lnTo>
                    <a:pt x="248" y="466"/>
                  </a:lnTo>
                  <a:lnTo>
                    <a:pt x="258" y="458"/>
                  </a:lnTo>
                  <a:lnTo>
                    <a:pt x="266" y="450"/>
                  </a:lnTo>
                  <a:lnTo>
                    <a:pt x="266" y="450"/>
                  </a:lnTo>
                  <a:lnTo>
                    <a:pt x="278" y="434"/>
                  </a:lnTo>
                  <a:lnTo>
                    <a:pt x="288" y="416"/>
                  </a:lnTo>
                  <a:lnTo>
                    <a:pt x="294" y="400"/>
                  </a:lnTo>
                  <a:lnTo>
                    <a:pt x="298" y="382"/>
                  </a:lnTo>
                  <a:lnTo>
                    <a:pt x="300" y="366"/>
                  </a:lnTo>
                  <a:lnTo>
                    <a:pt x="300" y="354"/>
                  </a:lnTo>
                  <a:lnTo>
                    <a:pt x="300" y="340"/>
                  </a:lnTo>
                  <a:lnTo>
                    <a:pt x="300" y="92"/>
                  </a:lnTo>
                  <a:close/>
                  <a:moveTo>
                    <a:pt x="54" y="340"/>
                  </a:moveTo>
                  <a:lnTo>
                    <a:pt x="54" y="340"/>
                  </a:lnTo>
                  <a:lnTo>
                    <a:pt x="62" y="340"/>
                  </a:lnTo>
                  <a:lnTo>
                    <a:pt x="54"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35055"/>
                </a:solidFill>
                <a:effectLst/>
                <a:uLnTx/>
                <a:uFillTx/>
                <a:latin typeface="Arial"/>
                <a:ea typeface="+mn-ea"/>
                <a:cs typeface="+mn-cs"/>
              </a:endParaRPr>
            </a:p>
          </p:txBody>
        </p:sp>
        <p:sp>
          <p:nvSpPr>
            <p:cNvPr id="9" name="Rectangle 8">
              <a:extLst>
                <a:ext uri="{FF2B5EF4-FFF2-40B4-BE49-F238E27FC236}">
                  <a16:creationId xmlns:a16="http://schemas.microsoft.com/office/drawing/2014/main" xmlns="" id="{A60C6024-714C-3396-3E22-40EA2DEF8B50}"/>
                </a:ext>
              </a:extLst>
            </p:cNvPr>
            <p:cNvSpPr>
              <a:spLocks noChangeArrowheads="1"/>
            </p:cNvSpPr>
            <p:nvPr/>
          </p:nvSpPr>
          <p:spPr bwMode="auto">
            <a:xfrm>
              <a:off x="5039" y="337"/>
              <a:ext cx="44"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35055"/>
                </a:solidFill>
                <a:effectLst/>
                <a:uLnTx/>
                <a:uFillTx/>
                <a:latin typeface="Arial"/>
                <a:ea typeface="+mn-ea"/>
                <a:cs typeface="+mn-cs"/>
              </a:endParaRPr>
            </a:p>
          </p:txBody>
        </p:sp>
        <p:sp>
          <p:nvSpPr>
            <p:cNvPr id="10" name="Freeform 9">
              <a:extLst>
                <a:ext uri="{FF2B5EF4-FFF2-40B4-BE49-F238E27FC236}">
                  <a16:creationId xmlns:a16="http://schemas.microsoft.com/office/drawing/2014/main" xmlns="" id="{983C4F3D-CF7A-9194-BAA2-9FB890FB35C2}"/>
                </a:ext>
              </a:extLst>
            </p:cNvPr>
            <p:cNvSpPr>
              <a:spLocks/>
            </p:cNvSpPr>
            <p:nvPr/>
          </p:nvSpPr>
          <p:spPr bwMode="auto">
            <a:xfrm>
              <a:off x="5017" y="223"/>
              <a:ext cx="88" cy="110"/>
            </a:xfrm>
            <a:custGeom>
              <a:avLst/>
              <a:gdLst>
                <a:gd name="T0" fmla="*/ 22 w 88"/>
                <a:gd name="T1" fmla="*/ 110 h 110"/>
                <a:gd name="T2" fmla="*/ 66 w 88"/>
                <a:gd name="T3" fmla="*/ 110 h 110"/>
                <a:gd name="T4" fmla="*/ 66 w 88"/>
                <a:gd name="T5" fmla="*/ 110 h 110"/>
                <a:gd name="T6" fmla="*/ 66 w 88"/>
                <a:gd name="T7" fmla="*/ 98 h 110"/>
                <a:gd name="T8" fmla="*/ 66 w 88"/>
                <a:gd name="T9" fmla="*/ 98 h 110"/>
                <a:gd name="T10" fmla="*/ 66 w 88"/>
                <a:gd name="T11" fmla="*/ 92 h 110"/>
                <a:gd name="T12" fmla="*/ 68 w 88"/>
                <a:gd name="T13" fmla="*/ 84 h 110"/>
                <a:gd name="T14" fmla="*/ 76 w 88"/>
                <a:gd name="T15" fmla="*/ 68 h 110"/>
                <a:gd name="T16" fmla="*/ 84 w 88"/>
                <a:gd name="T17" fmla="*/ 50 h 110"/>
                <a:gd name="T18" fmla="*/ 86 w 88"/>
                <a:gd name="T19" fmla="*/ 40 h 110"/>
                <a:gd name="T20" fmla="*/ 88 w 88"/>
                <a:gd name="T21" fmla="*/ 26 h 110"/>
                <a:gd name="T22" fmla="*/ 88 w 88"/>
                <a:gd name="T23" fmla="*/ 0 h 110"/>
                <a:gd name="T24" fmla="*/ 0 w 88"/>
                <a:gd name="T25" fmla="*/ 0 h 110"/>
                <a:gd name="T26" fmla="*/ 0 w 88"/>
                <a:gd name="T27" fmla="*/ 26 h 110"/>
                <a:gd name="T28" fmla="*/ 0 w 88"/>
                <a:gd name="T29" fmla="*/ 26 h 110"/>
                <a:gd name="T30" fmla="*/ 2 w 88"/>
                <a:gd name="T31" fmla="*/ 40 h 110"/>
                <a:gd name="T32" fmla="*/ 4 w 88"/>
                <a:gd name="T33" fmla="*/ 50 h 110"/>
                <a:gd name="T34" fmla="*/ 12 w 88"/>
                <a:gd name="T35" fmla="*/ 68 h 110"/>
                <a:gd name="T36" fmla="*/ 18 w 88"/>
                <a:gd name="T37" fmla="*/ 84 h 110"/>
                <a:gd name="T38" fmla="*/ 22 w 88"/>
                <a:gd name="T39" fmla="*/ 92 h 110"/>
                <a:gd name="T40" fmla="*/ 22 w 88"/>
                <a:gd name="T41" fmla="*/ 98 h 110"/>
                <a:gd name="T42" fmla="*/ 22 w 88"/>
                <a:gd name="T43" fmla="*/ 98 h 110"/>
                <a:gd name="T44" fmla="*/ 22 w 88"/>
                <a:gd name="T45" fmla="*/ 110 h 110"/>
                <a:gd name="T46" fmla="*/ 22 w 88"/>
                <a:gd name="T4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10">
                  <a:moveTo>
                    <a:pt x="22" y="110"/>
                  </a:moveTo>
                  <a:lnTo>
                    <a:pt x="66" y="110"/>
                  </a:lnTo>
                  <a:lnTo>
                    <a:pt x="66" y="110"/>
                  </a:lnTo>
                  <a:lnTo>
                    <a:pt x="66" y="98"/>
                  </a:lnTo>
                  <a:lnTo>
                    <a:pt x="66" y="98"/>
                  </a:lnTo>
                  <a:lnTo>
                    <a:pt x="66" y="92"/>
                  </a:lnTo>
                  <a:lnTo>
                    <a:pt x="68" y="84"/>
                  </a:lnTo>
                  <a:lnTo>
                    <a:pt x="76" y="68"/>
                  </a:lnTo>
                  <a:lnTo>
                    <a:pt x="84" y="50"/>
                  </a:lnTo>
                  <a:lnTo>
                    <a:pt x="86" y="40"/>
                  </a:lnTo>
                  <a:lnTo>
                    <a:pt x="88" y="26"/>
                  </a:lnTo>
                  <a:lnTo>
                    <a:pt x="88" y="0"/>
                  </a:lnTo>
                  <a:lnTo>
                    <a:pt x="0" y="0"/>
                  </a:lnTo>
                  <a:lnTo>
                    <a:pt x="0" y="26"/>
                  </a:lnTo>
                  <a:lnTo>
                    <a:pt x="0" y="26"/>
                  </a:lnTo>
                  <a:lnTo>
                    <a:pt x="2" y="40"/>
                  </a:lnTo>
                  <a:lnTo>
                    <a:pt x="4" y="50"/>
                  </a:lnTo>
                  <a:lnTo>
                    <a:pt x="12" y="68"/>
                  </a:lnTo>
                  <a:lnTo>
                    <a:pt x="18" y="84"/>
                  </a:lnTo>
                  <a:lnTo>
                    <a:pt x="22" y="92"/>
                  </a:lnTo>
                  <a:lnTo>
                    <a:pt x="22" y="98"/>
                  </a:lnTo>
                  <a:lnTo>
                    <a:pt x="22" y="98"/>
                  </a:lnTo>
                  <a:lnTo>
                    <a:pt x="22" y="110"/>
                  </a:lnTo>
                  <a:lnTo>
                    <a:pt x="22"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35055"/>
                </a:solidFill>
                <a:effectLst/>
                <a:uLnTx/>
                <a:uFillTx/>
                <a:latin typeface="Arial"/>
                <a:ea typeface="+mn-ea"/>
                <a:cs typeface="+mn-cs"/>
              </a:endParaRPr>
            </a:p>
          </p:txBody>
        </p:sp>
        <p:sp>
          <p:nvSpPr>
            <p:cNvPr id="11" name="Freeform 10">
              <a:extLst>
                <a:ext uri="{FF2B5EF4-FFF2-40B4-BE49-F238E27FC236}">
                  <a16:creationId xmlns:a16="http://schemas.microsoft.com/office/drawing/2014/main" xmlns="" id="{7C4447BD-7E35-77B5-B7F5-C3BB7D229DA8}"/>
                </a:ext>
              </a:extLst>
            </p:cNvPr>
            <p:cNvSpPr>
              <a:spLocks/>
            </p:cNvSpPr>
            <p:nvPr/>
          </p:nvSpPr>
          <p:spPr bwMode="auto">
            <a:xfrm>
              <a:off x="5033" y="177"/>
              <a:ext cx="12" cy="42"/>
            </a:xfrm>
            <a:custGeom>
              <a:avLst/>
              <a:gdLst>
                <a:gd name="T0" fmla="*/ 12 w 12"/>
                <a:gd name="T1" fmla="*/ 4 h 42"/>
                <a:gd name="T2" fmla="*/ 12 w 12"/>
                <a:gd name="T3" fmla="*/ 4 h 42"/>
                <a:gd name="T4" fmla="*/ 10 w 12"/>
                <a:gd name="T5" fmla="*/ 0 h 42"/>
                <a:gd name="T6" fmla="*/ 6 w 12"/>
                <a:gd name="T7" fmla="*/ 0 h 42"/>
                <a:gd name="T8" fmla="*/ 6 w 12"/>
                <a:gd name="T9" fmla="*/ 0 h 42"/>
                <a:gd name="T10" fmla="*/ 2 w 12"/>
                <a:gd name="T11" fmla="*/ 0 h 42"/>
                <a:gd name="T12" fmla="*/ 0 w 12"/>
                <a:gd name="T13" fmla="*/ 4 h 42"/>
                <a:gd name="T14" fmla="*/ 0 w 12"/>
                <a:gd name="T15" fmla="*/ 42 h 42"/>
                <a:gd name="T16" fmla="*/ 12 w 12"/>
                <a:gd name="T17" fmla="*/ 42 h 42"/>
                <a:gd name="T18" fmla="*/ 12 w 12"/>
                <a:gd name="T1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2">
                  <a:moveTo>
                    <a:pt x="12" y="4"/>
                  </a:moveTo>
                  <a:lnTo>
                    <a:pt x="12" y="4"/>
                  </a:lnTo>
                  <a:lnTo>
                    <a:pt x="10" y="0"/>
                  </a:lnTo>
                  <a:lnTo>
                    <a:pt x="6" y="0"/>
                  </a:lnTo>
                  <a:lnTo>
                    <a:pt x="6" y="0"/>
                  </a:lnTo>
                  <a:lnTo>
                    <a:pt x="2" y="0"/>
                  </a:lnTo>
                  <a:lnTo>
                    <a:pt x="0" y="4"/>
                  </a:lnTo>
                  <a:lnTo>
                    <a:pt x="0" y="42"/>
                  </a:lnTo>
                  <a:lnTo>
                    <a:pt x="12" y="42"/>
                  </a:lnTo>
                  <a:lnTo>
                    <a:pt x="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35055"/>
                </a:solidFill>
                <a:effectLst/>
                <a:uLnTx/>
                <a:uFillTx/>
                <a:latin typeface="Arial"/>
                <a:ea typeface="+mn-ea"/>
                <a:cs typeface="+mn-cs"/>
              </a:endParaRPr>
            </a:p>
          </p:txBody>
        </p:sp>
        <p:sp>
          <p:nvSpPr>
            <p:cNvPr id="12" name="Freeform 11">
              <a:extLst>
                <a:ext uri="{FF2B5EF4-FFF2-40B4-BE49-F238E27FC236}">
                  <a16:creationId xmlns:a16="http://schemas.microsoft.com/office/drawing/2014/main" xmlns="" id="{B3172306-3969-9F16-6713-83597AFD8485}"/>
                </a:ext>
              </a:extLst>
            </p:cNvPr>
            <p:cNvSpPr>
              <a:spLocks/>
            </p:cNvSpPr>
            <p:nvPr/>
          </p:nvSpPr>
          <p:spPr bwMode="auto">
            <a:xfrm>
              <a:off x="5077" y="177"/>
              <a:ext cx="10" cy="42"/>
            </a:xfrm>
            <a:custGeom>
              <a:avLst/>
              <a:gdLst>
                <a:gd name="T0" fmla="*/ 10 w 10"/>
                <a:gd name="T1" fmla="*/ 4 h 42"/>
                <a:gd name="T2" fmla="*/ 10 w 10"/>
                <a:gd name="T3" fmla="*/ 4 h 42"/>
                <a:gd name="T4" fmla="*/ 10 w 10"/>
                <a:gd name="T5" fmla="*/ 0 h 42"/>
                <a:gd name="T6" fmla="*/ 6 w 10"/>
                <a:gd name="T7" fmla="*/ 0 h 42"/>
                <a:gd name="T8" fmla="*/ 6 w 10"/>
                <a:gd name="T9" fmla="*/ 0 h 42"/>
                <a:gd name="T10" fmla="*/ 2 w 10"/>
                <a:gd name="T11" fmla="*/ 0 h 42"/>
                <a:gd name="T12" fmla="*/ 0 w 10"/>
                <a:gd name="T13" fmla="*/ 4 h 42"/>
                <a:gd name="T14" fmla="*/ 0 w 10"/>
                <a:gd name="T15" fmla="*/ 42 h 42"/>
                <a:gd name="T16" fmla="*/ 10 w 10"/>
                <a:gd name="T17" fmla="*/ 42 h 42"/>
                <a:gd name="T18" fmla="*/ 10 w 10"/>
                <a:gd name="T1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2">
                  <a:moveTo>
                    <a:pt x="10" y="4"/>
                  </a:moveTo>
                  <a:lnTo>
                    <a:pt x="10" y="4"/>
                  </a:lnTo>
                  <a:lnTo>
                    <a:pt x="10" y="0"/>
                  </a:lnTo>
                  <a:lnTo>
                    <a:pt x="6" y="0"/>
                  </a:lnTo>
                  <a:lnTo>
                    <a:pt x="6" y="0"/>
                  </a:lnTo>
                  <a:lnTo>
                    <a:pt x="2" y="0"/>
                  </a:lnTo>
                  <a:lnTo>
                    <a:pt x="0" y="4"/>
                  </a:lnTo>
                  <a:lnTo>
                    <a:pt x="0" y="42"/>
                  </a:lnTo>
                  <a:lnTo>
                    <a:pt x="10" y="42"/>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35055"/>
                </a:solidFill>
                <a:effectLst/>
                <a:uLnTx/>
                <a:uFillTx/>
                <a:latin typeface="Arial"/>
                <a:ea typeface="+mn-ea"/>
                <a:cs typeface="+mn-cs"/>
              </a:endParaRPr>
            </a:p>
          </p:txBody>
        </p:sp>
      </p:grpSp>
      <p:grpSp>
        <p:nvGrpSpPr>
          <p:cNvPr id="13" name="Group 14">
            <a:extLst>
              <a:ext uri="{FF2B5EF4-FFF2-40B4-BE49-F238E27FC236}">
                <a16:creationId xmlns:a16="http://schemas.microsoft.com/office/drawing/2014/main" xmlns="" id="{CFA9C181-11E6-74BB-01B9-8F052393893F}"/>
              </a:ext>
            </a:extLst>
          </p:cNvPr>
          <p:cNvGrpSpPr>
            <a:grpSpLocks noChangeAspect="1"/>
          </p:cNvGrpSpPr>
          <p:nvPr/>
        </p:nvGrpSpPr>
        <p:grpSpPr bwMode="auto">
          <a:xfrm>
            <a:off x="1527662" y="2543878"/>
            <a:ext cx="556144" cy="1766314"/>
            <a:chOff x="5306" y="86"/>
            <a:chExt cx="250" cy="794"/>
          </a:xfrm>
          <a:solidFill>
            <a:srgbClr val="435055"/>
          </a:solidFill>
        </p:grpSpPr>
        <p:sp>
          <p:nvSpPr>
            <p:cNvPr id="14" name="Freeform 15">
              <a:extLst>
                <a:ext uri="{FF2B5EF4-FFF2-40B4-BE49-F238E27FC236}">
                  <a16:creationId xmlns:a16="http://schemas.microsoft.com/office/drawing/2014/main" xmlns="" id="{A0240914-7DF6-5407-1A37-08ED4D3A66D0}"/>
                </a:ext>
              </a:extLst>
            </p:cNvPr>
            <p:cNvSpPr>
              <a:spLocks noEditPoints="1"/>
            </p:cNvSpPr>
            <p:nvPr/>
          </p:nvSpPr>
          <p:spPr bwMode="auto">
            <a:xfrm>
              <a:off x="5370" y="86"/>
              <a:ext cx="120" cy="336"/>
            </a:xfrm>
            <a:custGeom>
              <a:avLst/>
              <a:gdLst>
                <a:gd name="T0" fmla="*/ 70 w 120"/>
                <a:gd name="T1" fmla="*/ 290 h 336"/>
                <a:gd name="T2" fmla="*/ 120 w 120"/>
                <a:gd name="T3" fmla="*/ 312 h 336"/>
                <a:gd name="T4" fmla="*/ 110 w 120"/>
                <a:gd name="T5" fmla="*/ 260 h 336"/>
                <a:gd name="T6" fmla="*/ 112 w 120"/>
                <a:gd name="T7" fmla="*/ 254 h 336"/>
                <a:gd name="T8" fmla="*/ 114 w 120"/>
                <a:gd name="T9" fmla="*/ 240 h 336"/>
                <a:gd name="T10" fmla="*/ 114 w 120"/>
                <a:gd name="T11" fmla="*/ 232 h 336"/>
                <a:gd name="T12" fmla="*/ 110 w 120"/>
                <a:gd name="T13" fmla="*/ 220 h 336"/>
                <a:gd name="T14" fmla="*/ 78 w 120"/>
                <a:gd name="T15" fmla="*/ 16 h 336"/>
                <a:gd name="T16" fmla="*/ 62 w 120"/>
                <a:gd name="T17" fmla="*/ 100 h 336"/>
                <a:gd name="T18" fmla="*/ 64 w 120"/>
                <a:gd name="T19" fmla="*/ 102 h 336"/>
                <a:gd name="T20" fmla="*/ 76 w 120"/>
                <a:gd name="T21" fmla="*/ 126 h 336"/>
                <a:gd name="T22" fmla="*/ 78 w 120"/>
                <a:gd name="T23" fmla="*/ 144 h 336"/>
                <a:gd name="T24" fmla="*/ 78 w 120"/>
                <a:gd name="T25" fmla="*/ 154 h 336"/>
                <a:gd name="T26" fmla="*/ 70 w 120"/>
                <a:gd name="T27" fmla="*/ 176 h 336"/>
                <a:gd name="T28" fmla="*/ 60 w 120"/>
                <a:gd name="T29" fmla="*/ 186 h 336"/>
                <a:gd name="T30" fmla="*/ 58 w 120"/>
                <a:gd name="T31" fmla="*/ 184 h 336"/>
                <a:gd name="T32" fmla="*/ 46 w 120"/>
                <a:gd name="T33" fmla="*/ 162 h 336"/>
                <a:gd name="T34" fmla="*/ 42 w 120"/>
                <a:gd name="T35" fmla="*/ 144 h 336"/>
                <a:gd name="T36" fmla="*/ 44 w 120"/>
                <a:gd name="T37" fmla="*/ 134 h 336"/>
                <a:gd name="T38" fmla="*/ 50 w 120"/>
                <a:gd name="T39" fmla="*/ 112 h 336"/>
                <a:gd name="T40" fmla="*/ 58 w 120"/>
                <a:gd name="T41" fmla="*/ 100 h 336"/>
                <a:gd name="T42" fmla="*/ 44 w 120"/>
                <a:gd name="T43" fmla="*/ 16 h 336"/>
                <a:gd name="T44" fmla="*/ 12 w 120"/>
                <a:gd name="T45" fmla="*/ 220 h 336"/>
                <a:gd name="T46" fmla="*/ 8 w 120"/>
                <a:gd name="T47" fmla="*/ 226 h 336"/>
                <a:gd name="T48" fmla="*/ 6 w 120"/>
                <a:gd name="T49" fmla="*/ 240 h 336"/>
                <a:gd name="T50" fmla="*/ 6 w 120"/>
                <a:gd name="T51" fmla="*/ 248 h 336"/>
                <a:gd name="T52" fmla="*/ 10 w 120"/>
                <a:gd name="T53" fmla="*/ 260 h 336"/>
                <a:gd name="T54" fmla="*/ 0 w 120"/>
                <a:gd name="T55" fmla="*/ 312 h 336"/>
                <a:gd name="T56" fmla="*/ 52 w 120"/>
                <a:gd name="T57" fmla="*/ 290 h 336"/>
                <a:gd name="T58" fmla="*/ 28 w 120"/>
                <a:gd name="T59" fmla="*/ 240 h 336"/>
                <a:gd name="T60" fmla="*/ 32 w 120"/>
                <a:gd name="T61" fmla="*/ 228 h 336"/>
                <a:gd name="T62" fmla="*/ 48 w 120"/>
                <a:gd name="T63" fmla="*/ 212 h 336"/>
                <a:gd name="T64" fmla="*/ 60 w 120"/>
                <a:gd name="T65" fmla="*/ 210 h 336"/>
                <a:gd name="T66" fmla="*/ 66 w 120"/>
                <a:gd name="T67" fmla="*/ 210 h 336"/>
                <a:gd name="T68" fmla="*/ 82 w 120"/>
                <a:gd name="T69" fmla="*/ 218 h 336"/>
                <a:gd name="T70" fmla="*/ 92 w 120"/>
                <a:gd name="T71" fmla="*/ 234 h 336"/>
                <a:gd name="T72" fmla="*/ 92 w 120"/>
                <a:gd name="T73" fmla="*/ 240 h 336"/>
                <a:gd name="T74" fmla="*/ 90 w 120"/>
                <a:gd name="T75" fmla="*/ 252 h 336"/>
                <a:gd name="T76" fmla="*/ 72 w 120"/>
                <a:gd name="T77" fmla="*/ 270 h 336"/>
                <a:gd name="T78" fmla="*/ 60 w 120"/>
                <a:gd name="T79" fmla="*/ 272 h 336"/>
                <a:gd name="T80" fmla="*/ 54 w 120"/>
                <a:gd name="T81" fmla="*/ 272 h 336"/>
                <a:gd name="T82" fmla="*/ 38 w 120"/>
                <a:gd name="T83" fmla="*/ 262 h 336"/>
                <a:gd name="T84" fmla="*/ 30 w 120"/>
                <a:gd name="T85" fmla="*/ 246 h 336"/>
                <a:gd name="T86" fmla="*/ 28 w 120"/>
                <a:gd name="T87" fmla="*/ 24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336">
                  <a:moveTo>
                    <a:pt x="52" y="290"/>
                  </a:moveTo>
                  <a:lnTo>
                    <a:pt x="70" y="290"/>
                  </a:lnTo>
                  <a:lnTo>
                    <a:pt x="70" y="336"/>
                  </a:lnTo>
                  <a:lnTo>
                    <a:pt x="120" y="312"/>
                  </a:lnTo>
                  <a:lnTo>
                    <a:pt x="120" y="260"/>
                  </a:lnTo>
                  <a:lnTo>
                    <a:pt x="110" y="260"/>
                  </a:lnTo>
                  <a:lnTo>
                    <a:pt x="110" y="260"/>
                  </a:lnTo>
                  <a:lnTo>
                    <a:pt x="112" y="254"/>
                  </a:lnTo>
                  <a:lnTo>
                    <a:pt x="114" y="248"/>
                  </a:lnTo>
                  <a:lnTo>
                    <a:pt x="114" y="240"/>
                  </a:lnTo>
                  <a:lnTo>
                    <a:pt x="114" y="240"/>
                  </a:lnTo>
                  <a:lnTo>
                    <a:pt x="114" y="232"/>
                  </a:lnTo>
                  <a:lnTo>
                    <a:pt x="112" y="226"/>
                  </a:lnTo>
                  <a:lnTo>
                    <a:pt x="110" y="220"/>
                  </a:lnTo>
                  <a:lnTo>
                    <a:pt x="120" y="204"/>
                  </a:lnTo>
                  <a:lnTo>
                    <a:pt x="78" y="16"/>
                  </a:lnTo>
                  <a:lnTo>
                    <a:pt x="62" y="0"/>
                  </a:lnTo>
                  <a:lnTo>
                    <a:pt x="62" y="100"/>
                  </a:lnTo>
                  <a:lnTo>
                    <a:pt x="62" y="100"/>
                  </a:lnTo>
                  <a:lnTo>
                    <a:pt x="64" y="102"/>
                  </a:lnTo>
                  <a:lnTo>
                    <a:pt x="70" y="112"/>
                  </a:lnTo>
                  <a:lnTo>
                    <a:pt x="76" y="126"/>
                  </a:lnTo>
                  <a:lnTo>
                    <a:pt x="78" y="134"/>
                  </a:lnTo>
                  <a:lnTo>
                    <a:pt x="78" y="144"/>
                  </a:lnTo>
                  <a:lnTo>
                    <a:pt x="78" y="144"/>
                  </a:lnTo>
                  <a:lnTo>
                    <a:pt x="78" y="154"/>
                  </a:lnTo>
                  <a:lnTo>
                    <a:pt x="76" y="162"/>
                  </a:lnTo>
                  <a:lnTo>
                    <a:pt x="70" y="176"/>
                  </a:lnTo>
                  <a:lnTo>
                    <a:pt x="64" y="184"/>
                  </a:lnTo>
                  <a:lnTo>
                    <a:pt x="60" y="186"/>
                  </a:lnTo>
                  <a:lnTo>
                    <a:pt x="60" y="186"/>
                  </a:lnTo>
                  <a:lnTo>
                    <a:pt x="58" y="184"/>
                  </a:lnTo>
                  <a:lnTo>
                    <a:pt x="52" y="176"/>
                  </a:lnTo>
                  <a:lnTo>
                    <a:pt x="46" y="162"/>
                  </a:lnTo>
                  <a:lnTo>
                    <a:pt x="44" y="154"/>
                  </a:lnTo>
                  <a:lnTo>
                    <a:pt x="42" y="144"/>
                  </a:lnTo>
                  <a:lnTo>
                    <a:pt x="42" y="144"/>
                  </a:lnTo>
                  <a:lnTo>
                    <a:pt x="44" y="134"/>
                  </a:lnTo>
                  <a:lnTo>
                    <a:pt x="46" y="126"/>
                  </a:lnTo>
                  <a:lnTo>
                    <a:pt x="50" y="112"/>
                  </a:lnTo>
                  <a:lnTo>
                    <a:pt x="56" y="102"/>
                  </a:lnTo>
                  <a:lnTo>
                    <a:pt x="58" y="100"/>
                  </a:lnTo>
                  <a:lnTo>
                    <a:pt x="58" y="0"/>
                  </a:lnTo>
                  <a:lnTo>
                    <a:pt x="44" y="16"/>
                  </a:lnTo>
                  <a:lnTo>
                    <a:pt x="0" y="204"/>
                  </a:lnTo>
                  <a:lnTo>
                    <a:pt x="12" y="220"/>
                  </a:lnTo>
                  <a:lnTo>
                    <a:pt x="12" y="220"/>
                  </a:lnTo>
                  <a:lnTo>
                    <a:pt x="8" y="226"/>
                  </a:lnTo>
                  <a:lnTo>
                    <a:pt x="6" y="232"/>
                  </a:lnTo>
                  <a:lnTo>
                    <a:pt x="6" y="240"/>
                  </a:lnTo>
                  <a:lnTo>
                    <a:pt x="6" y="240"/>
                  </a:lnTo>
                  <a:lnTo>
                    <a:pt x="6" y="248"/>
                  </a:lnTo>
                  <a:lnTo>
                    <a:pt x="8" y="254"/>
                  </a:lnTo>
                  <a:lnTo>
                    <a:pt x="10" y="260"/>
                  </a:lnTo>
                  <a:lnTo>
                    <a:pt x="0" y="260"/>
                  </a:lnTo>
                  <a:lnTo>
                    <a:pt x="0" y="312"/>
                  </a:lnTo>
                  <a:lnTo>
                    <a:pt x="52" y="336"/>
                  </a:lnTo>
                  <a:lnTo>
                    <a:pt x="52" y="290"/>
                  </a:lnTo>
                  <a:close/>
                  <a:moveTo>
                    <a:pt x="28" y="240"/>
                  </a:moveTo>
                  <a:lnTo>
                    <a:pt x="28" y="240"/>
                  </a:lnTo>
                  <a:lnTo>
                    <a:pt x="30" y="234"/>
                  </a:lnTo>
                  <a:lnTo>
                    <a:pt x="32" y="228"/>
                  </a:lnTo>
                  <a:lnTo>
                    <a:pt x="38" y="218"/>
                  </a:lnTo>
                  <a:lnTo>
                    <a:pt x="48" y="212"/>
                  </a:lnTo>
                  <a:lnTo>
                    <a:pt x="54" y="210"/>
                  </a:lnTo>
                  <a:lnTo>
                    <a:pt x="60" y="210"/>
                  </a:lnTo>
                  <a:lnTo>
                    <a:pt x="60" y="210"/>
                  </a:lnTo>
                  <a:lnTo>
                    <a:pt x="66" y="210"/>
                  </a:lnTo>
                  <a:lnTo>
                    <a:pt x="72" y="212"/>
                  </a:lnTo>
                  <a:lnTo>
                    <a:pt x="82" y="218"/>
                  </a:lnTo>
                  <a:lnTo>
                    <a:pt x="90" y="228"/>
                  </a:lnTo>
                  <a:lnTo>
                    <a:pt x="92" y="234"/>
                  </a:lnTo>
                  <a:lnTo>
                    <a:pt x="92" y="240"/>
                  </a:lnTo>
                  <a:lnTo>
                    <a:pt x="92" y="240"/>
                  </a:lnTo>
                  <a:lnTo>
                    <a:pt x="92" y="246"/>
                  </a:lnTo>
                  <a:lnTo>
                    <a:pt x="90" y="252"/>
                  </a:lnTo>
                  <a:lnTo>
                    <a:pt x="82" y="262"/>
                  </a:lnTo>
                  <a:lnTo>
                    <a:pt x="72" y="270"/>
                  </a:lnTo>
                  <a:lnTo>
                    <a:pt x="66" y="272"/>
                  </a:lnTo>
                  <a:lnTo>
                    <a:pt x="60" y="272"/>
                  </a:lnTo>
                  <a:lnTo>
                    <a:pt x="60" y="272"/>
                  </a:lnTo>
                  <a:lnTo>
                    <a:pt x="54" y="272"/>
                  </a:lnTo>
                  <a:lnTo>
                    <a:pt x="48" y="270"/>
                  </a:lnTo>
                  <a:lnTo>
                    <a:pt x="38" y="262"/>
                  </a:lnTo>
                  <a:lnTo>
                    <a:pt x="32" y="252"/>
                  </a:lnTo>
                  <a:lnTo>
                    <a:pt x="30" y="246"/>
                  </a:lnTo>
                  <a:lnTo>
                    <a:pt x="28" y="240"/>
                  </a:lnTo>
                  <a:lnTo>
                    <a:pt x="28"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35055"/>
                </a:solidFill>
                <a:effectLst/>
                <a:uLnTx/>
                <a:uFillTx/>
                <a:latin typeface="Arial"/>
                <a:ea typeface="+mn-ea"/>
                <a:cs typeface="+mn-cs"/>
              </a:endParaRPr>
            </a:p>
          </p:txBody>
        </p:sp>
        <p:sp>
          <p:nvSpPr>
            <p:cNvPr id="15" name="Freeform 16">
              <a:extLst>
                <a:ext uri="{FF2B5EF4-FFF2-40B4-BE49-F238E27FC236}">
                  <a16:creationId xmlns:a16="http://schemas.microsoft.com/office/drawing/2014/main" xmlns="" id="{3BB974BD-9A2C-2307-0074-84C5C17CD5A0}"/>
                </a:ext>
              </a:extLst>
            </p:cNvPr>
            <p:cNvSpPr>
              <a:spLocks/>
            </p:cNvSpPr>
            <p:nvPr/>
          </p:nvSpPr>
          <p:spPr bwMode="auto">
            <a:xfrm>
              <a:off x="5306" y="406"/>
              <a:ext cx="118" cy="474"/>
            </a:xfrm>
            <a:custGeom>
              <a:avLst/>
              <a:gdLst>
                <a:gd name="T0" fmla="*/ 118 w 118"/>
                <a:gd name="T1" fmla="*/ 28 h 474"/>
                <a:gd name="T2" fmla="*/ 58 w 118"/>
                <a:gd name="T3" fmla="*/ 0 h 474"/>
                <a:gd name="T4" fmla="*/ 58 w 118"/>
                <a:gd name="T5" fmla="*/ 0 h 474"/>
                <a:gd name="T6" fmla="*/ 54 w 118"/>
                <a:gd name="T7" fmla="*/ 2 h 474"/>
                <a:gd name="T8" fmla="*/ 46 w 118"/>
                <a:gd name="T9" fmla="*/ 10 h 474"/>
                <a:gd name="T10" fmla="*/ 30 w 118"/>
                <a:gd name="T11" fmla="*/ 20 h 474"/>
                <a:gd name="T12" fmla="*/ 18 w 118"/>
                <a:gd name="T13" fmla="*/ 26 h 474"/>
                <a:gd name="T14" fmla="*/ 4 w 118"/>
                <a:gd name="T15" fmla="*/ 30 h 474"/>
                <a:gd name="T16" fmla="*/ 4 w 118"/>
                <a:gd name="T17" fmla="*/ 30 h 474"/>
                <a:gd name="T18" fmla="*/ 18 w 118"/>
                <a:gd name="T19" fmla="*/ 48 h 474"/>
                <a:gd name="T20" fmla="*/ 26 w 118"/>
                <a:gd name="T21" fmla="*/ 66 h 474"/>
                <a:gd name="T22" fmla="*/ 30 w 118"/>
                <a:gd name="T23" fmla="*/ 72 h 474"/>
                <a:gd name="T24" fmla="*/ 28 w 118"/>
                <a:gd name="T25" fmla="*/ 80 h 474"/>
                <a:gd name="T26" fmla="*/ 28 w 118"/>
                <a:gd name="T27" fmla="*/ 80 h 474"/>
                <a:gd name="T28" fmla="*/ 24 w 118"/>
                <a:gd name="T29" fmla="*/ 92 h 474"/>
                <a:gd name="T30" fmla="*/ 14 w 118"/>
                <a:gd name="T31" fmla="*/ 126 h 474"/>
                <a:gd name="T32" fmla="*/ 8 w 118"/>
                <a:gd name="T33" fmla="*/ 150 h 474"/>
                <a:gd name="T34" fmla="*/ 4 w 118"/>
                <a:gd name="T35" fmla="*/ 178 h 474"/>
                <a:gd name="T36" fmla="*/ 0 w 118"/>
                <a:gd name="T37" fmla="*/ 208 h 474"/>
                <a:gd name="T38" fmla="*/ 0 w 118"/>
                <a:gd name="T39" fmla="*/ 242 h 474"/>
                <a:gd name="T40" fmla="*/ 0 w 118"/>
                <a:gd name="T41" fmla="*/ 242 h 474"/>
                <a:gd name="T42" fmla="*/ 0 w 118"/>
                <a:gd name="T43" fmla="*/ 276 h 474"/>
                <a:gd name="T44" fmla="*/ 2 w 118"/>
                <a:gd name="T45" fmla="*/ 304 h 474"/>
                <a:gd name="T46" fmla="*/ 6 w 118"/>
                <a:gd name="T47" fmla="*/ 328 h 474"/>
                <a:gd name="T48" fmla="*/ 10 w 118"/>
                <a:gd name="T49" fmla="*/ 350 h 474"/>
                <a:gd name="T50" fmla="*/ 18 w 118"/>
                <a:gd name="T51" fmla="*/ 384 h 474"/>
                <a:gd name="T52" fmla="*/ 20 w 118"/>
                <a:gd name="T53" fmla="*/ 398 h 474"/>
                <a:gd name="T54" fmla="*/ 22 w 118"/>
                <a:gd name="T55" fmla="*/ 410 h 474"/>
                <a:gd name="T56" fmla="*/ 22 w 118"/>
                <a:gd name="T57" fmla="*/ 410 h 474"/>
                <a:gd name="T58" fmla="*/ 22 w 118"/>
                <a:gd name="T59" fmla="*/ 450 h 474"/>
                <a:gd name="T60" fmla="*/ 24 w 118"/>
                <a:gd name="T61" fmla="*/ 462 h 474"/>
                <a:gd name="T62" fmla="*/ 26 w 118"/>
                <a:gd name="T63" fmla="*/ 466 h 474"/>
                <a:gd name="T64" fmla="*/ 28 w 118"/>
                <a:gd name="T65" fmla="*/ 468 h 474"/>
                <a:gd name="T66" fmla="*/ 28 w 118"/>
                <a:gd name="T67" fmla="*/ 468 h 474"/>
                <a:gd name="T68" fmla="*/ 38 w 118"/>
                <a:gd name="T69" fmla="*/ 470 h 474"/>
                <a:gd name="T70" fmla="*/ 52 w 118"/>
                <a:gd name="T71" fmla="*/ 472 h 474"/>
                <a:gd name="T72" fmla="*/ 76 w 118"/>
                <a:gd name="T73" fmla="*/ 474 h 474"/>
                <a:gd name="T74" fmla="*/ 76 w 118"/>
                <a:gd name="T75" fmla="*/ 474 h 474"/>
                <a:gd name="T76" fmla="*/ 78 w 118"/>
                <a:gd name="T77" fmla="*/ 472 h 474"/>
                <a:gd name="T78" fmla="*/ 80 w 118"/>
                <a:gd name="T79" fmla="*/ 466 h 474"/>
                <a:gd name="T80" fmla="*/ 82 w 118"/>
                <a:gd name="T81" fmla="*/ 444 h 474"/>
                <a:gd name="T82" fmla="*/ 82 w 118"/>
                <a:gd name="T83" fmla="*/ 390 h 474"/>
                <a:gd name="T84" fmla="*/ 82 w 118"/>
                <a:gd name="T85" fmla="*/ 390 h 474"/>
                <a:gd name="T86" fmla="*/ 80 w 118"/>
                <a:gd name="T87" fmla="*/ 380 h 474"/>
                <a:gd name="T88" fmla="*/ 78 w 118"/>
                <a:gd name="T89" fmla="*/ 368 h 474"/>
                <a:gd name="T90" fmla="*/ 70 w 118"/>
                <a:gd name="T91" fmla="*/ 340 h 474"/>
                <a:gd name="T92" fmla="*/ 66 w 118"/>
                <a:gd name="T93" fmla="*/ 322 h 474"/>
                <a:gd name="T94" fmla="*/ 64 w 118"/>
                <a:gd name="T95" fmla="*/ 302 h 474"/>
                <a:gd name="T96" fmla="*/ 62 w 118"/>
                <a:gd name="T97" fmla="*/ 276 h 474"/>
                <a:gd name="T98" fmla="*/ 60 w 118"/>
                <a:gd name="T99" fmla="*/ 248 h 474"/>
                <a:gd name="T100" fmla="*/ 60 w 118"/>
                <a:gd name="T101" fmla="*/ 248 h 474"/>
                <a:gd name="T102" fmla="*/ 64 w 118"/>
                <a:gd name="T103" fmla="*/ 214 h 474"/>
                <a:gd name="T104" fmla="*/ 70 w 118"/>
                <a:gd name="T105" fmla="*/ 176 h 474"/>
                <a:gd name="T106" fmla="*/ 80 w 118"/>
                <a:gd name="T107" fmla="*/ 140 h 474"/>
                <a:gd name="T108" fmla="*/ 90 w 118"/>
                <a:gd name="T109" fmla="*/ 106 h 474"/>
                <a:gd name="T110" fmla="*/ 108 w 118"/>
                <a:gd name="T111" fmla="*/ 50 h 474"/>
                <a:gd name="T112" fmla="*/ 118 w 118"/>
                <a:gd name="T113" fmla="*/ 28 h 474"/>
                <a:gd name="T114" fmla="*/ 118 w 118"/>
                <a:gd name="T115" fmla="*/ 2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474">
                  <a:moveTo>
                    <a:pt x="118" y="28"/>
                  </a:moveTo>
                  <a:lnTo>
                    <a:pt x="58" y="0"/>
                  </a:lnTo>
                  <a:lnTo>
                    <a:pt x="58" y="0"/>
                  </a:lnTo>
                  <a:lnTo>
                    <a:pt x="54" y="2"/>
                  </a:lnTo>
                  <a:lnTo>
                    <a:pt x="46" y="10"/>
                  </a:lnTo>
                  <a:lnTo>
                    <a:pt x="30" y="20"/>
                  </a:lnTo>
                  <a:lnTo>
                    <a:pt x="18" y="26"/>
                  </a:lnTo>
                  <a:lnTo>
                    <a:pt x="4" y="30"/>
                  </a:lnTo>
                  <a:lnTo>
                    <a:pt x="4" y="30"/>
                  </a:lnTo>
                  <a:lnTo>
                    <a:pt x="18" y="48"/>
                  </a:lnTo>
                  <a:lnTo>
                    <a:pt x="26" y="66"/>
                  </a:lnTo>
                  <a:lnTo>
                    <a:pt x="30" y="72"/>
                  </a:lnTo>
                  <a:lnTo>
                    <a:pt x="28" y="80"/>
                  </a:lnTo>
                  <a:lnTo>
                    <a:pt x="28" y="80"/>
                  </a:lnTo>
                  <a:lnTo>
                    <a:pt x="24" y="92"/>
                  </a:lnTo>
                  <a:lnTo>
                    <a:pt x="14" y="126"/>
                  </a:lnTo>
                  <a:lnTo>
                    <a:pt x="8" y="150"/>
                  </a:lnTo>
                  <a:lnTo>
                    <a:pt x="4" y="178"/>
                  </a:lnTo>
                  <a:lnTo>
                    <a:pt x="0" y="208"/>
                  </a:lnTo>
                  <a:lnTo>
                    <a:pt x="0" y="242"/>
                  </a:lnTo>
                  <a:lnTo>
                    <a:pt x="0" y="242"/>
                  </a:lnTo>
                  <a:lnTo>
                    <a:pt x="0" y="276"/>
                  </a:lnTo>
                  <a:lnTo>
                    <a:pt x="2" y="304"/>
                  </a:lnTo>
                  <a:lnTo>
                    <a:pt x="6" y="328"/>
                  </a:lnTo>
                  <a:lnTo>
                    <a:pt x="10" y="350"/>
                  </a:lnTo>
                  <a:lnTo>
                    <a:pt x="18" y="384"/>
                  </a:lnTo>
                  <a:lnTo>
                    <a:pt x="20" y="398"/>
                  </a:lnTo>
                  <a:lnTo>
                    <a:pt x="22" y="410"/>
                  </a:lnTo>
                  <a:lnTo>
                    <a:pt x="22" y="410"/>
                  </a:lnTo>
                  <a:lnTo>
                    <a:pt x="22" y="450"/>
                  </a:lnTo>
                  <a:lnTo>
                    <a:pt x="24" y="462"/>
                  </a:lnTo>
                  <a:lnTo>
                    <a:pt x="26" y="466"/>
                  </a:lnTo>
                  <a:lnTo>
                    <a:pt x="28" y="468"/>
                  </a:lnTo>
                  <a:lnTo>
                    <a:pt x="28" y="468"/>
                  </a:lnTo>
                  <a:lnTo>
                    <a:pt x="38" y="470"/>
                  </a:lnTo>
                  <a:lnTo>
                    <a:pt x="52" y="472"/>
                  </a:lnTo>
                  <a:lnTo>
                    <a:pt x="76" y="474"/>
                  </a:lnTo>
                  <a:lnTo>
                    <a:pt x="76" y="474"/>
                  </a:lnTo>
                  <a:lnTo>
                    <a:pt x="78" y="472"/>
                  </a:lnTo>
                  <a:lnTo>
                    <a:pt x="80" y="466"/>
                  </a:lnTo>
                  <a:lnTo>
                    <a:pt x="82" y="444"/>
                  </a:lnTo>
                  <a:lnTo>
                    <a:pt x="82" y="390"/>
                  </a:lnTo>
                  <a:lnTo>
                    <a:pt x="82" y="390"/>
                  </a:lnTo>
                  <a:lnTo>
                    <a:pt x="80" y="380"/>
                  </a:lnTo>
                  <a:lnTo>
                    <a:pt x="78" y="368"/>
                  </a:lnTo>
                  <a:lnTo>
                    <a:pt x="70" y="340"/>
                  </a:lnTo>
                  <a:lnTo>
                    <a:pt x="66" y="322"/>
                  </a:lnTo>
                  <a:lnTo>
                    <a:pt x="64" y="302"/>
                  </a:lnTo>
                  <a:lnTo>
                    <a:pt x="62" y="276"/>
                  </a:lnTo>
                  <a:lnTo>
                    <a:pt x="60" y="248"/>
                  </a:lnTo>
                  <a:lnTo>
                    <a:pt x="60" y="248"/>
                  </a:lnTo>
                  <a:lnTo>
                    <a:pt x="64" y="214"/>
                  </a:lnTo>
                  <a:lnTo>
                    <a:pt x="70" y="176"/>
                  </a:lnTo>
                  <a:lnTo>
                    <a:pt x="80" y="140"/>
                  </a:lnTo>
                  <a:lnTo>
                    <a:pt x="90" y="106"/>
                  </a:lnTo>
                  <a:lnTo>
                    <a:pt x="108" y="50"/>
                  </a:lnTo>
                  <a:lnTo>
                    <a:pt x="118" y="28"/>
                  </a:lnTo>
                  <a:lnTo>
                    <a:pt x="11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35055"/>
                </a:solidFill>
                <a:effectLst/>
                <a:uLnTx/>
                <a:uFillTx/>
                <a:latin typeface="Arial"/>
                <a:ea typeface="+mn-ea"/>
                <a:cs typeface="+mn-cs"/>
              </a:endParaRPr>
            </a:p>
          </p:txBody>
        </p:sp>
        <p:sp>
          <p:nvSpPr>
            <p:cNvPr id="16" name="Freeform 17">
              <a:extLst>
                <a:ext uri="{FF2B5EF4-FFF2-40B4-BE49-F238E27FC236}">
                  <a16:creationId xmlns:a16="http://schemas.microsoft.com/office/drawing/2014/main" xmlns="" id="{A9E7ADCA-50F7-3E7D-EE9E-67BE4D677824}"/>
                </a:ext>
              </a:extLst>
            </p:cNvPr>
            <p:cNvSpPr>
              <a:spLocks/>
            </p:cNvSpPr>
            <p:nvPr/>
          </p:nvSpPr>
          <p:spPr bwMode="auto">
            <a:xfrm>
              <a:off x="5438" y="406"/>
              <a:ext cx="118" cy="474"/>
            </a:xfrm>
            <a:custGeom>
              <a:avLst/>
              <a:gdLst>
                <a:gd name="T0" fmla="*/ 88 w 118"/>
                <a:gd name="T1" fmla="*/ 80 h 474"/>
                <a:gd name="T2" fmla="*/ 88 w 118"/>
                <a:gd name="T3" fmla="*/ 80 h 474"/>
                <a:gd name="T4" fmla="*/ 88 w 118"/>
                <a:gd name="T5" fmla="*/ 72 h 474"/>
                <a:gd name="T6" fmla="*/ 90 w 118"/>
                <a:gd name="T7" fmla="*/ 66 h 474"/>
                <a:gd name="T8" fmla="*/ 98 w 118"/>
                <a:gd name="T9" fmla="*/ 48 h 474"/>
                <a:gd name="T10" fmla="*/ 112 w 118"/>
                <a:gd name="T11" fmla="*/ 30 h 474"/>
                <a:gd name="T12" fmla="*/ 112 w 118"/>
                <a:gd name="T13" fmla="*/ 30 h 474"/>
                <a:gd name="T14" fmla="*/ 98 w 118"/>
                <a:gd name="T15" fmla="*/ 26 h 474"/>
                <a:gd name="T16" fmla="*/ 88 w 118"/>
                <a:gd name="T17" fmla="*/ 20 h 474"/>
                <a:gd name="T18" fmla="*/ 70 w 118"/>
                <a:gd name="T19" fmla="*/ 10 h 474"/>
                <a:gd name="T20" fmla="*/ 62 w 118"/>
                <a:gd name="T21" fmla="*/ 2 h 474"/>
                <a:gd name="T22" fmla="*/ 60 w 118"/>
                <a:gd name="T23" fmla="*/ 0 h 474"/>
                <a:gd name="T24" fmla="*/ 0 w 118"/>
                <a:gd name="T25" fmla="*/ 28 h 474"/>
                <a:gd name="T26" fmla="*/ 0 w 118"/>
                <a:gd name="T27" fmla="*/ 28 h 474"/>
                <a:gd name="T28" fmla="*/ 8 w 118"/>
                <a:gd name="T29" fmla="*/ 50 h 474"/>
                <a:gd name="T30" fmla="*/ 28 w 118"/>
                <a:gd name="T31" fmla="*/ 106 h 474"/>
                <a:gd name="T32" fmla="*/ 38 w 118"/>
                <a:gd name="T33" fmla="*/ 140 h 474"/>
                <a:gd name="T34" fmla="*/ 46 w 118"/>
                <a:gd name="T35" fmla="*/ 176 h 474"/>
                <a:gd name="T36" fmla="*/ 54 w 118"/>
                <a:gd name="T37" fmla="*/ 214 h 474"/>
                <a:gd name="T38" fmla="*/ 56 w 118"/>
                <a:gd name="T39" fmla="*/ 248 h 474"/>
                <a:gd name="T40" fmla="*/ 56 w 118"/>
                <a:gd name="T41" fmla="*/ 248 h 474"/>
                <a:gd name="T42" fmla="*/ 56 w 118"/>
                <a:gd name="T43" fmla="*/ 276 h 474"/>
                <a:gd name="T44" fmla="*/ 54 w 118"/>
                <a:gd name="T45" fmla="*/ 302 h 474"/>
                <a:gd name="T46" fmla="*/ 50 w 118"/>
                <a:gd name="T47" fmla="*/ 322 h 474"/>
                <a:gd name="T48" fmla="*/ 46 w 118"/>
                <a:gd name="T49" fmla="*/ 340 h 474"/>
                <a:gd name="T50" fmla="*/ 40 w 118"/>
                <a:gd name="T51" fmla="*/ 368 h 474"/>
                <a:gd name="T52" fmla="*/ 36 w 118"/>
                <a:gd name="T53" fmla="*/ 380 h 474"/>
                <a:gd name="T54" fmla="*/ 36 w 118"/>
                <a:gd name="T55" fmla="*/ 390 h 474"/>
                <a:gd name="T56" fmla="*/ 36 w 118"/>
                <a:gd name="T57" fmla="*/ 390 h 474"/>
                <a:gd name="T58" fmla="*/ 36 w 118"/>
                <a:gd name="T59" fmla="*/ 444 h 474"/>
                <a:gd name="T60" fmla="*/ 36 w 118"/>
                <a:gd name="T61" fmla="*/ 466 h 474"/>
                <a:gd name="T62" fmla="*/ 38 w 118"/>
                <a:gd name="T63" fmla="*/ 472 h 474"/>
                <a:gd name="T64" fmla="*/ 40 w 118"/>
                <a:gd name="T65" fmla="*/ 474 h 474"/>
                <a:gd name="T66" fmla="*/ 40 w 118"/>
                <a:gd name="T67" fmla="*/ 474 h 474"/>
                <a:gd name="T68" fmla="*/ 64 w 118"/>
                <a:gd name="T69" fmla="*/ 472 h 474"/>
                <a:gd name="T70" fmla="*/ 78 w 118"/>
                <a:gd name="T71" fmla="*/ 470 h 474"/>
                <a:gd name="T72" fmla="*/ 88 w 118"/>
                <a:gd name="T73" fmla="*/ 468 h 474"/>
                <a:gd name="T74" fmla="*/ 88 w 118"/>
                <a:gd name="T75" fmla="*/ 468 h 474"/>
                <a:gd name="T76" fmla="*/ 90 w 118"/>
                <a:gd name="T77" fmla="*/ 466 h 474"/>
                <a:gd name="T78" fmla="*/ 92 w 118"/>
                <a:gd name="T79" fmla="*/ 462 h 474"/>
                <a:gd name="T80" fmla="*/ 94 w 118"/>
                <a:gd name="T81" fmla="*/ 450 h 474"/>
                <a:gd name="T82" fmla="*/ 96 w 118"/>
                <a:gd name="T83" fmla="*/ 410 h 474"/>
                <a:gd name="T84" fmla="*/ 96 w 118"/>
                <a:gd name="T85" fmla="*/ 410 h 474"/>
                <a:gd name="T86" fmla="*/ 96 w 118"/>
                <a:gd name="T87" fmla="*/ 398 h 474"/>
                <a:gd name="T88" fmla="*/ 98 w 118"/>
                <a:gd name="T89" fmla="*/ 384 h 474"/>
                <a:gd name="T90" fmla="*/ 106 w 118"/>
                <a:gd name="T91" fmla="*/ 350 h 474"/>
                <a:gd name="T92" fmla="*/ 110 w 118"/>
                <a:gd name="T93" fmla="*/ 328 h 474"/>
                <a:gd name="T94" fmla="*/ 114 w 118"/>
                <a:gd name="T95" fmla="*/ 304 h 474"/>
                <a:gd name="T96" fmla="*/ 116 w 118"/>
                <a:gd name="T97" fmla="*/ 276 h 474"/>
                <a:gd name="T98" fmla="*/ 118 w 118"/>
                <a:gd name="T99" fmla="*/ 242 h 474"/>
                <a:gd name="T100" fmla="*/ 118 w 118"/>
                <a:gd name="T101" fmla="*/ 242 h 474"/>
                <a:gd name="T102" fmla="*/ 116 w 118"/>
                <a:gd name="T103" fmla="*/ 208 h 474"/>
                <a:gd name="T104" fmla="*/ 112 w 118"/>
                <a:gd name="T105" fmla="*/ 178 h 474"/>
                <a:gd name="T106" fmla="*/ 108 w 118"/>
                <a:gd name="T107" fmla="*/ 150 h 474"/>
                <a:gd name="T108" fmla="*/ 102 w 118"/>
                <a:gd name="T109" fmla="*/ 126 h 474"/>
                <a:gd name="T110" fmla="*/ 92 w 118"/>
                <a:gd name="T111" fmla="*/ 92 h 474"/>
                <a:gd name="T112" fmla="*/ 88 w 118"/>
                <a:gd name="T113" fmla="*/ 80 h 474"/>
                <a:gd name="T114" fmla="*/ 88 w 118"/>
                <a:gd name="T115" fmla="*/ 8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474">
                  <a:moveTo>
                    <a:pt x="88" y="80"/>
                  </a:moveTo>
                  <a:lnTo>
                    <a:pt x="88" y="80"/>
                  </a:lnTo>
                  <a:lnTo>
                    <a:pt x="88" y="72"/>
                  </a:lnTo>
                  <a:lnTo>
                    <a:pt x="90" y="66"/>
                  </a:lnTo>
                  <a:lnTo>
                    <a:pt x="98" y="48"/>
                  </a:lnTo>
                  <a:lnTo>
                    <a:pt x="112" y="30"/>
                  </a:lnTo>
                  <a:lnTo>
                    <a:pt x="112" y="30"/>
                  </a:lnTo>
                  <a:lnTo>
                    <a:pt x="98" y="26"/>
                  </a:lnTo>
                  <a:lnTo>
                    <a:pt x="88" y="20"/>
                  </a:lnTo>
                  <a:lnTo>
                    <a:pt x="70" y="10"/>
                  </a:lnTo>
                  <a:lnTo>
                    <a:pt x="62" y="2"/>
                  </a:lnTo>
                  <a:lnTo>
                    <a:pt x="60" y="0"/>
                  </a:lnTo>
                  <a:lnTo>
                    <a:pt x="0" y="28"/>
                  </a:lnTo>
                  <a:lnTo>
                    <a:pt x="0" y="28"/>
                  </a:lnTo>
                  <a:lnTo>
                    <a:pt x="8" y="50"/>
                  </a:lnTo>
                  <a:lnTo>
                    <a:pt x="28" y="106"/>
                  </a:lnTo>
                  <a:lnTo>
                    <a:pt x="38" y="140"/>
                  </a:lnTo>
                  <a:lnTo>
                    <a:pt x="46" y="176"/>
                  </a:lnTo>
                  <a:lnTo>
                    <a:pt x="54" y="214"/>
                  </a:lnTo>
                  <a:lnTo>
                    <a:pt x="56" y="248"/>
                  </a:lnTo>
                  <a:lnTo>
                    <a:pt x="56" y="248"/>
                  </a:lnTo>
                  <a:lnTo>
                    <a:pt x="56" y="276"/>
                  </a:lnTo>
                  <a:lnTo>
                    <a:pt x="54" y="302"/>
                  </a:lnTo>
                  <a:lnTo>
                    <a:pt x="50" y="322"/>
                  </a:lnTo>
                  <a:lnTo>
                    <a:pt x="46" y="340"/>
                  </a:lnTo>
                  <a:lnTo>
                    <a:pt x="40" y="368"/>
                  </a:lnTo>
                  <a:lnTo>
                    <a:pt x="36" y="380"/>
                  </a:lnTo>
                  <a:lnTo>
                    <a:pt x="36" y="390"/>
                  </a:lnTo>
                  <a:lnTo>
                    <a:pt x="36" y="390"/>
                  </a:lnTo>
                  <a:lnTo>
                    <a:pt x="36" y="444"/>
                  </a:lnTo>
                  <a:lnTo>
                    <a:pt x="36" y="466"/>
                  </a:lnTo>
                  <a:lnTo>
                    <a:pt x="38" y="472"/>
                  </a:lnTo>
                  <a:lnTo>
                    <a:pt x="40" y="474"/>
                  </a:lnTo>
                  <a:lnTo>
                    <a:pt x="40" y="474"/>
                  </a:lnTo>
                  <a:lnTo>
                    <a:pt x="64" y="472"/>
                  </a:lnTo>
                  <a:lnTo>
                    <a:pt x="78" y="470"/>
                  </a:lnTo>
                  <a:lnTo>
                    <a:pt x="88" y="468"/>
                  </a:lnTo>
                  <a:lnTo>
                    <a:pt x="88" y="468"/>
                  </a:lnTo>
                  <a:lnTo>
                    <a:pt x="90" y="466"/>
                  </a:lnTo>
                  <a:lnTo>
                    <a:pt x="92" y="462"/>
                  </a:lnTo>
                  <a:lnTo>
                    <a:pt x="94" y="450"/>
                  </a:lnTo>
                  <a:lnTo>
                    <a:pt x="96" y="410"/>
                  </a:lnTo>
                  <a:lnTo>
                    <a:pt x="96" y="410"/>
                  </a:lnTo>
                  <a:lnTo>
                    <a:pt x="96" y="398"/>
                  </a:lnTo>
                  <a:lnTo>
                    <a:pt x="98" y="384"/>
                  </a:lnTo>
                  <a:lnTo>
                    <a:pt x="106" y="350"/>
                  </a:lnTo>
                  <a:lnTo>
                    <a:pt x="110" y="328"/>
                  </a:lnTo>
                  <a:lnTo>
                    <a:pt x="114" y="304"/>
                  </a:lnTo>
                  <a:lnTo>
                    <a:pt x="116" y="276"/>
                  </a:lnTo>
                  <a:lnTo>
                    <a:pt x="118" y="242"/>
                  </a:lnTo>
                  <a:lnTo>
                    <a:pt x="118" y="242"/>
                  </a:lnTo>
                  <a:lnTo>
                    <a:pt x="116" y="208"/>
                  </a:lnTo>
                  <a:lnTo>
                    <a:pt x="112" y="178"/>
                  </a:lnTo>
                  <a:lnTo>
                    <a:pt x="108" y="150"/>
                  </a:lnTo>
                  <a:lnTo>
                    <a:pt x="102" y="126"/>
                  </a:lnTo>
                  <a:lnTo>
                    <a:pt x="92" y="92"/>
                  </a:lnTo>
                  <a:lnTo>
                    <a:pt x="88" y="80"/>
                  </a:lnTo>
                  <a:lnTo>
                    <a:pt x="8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35055"/>
                </a:solidFill>
                <a:effectLst/>
                <a:uLnTx/>
                <a:uFillTx/>
                <a:latin typeface="Arial"/>
                <a:ea typeface="+mn-ea"/>
                <a:cs typeface="+mn-cs"/>
              </a:endParaRPr>
            </a:p>
          </p:txBody>
        </p:sp>
        <p:sp>
          <p:nvSpPr>
            <p:cNvPr id="17" name="Freeform 18">
              <a:extLst>
                <a:ext uri="{FF2B5EF4-FFF2-40B4-BE49-F238E27FC236}">
                  <a16:creationId xmlns:a16="http://schemas.microsoft.com/office/drawing/2014/main" xmlns="" id="{A3CC2E91-FEB7-D26D-145E-CB702304A7C2}"/>
                </a:ext>
              </a:extLst>
            </p:cNvPr>
            <p:cNvSpPr>
              <a:spLocks/>
            </p:cNvSpPr>
            <p:nvPr/>
          </p:nvSpPr>
          <p:spPr bwMode="auto">
            <a:xfrm>
              <a:off x="5406" y="302"/>
              <a:ext cx="50" cy="50"/>
            </a:xfrm>
            <a:custGeom>
              <a:avLst/>
              <a:gdLst>
                <a:gd name="T0" fmla="*/ 50 w 50"/>
                <a:gd name="T1" fmla="*/ 24 h 50"/>
                <a:gd name="T2" fmla="*/ 50 w 50"/>
                <a:gd name="T3" fmla="*/ 24 h 50"/>
                <a:gd name="T4" fmla="*/ 48 w 50"/>
                <a:gd name="T5" fmla="*/ 14 h 50"/>
                <a:gd name="T6" fmla="*/ 42 w 50"/>
                <a:gd name="T7" fmla="*/ 6 h 50"/>
                <a:gd name="T8" fmla="*/ 34 w 50"/>
                <a:gd name="T9" fmla="*/ 2 h 50"/>
                <a:gd name="T10" fmla="*/ 24 w 50"/>
                <a:gd name="T11" fmla="*/ 0 h 50"/>
                <a:gd name="T12" fmla="*/ 24 w 50"/>
                <a:gd name="T13" fmla="*/ 0 h 50"/>
                <a:gd name="T14" fmla="*/ 14 w 50"/>
                <a:gd name="T15" fmla="*/ 2 h 50"/>
                <a:gd name="T16" fmla="*/ 6 w 50"/>
                <a:gd name="T17" fmla="*/ 6 h 50"/>
                <a:gd name="T18" fmla="*/ 2 w 50"/>
                <a:gd name="T19" fmla="*/ 14 h 50"/>
                <a:gd name="T20" fmla="*/ 0 w 50"/>
                <a:gd name="T21" fmla="*/ 24 h 50"/>
                <a:gd name="T22" fmla="*/ 0 w 50"/>
                <a:gd name="T23" fmla="*/ 24 h 50"/>
                <a:gd name="T24" fmla="*/ 2 w 50"/>
                <a:gd name="T25" fmla="*/ 34 h 50"/>
                <a:gd name="T26" fmla="*/ 6 w 50"/>
                <a:gd name="T27" fmla="*/ 42 h 50"/>
                <a:gd name="T28" fmla="*/ 14 w 50"/>
                <a:gd name="T29" fmla="*/ 48 h 50"/>
                <a:gd name="T30" fmla="*/ 24 w 50"/>
                <a:gd name="T31" fmla="*/ 50 h 50"/>
                <a:gd name="T32" fmla="*/ 24 w 50"/>
                <a:gd name="T33" fmla="*/ 50 h 50"/>
                <a:gd name="T34" fmla="*/ 34 w 50"/>
                <a:gd name="T35" fmla="*/ 48 h 50"/>
                <a:gd name="T36" fmla="*/ 42 w 50"/>
                <a:gd name="T37" fmla="*/ 42 h 50"/>
                <a:gd name="T38" fmla="*/ 48 w 50"/>
                <a:gd name="T39" fmla="*/ 34 h 50"/>
                <a:gd name="T40" fmla="*/ 50 w 50"/>
                <a:gd name="T41" fmla="*/ 24 h 50"/>
                <a:gd name="T42" fmla="*/ 50 w 50"/>
                <a:gd name="T43"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50" y="24"/>
                  </a:moveTo>
                  <a:lnTo>
                    <a:pt x="50" y="24"/>
                  </a:lnTo>
                  <a:lnTo>
                    <a:pt x="48" y="14"/>
                  </a:lnTo>
                  <a:lnTo>
                    <a:pt x="42" y="6"/>
                  </a:lnTo>
                  <a:lnTo>
                    <a:pt x="34" y="2"/>
                  </a:lnTo>
                  <a:lnTo>
                    <a:pt x="24" y="0"/>
                  </a:lnTo>
                  <a:lnTo>
                    <a:pt x="24" y="0"/>
                  </a:lnTo>
                  <a:lnTo>
                    <a:pt x="14" y="2"/>
                  </a:lnTo>
                  <a:lnTo>
                    <a:pt x="6" y="6"/>
                  </a:lnTo>
                  <a:lnTo>
                    <a:pt x="2" y="14"/>
                  </a:lnTo>
                  <a:lnTo>
                    <a:pt x="0" y="24"/>
                  </a:lnTo>
                  <a:lnTo>
                    <a:pt x="0" y="24"/>
                  </a:lnTo>
                  <a:lnTo>
                    <a:pt x="2" y="34"/>
                  </a:lnTo>
                  <a:lnTo>
                    <a:pt x="6" y="42"/>
                  </a:lnTo>
                  <a:lnTo>
                    <a:pt x="14" y="48"/>
                  </a:lnTo>
                  <a:lnTo>
                    <a:pt x="24" y="50"/>
                  </a:lnTo>
                  <a:lnTo>
                    <a:pt x="24" y="50"/>
                  </a:lnTo>
                  <a:lnTo>
                    <a:pt x="34" y="48"/>
                  </a:lnTo>
                  <a:lnTo>
                    <a:pt x="42" y="42"/>
                  </a:lnTo>
                  <a:lnTo>
                    <a:pt x="48" y="34"/>
                  </a:lnTo>
                  <a:lnTo>
                    <a:pt x="50" y="24"/>
                  </a:lnTo>
                  <a:lnTo>
                    <a:pt x="5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35055"/>
                </a:solidFill>
                <a:effectLst/>
                <a:uLnTx/>
                <a:uFillTx/>
                <a:latin typeface="Arial"/>
                <a:ea typeface="+mn-ea"/>
                <a:cs typeface="+mn-cs"/>
              </a:endParaRPr>
            </a:p>
          </p:txBody>
        </p:sp>
      </p:grpSp>
      <p:sp>
        <p:nvSpPr>
          <p:cNvPr id="18" name="TextBox 3">
            <a:extLst>
              <a:ext uri="{FF2B5EF4-FFF2-40B4-BE49-F238E27FC236}">
                <a16:creationId xmlns:a16="http://schemas.microsoft.com/office/drawing/2014/main" xmlns="" id="{4C4CCD50-99CA-7B07-A55A-CC970329EBBA}"/>
              </a:ext>
            </a:extLst>
          </p:cNvPr>
          <p:cNvSpPr txBox="1"/>
          <p:nvPr/>
        </p:nvSpPr>
        <p:spPr>
          <a:xfrm>
            <a:off x="467938" y="4770382"/>
            <a:ext cx="4555221" cy="646331"/>
          </a:xfrm>
          <a:prstGeom prst="rect">
            <a:avLst/>
          </a:prstGeom>
          <a:noFill/>
        </p:spPr>
        <p:txBody>
          <a:bodyPr wrap="none" rtlCol="0">
            <a:spAutoFit/>
          </a:bodyPr>
          <a:lstStyle/>
          <a:p>
            <a:r>
              <a:rPr lang="de-DE" dirty="0" err="1">
                <a:solidFill>
                  <a:srgbClr val="435055"/>
                </a:solidFill>
              </a:rPr>
              <a:t>Used</a:t>
            </a:r>
            <a:r>
              <a:rPr lang="de-DE" dirty="0">
                <a:solidFill>
                  <a:srgbClr val="435055"/>
                </a:solidFill>
              </a:rPr>
              <a:t> </a:t>
            </a:r>
            <a:r>
              <a:rPr lang="de-DE" dirty="0" err="1">
                <a:solidFill>
                  <a:srgbClr val="435055"/>
                </a:solidFill>
              </a:rPr>
              <a:t>for</a:t>
            </a:r>
            <a:r>
              <a:rPr lang="de-DE" dirty="0">
                <a:solidFill>
                  <a:srgbClr val="435055"/>
                </a:solidFill>
              </a:rPr>
              <a:t> </a:t>
            </a:r>
            <a:r>
              <a:rPr lang="de-DE" dirty="0" err="1">
                <a:solidFill>
                  <a:srgbClr val="435055"/>
                </a:solidFill>
              </a:rPr>
              <a:t>specific</a:t>
            </a:r>
            <a:r>
              <a:rPr lang="de-DE" dirty="0">
                <a:solidFill>
                  <a:srgbClr val="435055"/>
                </a:solidFill>
              </a:rPr>
              <a:t> </a:t>
            </a:r>
            <a:r>
              <a:rPr lang="de-DE" dirty="0" err="1">
                <a:solidFill>
                  <a:srgbClr val="435055"/>
                </a:solidFill>
              </a:rPr>
              <a:t>applications</a:t>
            </a:r>
            <a:r>
              <a:rPr lang="de-DE" dirty="0">
                <a:solidFill>
                  <a:srgbClr val="435055"/>
                </a:solidFill>
              </a:rPr>
              <a:t> such </a:t>
            </a:r>
            <a:r>
              <a:rPr lang="de-DE" dirty="0" err="1">
                <a:solidFill>
                  <a:srgbClr val="435055"/>
                </a:solidFill>
              </a:rPr>
              <a:t>as</a:t>
            </a:r>
            <a:r>
              <a:rPr lang="de-DE" dirty="0">
                <a:solidFill>
                  <a:srgbClr val="435055"/>
                </a:solidFill>
              </a:rPr>
              <a:t> </a:t>
            </a:r>
            <a:br>
              <a:rPr lang="de-DE" dirty="0">
                <a:solidFill>
                  <a:srgbClr val="435055"/>
                </a:solidFill>
              </a:rPr>
            </a:br>
            <a:r>
              <a:rPr lang="de-DE" dirty="0" err="1">
                <a:solidFill>
                  <a:srgbClr val="435055"/>
                </a:solidFill>
              </a:rPr>
              <a:t>the</a:t>
            </a:r>
            <a:r>
              <a:rPr lang="de-DE" dirty="0">
                <a:solidFill>
                  <a:srgbClr val="435055"/>
                </a:solidFill>
              </a:rPr>
              <a:t> High Integrity </a:t>
            </a:r>
            <a:r>
              <a:rPr lang="de-DE" dirty="0" err="1">
                <a:solidFill>
                  <a:srgbClr val="435055"/>
                </a:solidFill>
              </a:rPr>
              <a:t>Pressure</a:t>
            </a:r>
            <a:r>
              <a:rPr lang="de-DE" dirty="0">
                <a:solidFill>
                  <a:srgbClr val="435055"/>
                </a:solidFill>
              </a:rPr>
              <a:t> </a:t>
            </a:r>
            <a:r>
              <a:rPr lang="de-DE" dirty="0" err="1">
                <a:solidFill>
                  <a:srgbClr val="435055"/>
                </a:solidFill>
              </a:rPr>
              <a:t>Protection</a:t>
            </a:r>
            <a:r>
              <a:rPr lang="de-DE" dirty="0">
                <a:solidFill>
                  <a:srgbClr val="435055"/>
                </a:solidFill>
              </a:rPr>
              <a:t> </a:t>
            </a:r>
            <a:r>
              <a:rPr lang="de-DE" dirty="0" err="1">
                <a:solidFill>
                  <a:srgbClr val="435055"/>
                </a:solidFill>
              </a:rPr>
              <a:t>Sydtems</a:t>
            </a:r>
            <a:endParaRPr lang="en-US" dirty="0">
              <a:solidFill>
                <a:srgbClr val="435055"/>
              </a:solidFill>
            </a:endParaRPr>
          </a:p>
        </p:txBody>
      </p:sp>
      <p:sp>
        <p:nvSpPr>
          <p:cNvPr id="20" name="TextBox 3">
            <a:extLst>
              <a:ext uri="{FF2B5EF4-FFF2-40B4-BE49-F238E27FC236}">
                <a16:creationId xmlns:a16="http://schemas.microsoft.com/office/drawing/2014/main" xmlns="" id="{39403939-5D23-0C9E-C118-CBB7EC26AE26}"/>
              </a:ext>
            </a:extLst>
          </p:cNvPr>
          <p:cNvSpPr txBox="1"/>
          <p:nvPr/>
        </p:nvSpPr>
        <p:spPr>
          <a:xfrm>
            <a:off x="574618" y="1441232"/>
            <a:ext cx="4659865" cy="584775"/>
          </a:xfrm>
          <a:prstGeom prst="rect">
            <a:avLst/>
          </a:prstGeom>
          <a:noFill/>
        </p:spPr>
        <p:txBody>
          <a:bodyPr wrap="none" rtlCol="0">
            <a:spAutoFit/>
          </a:bodyPr>
          <a:lstStyle/>
          <a:p>
            <a:r>
              <a:rPr lang="en-US" sz="3200" dirty="0">
                <a:solidFill>
                  <a:srgbClr val="435055"/>
                </a:solidFill>
              </a:rPr>
              <a:t>Hardwired </a:t>
            </a:r>
            <a:r>
              <a:rPr lang="en-US" sz="3200" dirty="0">
                <a:solidFill>
                  <a:srgbClr val="435055"/>
                </a:solidFill>
                <a:sym typeface="Wingdings" panose="05000000000000000000" pitchFamily="2" charset="2"/>
              </a:rPr>
              <a:t></a:t>
            </a:r>
            <a:r>
              <a:rPr lang="en-US" sz="3200" dirty="0">
                <a:solidFill>
                  <a:srgbClr val="435055"/>
                </a:solidFill>
              </a:rPr>
              <a:t> 100% Secure</a:t>
            </a:r>
          </a:p>
        </p:txBody>
      </p:sp>
    </p:spTree>
    <p:extLst>
      <p:ext uri="{BB962C8B-B14F-4D97-AF65-F5344CB8AC3E}">
        <p14:creationId xmlns:p14="http://schemas.microsoft.com/office/powerpoint/2010/main" val="288424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3CF0453-CA34-D7B0-A0BF-D6969428A82F}"/>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prstClr val="white"/>
                </a:solidFill>
                <a:latin typeface="Arial" panose="020B0604020202020204" pitchFamily="34" charset="0"/>
                <a:cs typeface="Arial" panose="020B0604020202020204" pitchFamily="34" charset="0"/>
              </a:rPr>
              <a:t>100% Security?</a:t>
            </a:r>
          </a:p>
        </p:txBody>
      </p:sp>
      <p:sp>
        <p:nvSpPr>
          <p:cNvPr id="4" name="TextBox 3">
            <a:extLst>
              <a:ext uri="{FF2B5EF4-FFF2-40B4-BE49-F238E27FC236}">
                <a16:creationId xmlns:a16="http://schemas.microsoft.com/office/drawing/2014/main" xmlns="" id="{B64AF78D-0003-B048-4900-B594F15D70A9}"/>
              </a:ext>
            </a:extLst>
          </p:cNvPr>
          <p:cNvSpPr txBox="1"/>
          <p:nvPr/>
        </p:nvSpPr>
        <p:spPr>
          <a:xfrm>
            <a:off x="574618" y="1441232"/>
            <a:ext cx="4125425" cy="954107"/>
          </a:xfrm>
          <a:prstGeom prst="rect">
            <a:avLst/>
          </a:prstGeom>
          <a:noFill/>
        </p:spPr>
        <p:txBody>
          <a:bodyPr wrap="none" rtlCol="0">
            <a:spAutoFit/>
          </a:bodyPr>
          <a:lstStyle/>
          <a:p>
            <a:r>
              <a:rPr lang="en-US" sz="3200" b="1" dirty="0">
                <a:solidFill>
                  <a:srgbClr val="435055"/>
                </a:solidFill>
              </a:rPr>
              <a:t>Reality</a:t>
            </a:r>
          </a:p>
          <a:p>
            <a:r>
              <a:rPr lang="en-US" sz="2400" b="1" dirty="0">
                <a:solidFill>
                  <a:srgbClr val="435055"/>
                </a:solidFill>
              </a:rPr>
              <a:t>Automation System Networks</a:t>
            </a:r>
          </a:p>
        </p:txBody>
      </p:sp>
      <p:sp>
        <p:nvSpPr>
          <p:cNvPr id="161" name="TextBox 3">
            <a:extLst>
              <a:ext uri="{FF2B5EF4-FFF2-40B4-BE49-F238E27FC236}">
                <a16:creationId xmlns:a16="http://schemas.microsoft.com/office/drawing/2014/main" xmlns="" id="{4DE00BAD-EE5E-9FB1-8B39-255CF3ED78B1}"/>
              </a:ext>
            </a:extLst>
          </p:cNvPr>
          <p:cNvSpPr txBox="1"/>
          <p:nvPr/>
        </p:nvSpPr>
        <p:spPr>
          <a:xfrm>
            <a:off x="2691641" y="4260559"/>
            <a:ext cx="894284" cy="646331"/>
          </a:xfrm>
          <a:prstGeom prst="rect">
            <a:avLst/>
          </a:prstGeom>
          <a:noFill/>
        </p:spPr>
        <p:txBody>
          <a:bodyPr wrap="none" rtlCol="0">
            <a:spAutoFit/>
          </a:bodyPr>
          <a:lstStyle/>
          <a:p>
            <a:r>
              <a:rPr lang="en-US" dirty="0">
                <a:solidFill>
                  <a:srgbClr val="435055"/>
                </a:solidFill>
              </a:rPr>
              <a:t>Process</a:t>
            </a:r>
            <a:br>
              <a:rPr lang="en-US" dirty="0">
                <a:solidFill>
                  <a:srgbClr val="435055"/>
                </a:solidFill>
              </a:rPr>
            </a:br>
            <a:r>
              <a:rPr lang="en-US" dirty="0">
                <a:solidFill>
                  <a:srgbClr val="435055"/>
                </a:solidFill>
              </a:rPr>
              <a:t>Control</a:t>
            </a:r>
          </a:p>
        </p:txBody>
      </p:sp>
      <p:sp>
        <p:nvSpPr>
          <p:cNvPr id="162" name="TextBox 3">
            <a:extLst>
              <a:ext uri="{FF2B5EF4-FFF2-40B4-BE49-F238E27FC236}">
                <a16:creationId xmlns:a16="http://schemas.microsoft.com/office/drawing/2014/main" xmlns="" id="{C880D8BB-260C-9F24-F0CF-89047245FF13}"/>
              </a:ext>
            </a:extLst>
          </p:cNvPr>
          <p:cNvSpPr txBox="1"/>
          <p:nvPr/>
        </p:nvSpPr>
        <p:spPr>
          <a:xfrm>
            <a:off x="8829300" y="4214386"/>
            <a:ext cx="947182" cy="646331"/>
          </a:xfrm>
          <a:prstGeom prst="rect">
            <a:avLst/>
          </a:prstGeom>
          <a:noFill/>
        </p:spPr>
        <p:txBody>
          <a:bodyPr wrap="none" rtlCol="0">
            <a:spAutoFit/>
          </a:bodyPr>
          <a:lstStyle/>
          <a:p>
            <a:r>
              <a:rPr lang="en-US" dirty="0">
                <a:solidFill>
                  <a:srgbClr val="435055"/>
                </a:solidFill>
              </a:rPr>
              <a:t>Process </a:t>
            </a:r>
          </a:p>
          <a:p>
            <a:r>
              <a:rPr lang="en-US" dirty="0">
                <a:solidFill>
                  <a:srgbClr val="435055"/>
                </a:solidFill>
              </a:rPr>
              <a:t>Safety</a:t>
            </a:r>
          </a:p>
        </p:txBody>
      </p:sp>
      <p:sp>
        <p:nvSpPr>
          <p:cNvPr id="163" name="TextBox 3">
            <a:extLst>
              <a:ext uri="{FF2B5EF4-FFF2-40B4-BE49-F238E27FC236}">
                <a16:creationId xmlns:a16="http://schemas.microsoft.com/office/drawing/2014/main" xmlns="" id="{E157FDD1-D24F-7AF4-82EC-0C2ED0C7B64D}"/>
              </a:ext>
            </a:extLst>
          </p:cNvPr>
          <p:cNvSpPr txBox="1"/>
          <p:nvPr/>
        </p:nvSpPr>
        <p:spPr>
          <a:xfrm>
            <a:off x="2926094" y="3210177"/>
            <a:ext cx="1297150" cy="646331"/>
          </a:xfrm>
          <a:prstGeom prst="rect">
            <a:avLst/>
          </a:prstGeom>
          <a:noFill/>
        </p:spPr>
        <p:txBody>
          <a:bodyPr wrap="none" rtlCol="0">
            <a:spAutoFit/>
          </a:bodyPr>
          <a:lstStyle/>
          <a:p>
            <a:r>
              <a:rPr lang="en-US" dirty="0">
                <a:solidFill>
                  <a:srgbClr val="435055"/>
                </a:solidFill>
              </a:rPr>
              <a:t>SCADA</a:t>
            </a:r>
          </a:p>
          <a:p>
            <a:r>
              <a:rPr lang="en-US" dirty="0">
                <a:solidFill>
                  <a:srgbClr val="435055"/>
                </a:solidFill>
              </a:rPr>
              <a:t>Engineering</a:t>
            </a:r>
          </a:p>
        </p:txBody>
      </p:sp>
      <p:sp>
        <p:nvSpPr>
          <p:cNvPr id="164" name="TextBox 3">
            <a:extLst>
              <a:ext uri="{FF2B5EF4-FFF2-40B4-BE49-F238E27FC236}">
                <a16:creationId xmlns:a16="http://schemas.microsoft.com/office/drawing/2014/main" xmlns="" id="{4587477F-DD3B-8BF2-90EA-5079DD51BD70}"/>
              </a:ext>
            </a:extLst>
          </p:cNvPr>
          <p:cNvSpPr txBox="1"/>
          <p:nvPr/>
        </p:nvSpPr>
        <p:spPr>
          <a:xfrm>
            <a:off x="6994714" y="2031197"/>
            <a:ext cx="2921762" cy="369332"/>
          </a:xfrm>
          <a:prstGeom prst="rect">
            <a:avLst/>
          </a:prstGeom>
          <a:noFill/>
        </p:spPr>
        <p:txBody>
          <a:bodyPr wrap="none" rtlCol="0">
            <a:spAutoFit/>
          </a:bodyPr>
          <a:lstStyle/>
          <a:p>
            <a:r>
              <a:rPr lang="en-US" dirty="0">
                <a:solidFill>
                  <a:srgbClr val="435055"/>
                </a:solidFill>
              </a:rPr>
              <a:t>Enterprise Resource Planning</a:t>
            </a:r>
          </a:p>
        </p:txBody>
      </p:sp>
      <p:sp>
        <p:nvSpPr>
          <p:cNvPr id="165" name="TextBox 3">
            <a:extLst>
              <a:ext uri="{FF2B5EF4-FFF2-40B4-BE49-F238E27FC236}">
                <a16:creationId xmlns:a16="http://schemas.microsoft.com/office/drawing/2014/main" xmlns="" id="{BDB10624-24F2-CD45-A48B-65FB2B2036EE}"/>
              </a:ext>
            </a:extLst>
          </p:cNvPr>
          <p:cNvSpPr txBox="1"/>
          <p:nvPr/>
        </p:nvSpPr>
        <p:spPr>
          <a:xfrm>
            <a:off x="9078699" y="5178829"/>
            <a:ext cx="1903278" cy="369332"/>
          </a:xfrm>
          <a:prstGeom prst="rect">
            <a:avLst/>
          </a:prstGeom>
          <a:noFill/>
        </p:spPr>
        <p:txBody>
          <a:bodyPr wrap="none" rtlCol="0">
            <a:spAutoFit/>
          </a:bodyPr>
          <a:lstStyle/>
          <a:p>
            <a:r>
              <a:rPr lang="en-US" dirty="0">
                <a:solidFill>
                  <a:srgbClr val="435055"/>
                </a:solidFill>
              </a:rPr>
              <a:t>Intelligent Sensors</a:t>
            </a:r>
          </a:p>
        </p:txBody>
      </p:sp>
      <p:grpSp>
        <p:nvGrpSpPr>
          <p:cNvPr id="166" name="Gruppieren 165">
            <a:extLst>
              <a:ext uri="{FF2B5EF4-FFF2-40B4-BE49-F238E27FC236}">
                <a16:creationId xmlns:a16="http://schemas.microsoft.com/office/drawing/2014/main" xmlns="" id="{B3DBE614-2C28-71E3-D099-E645481C98B3}"/>
              </a:ext>
            </a:extLst>
          </p:cNvPr>
          <p:cNvGrpSpPr/>
          <p:nvPr/>
        </p:nvGrpSpPr>
        <p:grpSpPr>
          <a:xfrm>
            <a:off x="2808093" y="1206167"/>
            <a:ext cx="6400488" cy="4533796"/>
            <a:chOff x="2106613" y="1063449"/>
            <a:chExt cx="7460512" cy="5240515"/>
          </a:xfrm>
        </p:grpSpPr>
        <p:sp>
          <p:nvSpPr>
            <p:cNvPr id="167" name="Freihandform 7">
              <a:extLst>
                <a:ext uri="{FF2B5EF4-FFF2-40B4-BE49-F238E27FC236}">
                  <a16:creationId xmlns:a16="http://schemas.microsoft.com/office/drawing/2014/main" xmlns="" id="{B6225C4F-FBA8-BB11-459C-71C0CD2DB455}"/>
                </a:ext>
              </a:extLst>
            </p:cNvPr>
            <p:cNvSpPr/>
            <p:nvPr/>
          </p:nvSpPr>
          <p:spPr>
            <a:xfrm>
              <a:off x="2106613" y="1065343"/>
              <a:ext cx="7460512" cy="5238621"/>
            </a:xfrm>
            <a:custGeom>
              <a:avLst/>
              <a:gdLst>
                <a:gd name="connsiteX0" fmla="*/ 3740175 w 7460512"/>
                <a:gd name="connsiteY0" fmla="*/ 0 h 5238621"/>
                <a:gd name="connsiteX1" fmla="*/ 7460512 w 7460512"/>
                <a:gd name="connsiteY1" fmla="*/ 5238621 h 5238621"/>
                <a:gd name="connsiteX2" fmla="*/ 0 w 7460512"/>
                <a:gd name="connsiteY2" fmla="*/ 5238621 h 5238621"/>
              </a:gdLst>
              <a:ahLst/>
              <a:cxnLst>
                <a:cxn ang="0">
                  <a:pos x="connsiteX0" y="connsiteY0"/>
                </a:cxn>
                <a:cxn ang="0">
                  <a:pos x="connsiteX1" y="connsiteY1"/>
                </a:cxn>
                <a:cxn ang="0">
                  <a:pos x="connsiteX2" y="connsiteY2"/>
                </a:cxn>
              </a:cxnLst>
              <a:rect l="l" t="t" r="r" b="b"/>
              <a:pathLst>
                <a:path w="7460512" h="5238621">
                  <a:moveTo>
                    <a:pt x="3740175" y="0"/>
                  </a:moveTo>
                  <a:lnTo>
                    <a:pt x="7460512" y="5238621"/>
                  </a:lnTo>
                  <a:lnTo>
                    <a:pt x="0" y="5238621"/>
                  </a:lnTo>
                  <a:close/>
                </a:path>
              </a:pathLst>
            </a:custGeom>
            <a:solidFill>
              <a:srgbClr val="E3022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600" dirty="0"/>
            </a:p>
          </p:txBody>
        </p:sp>
        <p:sp>
          <p:nvSpPr>
            <p:cNvPr id="168" name="Textfeld 167">
              <a:extLst>
                <a:ext uri="{FF2B5EF4-FFF2-40B4-BE49-F238E27FC236}">
                  <a16:creationId xmlns:a16="http://schemas.microsoft.com/office/drawing/2014/main" xmlns="" id="{8FE08F30-AD28-2C18-3E65-7EB10ECF4C27}"/>
                </a:ext>
              </a:extLst>
            </p:cNvPr>
            <p:cNvSpPr txBox="1"/>
            <p:nvPr/>
          </p:nvSpPr>
          <p:spPr>
            <a:xfrm rot="18320110">
              <a:off x="2592097" y="2913624"/>
              <a:ext cx="4094973" cy="394624"/>
            </a:xfrm>
            <a:prstGeom prst="rect">
              <a:avLst/>
            </a:prstGeom>
            <a:noFill/>
          </p:spPr>
          <p:txBody>
            <a:bodyPr wrap="square">
              <a:spAutoFit/>
            </a:bodyPr>
            <a:lstStyle/>
            <a:p>
              <a:pPr algn="ctr"/>
              <a:endParaRPr lang="de-DE" sz="1600" b="1" dirty="0">
                <a:solidFill>
                  <a:schemeClr val="bg1"/>
                </a:solidFill>
                <a:latin typeface="Arial" panose="020B0604020202020204" pitchFamily="34" charset="0"/>
                <a:cs typeface="Arial" panose="020B0604020202020204" pitchFamily="34" charset="0"/>
              </a:endParaRPr>
            </a:p>
          </p:txBody>
        </p:sp>
      </p:grpSp>
      <p:sp>
        <p:nvSpPr>
          <p:cNvPr id="169" name="Gleichschenkliges Dreieck 260">
            <a:extLst>
              <a:ext uri="{FF2B5EF4-FFF2-40B4-BE49-F238E27FC236}">
                <a16:creationId xmlns:a16="http://schemas.microsoft.com/office/drawing/2014/main" xmlns="" id="{BCA7154B-6A30-E181-DBF9-78D1149A594E}"/>
              </a:ext>
            </a:extLst>
          </p:cNvPr>
          <p:cNvSpPr/>
          <p:nvPr/>
        </p:nvSpPr>
        <p:spPr>
          <a:xfrm>
            <a:off x="3249068" y="1522482"/>
            <a:ext cx="5963206" cy="4223284"/>
          </a:xfrm>
          <a:prstGeom prst="triangle">
            <a:avLst>
              <a:gd name="adj" fmla="val 5014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cxnSp>
        <p:nvCxnSpPr>
          <p:cNvPr id="170" name="Gerade Verbindung 249">
            <a:extLst>
              <a:ext uri="{FF2B5EF4-FFF2-40B4-BE49-F238E27FC236}">
                <a16:creationId xmlns:a16="http://schemas.microsoft.com/office/drawing/2014/main" xmlns="" id="{ED709DC1-A930-E7E1-560F-6995634961E5}"/>
              </a:ext>
            </a:extLst>
          </p:cNvPr>
          <p:cNvCxnSpPr>
            <a:cxnSpLocks/>
          </p:cNvCxnSpPr>
          <p:nvPr/>
        </p:nvCxnSpPr>
        <p:spPr>
          <a:xfrm flipV="1">
            <a:off x="5620084" y="2448980"/>
            <a:ext cx="1247719" cy="10608"/>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Gerade Verbindung 249">
            <a:extLst>
              <a:ext uri="{FF2B5EF4-FFF2-40B4-BE49-F238E27FC236}">
                <a16:creationId xmlns:a16="http://schemas.microsoft.com/office/drawing/2014/main" xmlns="" id="{A2B00695-0F30-07F5-8BAE-A0867E57397E}"/>
              </a:ext>
            </a:extLst>
          </p:cNvPr>
          <p:cNvCxnSpPr>
            <a:cxnSpLocks/>
          </p:cNvCxnSpPr>
          <p:nvPr/>
        </p:nvCxnSpPr>
        <p:spPr>
          <a:xfrm>
            <a:off x="3738212" y="5163009"/>
            <a:ext cx="5002494" cy="0"/>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Gerade Verbindung 249">
            <a:extLst>
              <a:ext uri="{FF2B5EF4-FFF2-40B4-BE49-F238E27FC236}">
                <a16:creationId xmlns:a16="http://schemas.microsoft.com/office/drawing/2014/main" xmlns="" id="{806DDFB2-EEFD-F1D1-56D4-AFC4B0A096E1}"/>
              </a:ext>
            </a:extLst>
          </p:cNvPr>
          <p:cNvCxnSpPr>
            <a:cxnSpLocks/>
          </p:cNvCxnSpPr>
          <p:nvPr/>
        </p:nvCxnSpPr>
        <p:spPr>
          <a:xfrm>
            <a:off x="4983216" y="3353233"/>
            <a:ext cx="2492274" cy="0"/>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Gerade Verbindung 249">
            <a:extLst>
              <a:ext uri="{FF2B5EF4-FFF2-40B4-BE49-F238E27FC236}">
                <a16:creationId xmlns:a16="http://schemas.microsoft.com/office/drawing/2014/main" xmlns="" id="{0BB09D84-15B5-1501-C719-8C1D513DD68E}"/>
              </a:ext>
            </a:extLst>
          </p:cNvPr>
          <p:cNvCxnSpPr>
            <a:cxnSpLocks/>
          </p:cNvCxnSpPr>
          <p:nvPr/>
        </p:nvCxnSpPr>
        <p:spPr>
          <a:xfrm>
            <a:off x="4395951" y="4251978"/>
            <a:ext cx="3706640" cy="0"/>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5" name="Rechteck 174">
            <a:extLst>
              <a:ext uri="{FF2B5EF4-FFF2-40B4-BE49-F238E27FC236}">
                <a16:creationId xmlns:a16="http://schemas.microsoft.com/office/drawing/2014/main" xmlns="" id="{D51D2A54-E08A-3FD8-C868-4EB511212B24}"/>
              </a:ext>
            </a:extLst>
          </p:cNvPr>
          <p:cNvSpPr/>
          <p:nvPr/>
        </p:nvSpPr>
        <p:spPr>
          <a:xfrm>
            <a:off x="5020927" y="3380302"/>
            <a:ext cx="136638" cy="8548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77" name="Freeform 10">
            <a:extLst>
              <a:ext uri="{FF2B5EF4-FFF2-40B4-BE49-F238E27FC236}">
                <a16:creationId xmlns:a16="http://schemas.microsoft.com/office/drawing/2014/main" xmlns="" id="{E99EB4D0-5669-7641-38F9-021394CE09F5}"/>
              </a:ext>
            </a:extLst>
          </p:cNvPr>
          <p:cNvSpPr>
            <a:spLocks noChangeAspect="1" noEditPoints="1"/>
          </p:cNvSpPr>
          <p:nvPr/>
        </p:nvSpPr>
        <p:spPr bwMode="auto">
          <a:xfrm>
            <a:off x="6936011" y="3665221"/>
            <a:ext cx="491765" cy="383547"/>
          </a:xfrm>
          <a:custGeom>
            <a:avLst/>
            <a:gdLst>
              <a:gd name="T0" fmla="*/ 0 w 243"/>
              <a:gd name="T1" fmla="*/ 19 h 186"/>
              <a:gd name="T2" fmla="*/ 0 w 243"/>
              <a:gd name="T3" fmla="*/ 132 h 186"/>
              <a:gd name="T4" fmla="*/ 19 w 243"/>
              <a:gd name="T5" fmla="*/ 151 h 186"/>
              <a:gd name="T6" fmla="*/ 103 w 243"/>
              <a:gd name="T7" fmla="*/ 151 h 186"/>
              <a:gd name="T8" fmla="*/ 103 w 243"/>
              <a:gd name="T9" fmla="*/ 167 h 186"/>
              <a:gd name="T10" fmla="*/ 84 w 243"/>
              <a:gd name="T11" fmla="*/ 167 h 186"/>
              <a:gd name="T12" fmla="*/ 84 w 243"/>
              <a:gd name="T13" fmla="*/ 186 h 186"/>
              <a:gd name="T14" fmla="*/ 160 w 243"/>
              <a:gd name="T15" fmla="*/ 186 h 186"/>
              <a:gd name="T16" fmla="*/ 160 w 243"/>
              <a:gd name="T17" fmla="*/ 167 h 186"/>
              <a:gd name="T18" fmla="*/ 141 w 243"/>
              <a:gd name="T19" fmla="*/ 167 h 186"/>
              <a:gd name="T20" fmla="*/ 141 w 243"/>
              <a:gd name="T21" fmla="*/ 151 h 186"/>
              <a:gd name="T22" fmla="*/ 224 w 243"/>
              <a:gd name="T23" fmla="*/ 151 h 186"/>
              <a:gd name="T24" fmla="*/ 243 w 243"/>
              <a:gd name="T25" fmla="*/ 132 h 186"/>
              <a:gd name="T26" fmla="*/ 243 w 243"/>
              <a:gd name="T27" fmla="*/ 19 h 186"/>
              <a:gd name="T28" fmla="*/ 224 w 243"/>
              <a:gd name="T29" fmla="*/ 0 h 186"/>
              <a:gd name="T30" fmla="*/ 19 w 243"/>
              <a:gd name="T31" fmla="*/ 0 h 186"/>
              <a:gd name="T32" fmla="*/ 0 w 243"/>
              <a:gd name="T33" fmla="*/ 19 h 186"/>
              <a:gd name="T34" fmla="*/ 19 w 243"/>
              <a:gd name="T35" fmla="*/ 19 h 186"/>
              <a:gd name="T36" fmla="*/ 224 w 243"/>
              <a:gd name="T37" fmla="*/ 19 h 186"/>
              <a:gd name="T38" fmla="*/ 224 w 243"/>
              <a:gd name="T39" fmla="*/ 132 h 186"/>
              <a:gd name="T40" fmla="*/ 19 w 243"/>
              <a:gd name="T41" fmla="*/ 132 h 186"/>
              <a:gd name="T42" fmla="*/ 19 w 243"/>
              <a:gd name="T43" fmla="*/ 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186">
                <a:moveTo>
                  <a:pt x="0" y="19"/>
                </a:moveTo>
                <a:cubicBezTo>
                  <a:pt x="0" y="132"/>
                  <a:pt x="0" y="132"/>
                  <a:pt x="0" y="132"/>
                </a:cubicBezTo>
                <a:cubicBezTo>
                  <a:pt x="0" y="143"/>
                  <a:pt x="9" y="151"/>
                  <a:pt x="19" y="151"/>
                </a:cubicBezTo>
                <a:cubicBezTo>
                  <a:pt x="103" y="151"/>
                  <a:pt x="103" y="151"/>
                  <a:pt x="103" y="151"/>
                </a:cubicBezTo>
                <a:cubicBezTo>
                  <a:pt x="103" y="167"/>
                  <a:pt x="103" y="167"/>
                  <a:pt x="103" y="167"/>
                </a:cubicBezTo>
                <a:cubicBezTo>
                  <a:pt x="84" y="167"/>
                  <a:pt x="84" y="167"/>
                  <a:pt x="84" y="167"/>
                </a:cubicBezTo>
                <a:cubicBezTo>
                  <a:pt x="84" y="186"/>
                  <a:pt x="84" y="186"/>
                  <a:pt x="84" y="186"/>
                </a:cubicBezTo>
                <a:cubicBezTo>
                  <a:pt x="160" y="186"/>
                  <a:pt x="160" y="186"/>
                  <a:pt x="160" y="186"/>
                </a:cubicBezTo>
                <a:cubicBezTo>
                  <a:pt x="160" y="167"/>
                  <a:pt x="160" y="167"/>
                  <a:pt x="160" y="167"/>
                </a:cubicBezTo>
                <a:cubicBezTo>
                  <a:pt x="141" y="167"/>
                  <a:pt x="141" y="167"/>
                  <a:pt x="141" y="167"/>
                </a:cubicBezTo>
                <a:cubicBezTo>
                  <a:pt x="141" y="151"/>
                  <a:pt x="141" y="151"/>
                  <a:pt x="141" y="151"/>
                </a:cubicBezTo>
                <a:cubicBezTo>
                  <a:pt x="224" y="151"/>
                  <a:pt x="224" y="151"/>
                  <a:pt x="224" y="151"/>
                </a:cubicBezTo>
                <a:cubicBezTo>
                  <a:pt x="235" y="151"/>
                  <a:pt x="243" y="143"/>
                  <a:pt x="243" y="132"/>
                </a:cubicBezTo>
                <a:cubicBezTo>
                  <a:pt x="243" y="19"/>
                  <a:pt x="243" y="19"/>
                  <a:pt x="243" y="19"/>
                </a:cubicBezTo>
                <a:cubicBezTo>
                  <a:pt x="243" y="8"/>
                  <a:pt x="235" y="0"/>
                  <a:pt x="224" y="0"/>
                </a:cubicBezTo>
                <a:cubicBezTo>
                  <a:pt x="19" y="0"/>
                  <a:pt x="19" y="0"/>
                  <a:pt x="19" y="0"/>
                </a:cubicBezTo>
                <a:cubicBezTo>
                  <a:pt x="9" y="0"/>
                  <a:pt x="0" y="8"/>
                  <a:pt x="0" y="19"/>
                </a:cubicBezTo>
                <a:close/>
                <a:moveTo>
                  <a:pt x="19" y="19"/>
                </a:moveTo>
                <a:cubicBezTo>
                  <a:pt x="224" y="19"/>
                  <a:pt x="224" y="19"/>
                  <a:pt x="224" y="19"/>
                </a:cubicBezTo>
                <a:cubicBezTo>
                  <a:pt x="224" y="132"/>
                  <a:pt x="224" y="132"/>
                  <a:pt x="224" y="132"/>
                </a:cubicBezTo>
                <a:cubicBezTo>
                  <a:pt x="19" y="132"/>
                  <a:pt x="19" y="132"/>
                  <a:pt x="19" y="132"/>
                </a:cubicBezTo>
                <a:lnTo>
                  <a:pt x="19" y="1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435055"/>
              </a:solidFill>
              <a:effectLst/>
              <a:uLnTx/>
              <a:uFillTx/>
              <a:latin typeface="Arial"/>
              <a:ea typeface="+mn-ea"/>
              <a:cs typeface="+mn-cs"/>
            </a:endParaRPr>
          </a:p>
        </p:txBody>
      </p:sp>
      <p:sp>
        <p:nvSpPr>
          <p:cNvPr id="178" name="Rechteck 177">
            <a:extLst>
              <a:ext uri="{FF2B5EF4-FFF2-40B4-BE49-F238E27FC236}">
                <a16:creationId xmlns:a16="http://schemas.microsoft.com/office/drawing/2014/main" xmlns="" id="{CB65BA23-3F4C-40E8-F988-5E68E2AA1518}"/>
              </a:ext>
            </a:extLst>
          </p:cNvPr>
          <p:cNvSpPr/>
          <p:nvPr/>
        </p:nvSpPr>
        <p:spPr>
          <a:xfrm>
            <a:off x="7103996" y="4038667"/>
            <a:ext cx="161302" cy="10980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79" name="Gerade Verbindung 194">
            <a:extLst>
              <a:ext uri="{FF2B5EF4-FFF2-40B4-BE49-F238E27FC236}">
                <a16:creationId xmlns:a16="http://schemas.microsoft.com/office/drawing/2014/main" xmlns="" id="{26121DA9-DA0D-A3A5-EA04-D26C0630FBE1}"/>
              </a:ext>
            </a:extLst>
          </p:cNvPr>
          <p:cNvCxnSpPr>
            <a:cxnSpLocks/>
            <a:stCxn id="278" idx="1"/>
          </p:cNvCxnSpPr>
          <p:nvPr/>
        </p:nvCxnSpPr>
        <p:spPr>
          <a:xfrm flipH="1" flipV="1">
            <a:off x="5870682" y="4593572"/>
            <a:ext cx="2042745" cy="94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Gerade Verbindung 194">
            <a:extLst>
              <a:ext uri="{FF2B5EF4-FFF2-40B4-BE49-F238E27FC236}">
                <a16:creationId xmlns:a16="http://schemas.microsoft.com/office/drawing/2014/main" xmlns="" id="{C9CF4618-ACDE-B601-1438-7D1D2E557210}"/>
              </a:ext>
            </a:extLst>
          </p:cNvPr>
          <p:cNvCxnSpPr>
            <a:cxnSpLocks/>
            <a:stCxn id="279" idx="1"/>
          </p:cNvCxnSpPr>
          <p:nvPr/>
        </p:nvCxnSpPr>
        <p:spPr>
          <a:xfrm flipH="1" flipV="1">
            <a:off x="5935411" y="4657141"/>
            <a:ext cx="2042745" cy="94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Gerade Verbindung 71">
            <a:extLst>
              <a:ext uri="{FF2B5EF4-FFF2-40B4-BE49-F238E27FC236}">
                <a16:creationId xmlns:a16="http://schemas.microsoft.com/office/drawing/2014/main" xmlns="" id="{FC61397E-B30F-EC08-A30F-6B87C758166D}"/>
              </a:ext>
            </a:extLst>
          </p:cNvPr>
          <p:cNvCxnSpPr>
            <a:cxnSpLocks/>
          </p:cNvCxnSpPr>
          <p:nvPr/>
        </p:nvCxnSpPr>
        <p:spPr>
          <a:xfrm>
            <a:off x="5619842" y="5201354"/>
            <a:ext cx="463029" cy="299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2" name="Gerade Verbindung 92">
            <a:extLst>
              <a:ext uri="{FF2B5EF4-FFF2-40B4-BE49-F238E27FC236}">
                <a16:creationId xmlns:a16="http://schemas.microsoft.com/office/drawing/2014/main" xmlns="" id="{80439880-52CF-E38F-E77B-46D22241AB3B}"/>
              </a:ext>
            </a:extLst>
          </p:cNvPr>
          <p:cNvCxnSpPr>
            <a:cxnSpLocks/>
          </p:cNvCxnSpPr>
          <p:nvPr/>
        </p:nvCxnSpPr>
        <p:spPr>
          <a:xfrm>
            <a:off x="5831166" y="5064204"/>
            <a:ext cx="0" cy="137149"/>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3" name="Gerade Verbindung 95">
            <a:extLst>
              <a:ext uri="{FF2B5EF4-FFF2-40B4-BE49-F238E27FC236}">
                <a16:creationId xmlns:a16="http://schemas.microsoft.com/office/drawing/2014/main" xmlns="" id="{D1EB8C4A-70E1-DC99-B959-94753FED70DE}"/>
              </a:ext>
            </a:extLst>
          </p:cNvPr>
          <p:cNvCxnSpPr>
            <a:cxnSpLocks/>
          </p:cNvCxnSpPr>
          <p:nvPr/>
        </p:nvCxnSpPr>
        <p:spPr>
          <a:xfrm>
            <a:off x="5988928" y="5201354"/>
            <a:ext cx="0" cy="7162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Gerade Verbindung 97">
            <a:extLst>
              <a:ext uri="{FF2B5EF4-FFF2-40B4-BE49-F238E27FC236}">
                <a16:creationId xmlns:a16="http://schemas.microsoft.com/office/drawing/2014/main" xmlns="" id="{254467AE-9CF0-07F5-EB0E-49FA91AA5778}"/>
              </a:ext>
            </a:extLst>
          </p:cNvPr>
          <p:cNvCxnSpPr>
            <a:cxnSpLocks/>
          </p:cNvCxnSpPr>
          <p:nvPr/>
        </p:nvCxnSpPr>
        <p:spPr>
          <a:xfrm flipV="1">
            <a:off x="5698665" y="5201354"/>
            <a:ext cx="0" cy="9274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5" name="Freeform 28">
            <a:extLst>
              <a:ext uri="{FF2B5EF4-FFF2-40B4-BE49-F238E27FC236}">
                <a16:creationId xmlns:a16="http://schemas.microsoft.com/office/drawing/2014/main" xmlns="" id="{020F7700-E1E7-E88E-0558-7068542FDB96}"/>
              </a:ext>
            </a:extLst>
          </p:cNvPr>
          <p:cNvSpPr>
            <a:spLocks/>
          </p:cNvSpPr>
          <p:nvPr/>
        </p:nvSpPr>
        <p:spPr bwMode="auto">
          <a:xfrm>
            <a:off x="5962711" y="5366010"/>
            <a:ext cx="54873" cy="55335"/>
          </a:xfrm>
          <a:custGeom>
            <a:avLst/>
            <a:gdLst>
              <a:gd name="T0" fmla="*/ 0 w 45"/>
              <a:gd name="T1" fmla="*/ 22 h 45"/>
              <a:gd name="T2" fmla="*/ 23 w 45"/>
              <a:gd name="T3" fmla="*/ 45 h 45"/>
              <a:gd name="T4" fmla="*/ 45 w 45"/>
              <a:gd name="T5" fmla="*/ 22 h 45"/>
              <a:gd name="T6" fmla="*/ 45 w 45"/>
              <a:gd name="T7" fmla="*/ 22 h 45"/>
              <a:gd name="T8" fmla="*/ 23 w 45"/>
              <a:gd name="T9" fmla="*/ 0 h 45"/>
              <a:gd name="T10" fmla="*/ 0 w 45"/>
              <a:gd name="T11" fmla="*/ 22 h 45"/>
            </a:gdLst>
            <a:ahLst/>
            <a:cxnLst>
              <a:cxn ang="0">
                <a:pos x="T0" y="T1"/>
              </a:cxn>
              <a:cxn ang="0">
                <a:pos x="T2" y="T3"/>
              </a:cxn>
              <a:cxn ang="0">
                <a:pos x="T4" y="T5"/>
              </a:cxn>
              <a:cxn ang="0">
                <a:pos x="T6" y="T7"/>
              </a:cxn>
              <a:cxn ang="0">
                <a:pos x="T8" y="T9"/>
              </a:cxn>
              <a:cxn ang="0">
                <a:pos x="T10" y="T11"/>
              </a:cxn>
            </a:cxnLst>
            <a:rect l="0" t="0" r="r" b="b"/>
            <a:pathLst>
              <a:path w="45" h="45">
                <a:moveTo>
                  <a:pt x="0" y="22"/>
                </a:moveTo>
                <a:cubicBezTo>
                  <a:pt x="0" y="35"/>
                  <a:pt x="10" y="45"/>
                  <a:pt x="23" y="45"/>
                </a:cubicBezTo>
                <a:cubicBezTo>
                  <a:pt x="35" y="45"/>
                  <a:pt x="45" y="35"/>
                  <a:pt x="45" y="22"/>
                </a:cubicBezTo>
                <a:cubicBezTo>
                  <a:pt x="45" y="22"/>
                  <a:pt x="45" y="22"/>
                  <a:pt x="45" y="22"/>
                </a:cubicBezTo>
                <a:cubicBezTo>
                  <a:pt x="45" y="10"/>
                  <a:pt x="35" y="0"/>
                  <a:pt x="23" y="0"/>
                </a:cubicBezTo>
                <a:cubicBezTo>
                  <a:pt x="10" y="0"/>
                  <a:pt x="0" y="10"/>
                  <a:pt x="0" y="22"/>
                </a:cubicBezTo>
              </a:path>
            </a:pathLst>
          </a:custGeom>
          <a:solidFill>
            <a:schemeClr val="tx1">
              <a:lumMod val="85000"/>
              <a:lumOff val="15000"/>
            </a:schemeClr>
          </a:solidFill>
          <a:ln w="3175" cap="rnd">
            <a:solidFill>
              <a:schemeClr val="tx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186" name="Freeform 17">
            <a:extLst>
              <a:ext uri="{FF2B5EF4-FFF2-40B4-BE49-F238E27FC236}">
                <a16:creationId xmlns:a16="http://schemas.microsoft.com/office/drawing/2014/main" xmlns="" id="{994E414F-5D19-3A0C-D6A9-87C1BA1B85C6}"/>
              </a:ext>
            </a:extLst>
          </p:cNvPr>
          <p:cNvSpPr>
            <a:spLocks noEditPoints="1"/>
          </p:cNvSpPr>
          <p:nvPr/>
        </p:nvSpPr>
        <p:spPr bwMode="auto">
          <a:xfrm>
            <a:off x="5644355" y="5291111"/>
            <a:ext cx="111327" cy="162083"/>
          </a:xfrm>
          <a:custGeom>
            <a:avLst/>
            <a:gdLst>
              <a:gd name="T0" fmla="*/ 305 w 328"/>
              <a:gd name="T1" fmla="*/ 295 h 469"/>
              <a:gd name="T2" fmla="*/ 305 w 328"/>
              <a:gd name="T3" fmla="*/ 315 h 469"/>
              <a:gd name="T4" fmla="*/ 184 w 328"/>
              <a:gd name="T5" fmla="*/ 315 h 469"/>
              <a:gd name="T6" fmla="*/ 184 w 328"/>
              <a:gd name="T7" fmla="*/ 270 h 469"/>
              <a:gd name="T8" fmla="*/ 208 w 328"/>
              <a:gd name="T9" fmla="*/ 270 h 469"/>
              <a:gd name="T10" fmla="*/ 208 w 328"/>
              <a:gd name="T11" fmla="*/ 183 h 469"/>
              <a:gd name="T12" fmla="*/ 235 w 328"/>
              <a:gd name="T13" fmla="*/ 163 h 469"/>
              <a:gd name="T14" fmla="*/ 285 w 328"/>
              <a:gd name="T15" fmla="*/ 163 h 469"/>
              <a:gd name="T16" fmla="*/ 285 w 328"/>
              <a:gd name="T17" fmla="*/ 32 h 469"/>
              <a:gd name="T18" fmla="*/ 235 w 328"/>
              <a:gd name="T19" fmla="*/ 32 h 469"/>
              <a:gd name="T20" fmla="*/ 164 w 328"/>
              <a:gd name="T21" fmla="*/ 0 h 469"/>
              <a:gd name="T22" fmla="*/ 93 w 328"/>
              <a:gd name="T23" fmla="*/ 32 h 469"/>
              <a:gd name="T24" fmla="*/ 42 w 328"/>
              <a:gd name="T25" fmla="*/ 32 h 469"/>
              <a:gd name="T26" fmla="*/ 42 w 328"/>
              <a:gd name="T27" fmla="*/ 163 h 469"/>
              <a:gd name="T28" fmla="*/ 93 w 328"/>
              <a:gd name="T29" fmla="*/ 163 h 469"/>
              <a:gd name="T30" fmla="*/ 119 w 328"/>
              <a:gd name="T31" fmla="*/ 183 h 469"/>
              <a:gd name="T32" fmla="*/ 119 w 328"/>
              <a:gd name="T33" fmla="*/ 270 h 469"/>
              <a:gd name="T34" fmla="*/ 144 w 328"/>
              <a:gd name="T35" fmla="*/ 270 h 469"/>
              <a:gd name="T36" fmla="*/ 144 w 328"/>
              <a:gd name="T37" fmla="*/ 315 h 469"/>
              <a:gd name="T38" fmla="*/ 22 w 328"/>
              <a:gd name="T39" fmla="*/ 315 h 469"/>
              <a:gd name="T40" fmla="*/ 22 w 328"/>
              <a:gd name="T41" fmla="*/ 295 h 469"/>
              <a:gd name="T42" fmla="*/ 0 w 328"/>
              <a:gd name="T43" fmla="*/ 295 h 469"/>
              <a:gd name="T44" fmla="*/ 0 w 328"/>
              <a:gd name="T45" fmla="*/ 402 h 469"/>
              <a:gd name="T46" fmla="*/ 22 w 328"/>
              <a:gd name="T47" fmla="*/ 402 h 469"/>
              <a:gd name="T48" fmla="*/ 22 w 328"/>
              <a:gd name="T49" fmla="*/ 381 h 469"/>
              <a:gd name="T50" fmla="*/ 44 w 328"/>
              <a:gd name="T51" fmla="*/ 381 h 469"/>
              <a:gd name="T52" fmla="*/ 164 w 328"/>
              <a:gd name="T53" fmla="*/ 469 h 469"/>
              <a:gd name="T54" fmla="*/ 283 w 328"/>
              <a:gd name="T55" fmla="*/ 381 h 469"/>
              <a:gd name="T56" fmla="*/ 305 w 328"/>
              <a:gd name="T57" fmla="*/ 381 h 469"/>
              <a:gd name="T58" fmla="*/ 305 w 328"/>
              <a:gd name="T59" fmla="*/ 402 h 469"/>
              <a:gd name="T60" fmla="*/ 328 w 328"/>
              <a:gd name="T61" fmla="*/ 402 h 469"/>
              <a:gd name="T62" fmla="*/ 328 w 328"/>
              <a:gd name="T63" fmla="*/ 295 h 469"/>
              <a:gd name="T64" fmla="*/ 305 w 328"/>
              <a:gd name="T65" fmla="*/ 295 h 469"/>
              <a:gd name="T66" fmla="*/ 119 w 328"/>
              <a:gd name="T67" fmla="*/ 125 h 469"/>
              <a:gd name="T68" fmla="*/ 119 w 328"/>
              <a:gd name="T69" fmla="*/ 69 h 469"/>
              <a:gd name="T70" fmla="*/ 208 w 328"/>
              <a:gd name="T71" fmla="*/ 69 h 469"/>
              <a:gd name="T72" fmla="*/ 208 w 328"/>
              <a:gd name="T73" fmla="*/ 125 h 469"/>
              <a:gd name="T74" fmla="*/ 119 w 328"/>
              <a:gd name="T75" fmla="*/ 12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469">
                <a:moveTo>
                  <a:pt x="305" y="295"/>
                </a:moveTo>
                <a:cubicBezTo>
                  <a:pt x="305" y="315"/>
                  <a:pt x="305" y="315"/>
                  <a:pt x="305" y="315"/>
                </a:cubicBezTo>
                <a:cubicBezTo>
                  <a:pt x="184" y="315"/>
                  <a:pt x="184" y="315"/>
                  <a:pt x="184" y="315"/>
                </a:cubicBezTo>
                <a:cubicBezTo>
                  <a:pt x="184" y="270"/>
                  <a:pt x="184" y="270"/>
                  <a:pt x="184" y="270"/>
                </a:cubicBezTo>
                <a:cubicBezTo>
                  <a:pt x="208" y="270"/>
                  <a:pt x="208" y="270"/>
                  <a:pt x="208" y="270"/>
                </a:cubicBezTo>
                <a:cubicBezTo>
                  <a:pt x="208" y="183"/>
                  <a:pt x="208" y="183"/>
                  <a:pt x="208" y="183"/>
                </a:cubicBezTo>
                <a:cubicBezTo>
                  <a:pt x="218" y="178"/>
                  <a:pt x="227" y="171"/>
                  <a:pt x="235" y="163"/>
                </a:cubicBezTo>
                <a:cubicBezTo>
                  <a:pt x="285" y="163"/>
                  <a:pt x="285" y="163"/>
                  <a:pt x="285" y="163"/>
                </a:cubicBezTo>
                <a:cubicBezTo>
                  <a:pt x="285" y="32"/>
                  <a:pt x="285" y="32"/>
                  <a:pt x="285" y="32"/>
                </a:cubicBezTo>
                <a:cubicBezTo>
                  <a:pt x="235" y="32"/>
                  <a:pt x="235" y="32"/>
                  <a:pt x="235" y="32"/>
                </a:cubicBezTo>
                <a:cubicBezTo>
                  <a:pt x="217" y="12"/>
                  <a:pt x="192" y="0"/>
                  <a:pt x="164" y="0"/>
                </a:cubicBezTo>
                <a:cubicBezTo>
                  <a:pt x="136" y="0"/>
                  <a:pt x="110" y="12"/>
                  <a:pt x="93" y="32"/>
                </a:cubicBezTo>
                <a:cubicBezTo>
                  <a:pt x="42" y="32"/>
                  <a:pt x="42" y="32"/>
                  <a:pt x="42" y="32"/>
                </a:cubicBezTo>
                <a:cubicBezTo>
                  <a:pt x="42" y="163"/>
                  <a:pt x="42" y="163"/>
                  <a:pt x="42" y="163"/>
                </a:cubicBezTo>
                <a:cubicBezTo>
                  <a:pt x="93" y="163"/>
                  <a:pt x="93" y="163"/>
                  <a:pt x="93" y="163"/>
                </a:cubicBezTo>
                <a:cubicBezTo>
                  <a:pt x="100" y="171"/>
                  <a:pt x="109" y="178"/>
                  <a:pt x="119" y="183"/>
                </a:cubicBezTo>
                <a:cubicBezTo>
                  <a:pt x="119" y="270"/>
                  <a:pt x="119" y="270"/>
                  <a:pt x="119" y="270"/>
                </a:cubicBezTo>
                <a:cubicBezTo>
                  <a:pt x="144" y="270"/>
                  <a:pt x="144" y="270"/>
                  <a:pt x="144" y="270"/>
                </a:cubicBezTo>
                <a:cubicBezTo>
                  <a:pt x="144" y="315"/>
                  <a:pt x="144" y="315"/>
                  <a:pt x="144" y="315"/>
                </a:cubicBezTo>
                <a:cubicBezTo>
                  <a:pt x="22" y="315"/>
                  <a:pt x="22" y="315"/>
                  <a:pt x="22" y="315"/>
                </a:cubicBezTo>
                <a:cubicBezTo>
                  <a:pt x="22" y="295"/>
                  <a:pt x="22" y="295"/>
                  <a:pt x="22" y="295"/>
                </a:cubicBezTo>
                <a:cubicBezTo>
                  <a:pt x="0" y="295"/>
                  <a:pt x="0" y="295"/>
                  <a:pt x="0" y="295"/>
                </a:cubicBezTo>
                <a:cubicBezTo>
                  <a:pt x="0" y="402"/>
                  <a:pt x="0" y="402"/>
                  <a:pt x="0" y="402"/>
                </a:cubicBezTo>
                <a:cubicBezTo>
                  <a:pt x="22" y="402"/>
                  <a:pt x="22" y="402"/>
                  <a:pt x="22" y="402"/>
                </a:cubicBezTo>
                <a:cubicBezTo>
                  <a:pt x="22" y="381"/>
                  <a:pt x="22" y="381"/>
                  <a:pt x="22" y="381"/>
                </a:cubicBezTo>
                <a:cubicBezTo>
                  <a:pt x="44" y="381"/>
                  <a:pt x="44" y="381"/>
                  <a:pt x="44" y="381"/>
                </a:cubicBezTo>
                <a:cubicBezTo>
                  <a:pt x="60" y="432"/>
                  <a:pt x="108" y="469"/>
                  <a:pt x="164" y="469"/>
                </a:cubicBezTo>
                <a:cubicBezTo>
                  <a:pt x="220" y="469"/>
                  <a:pt x="268" y="432"/>
                  <a:pt x="283" y="381"/>
                </a:cubicBezTo>
                <a:cubicBezTo>
                  <a:pt x="305" y="381"/>
                  <a:pt x="305" y="381"/>
                  <a:pt x="305" y="381"/>
                </a:cubicBezTo>
                <a:cubicBezTo>
                  <a:pt x="305" y="402"/>
                  <a:pt x="305" y="402"/>
                  <a:pt x="305" y="402"/>
                </a:cubicBezTo>
                <a:cubicBezTo>
                  <a:pt x="328" y="402"/>
                  <a:pt x="328" y="402"/>
                  <a:pt x="328" y="402"/>
                </a:cubicBezTo>
                <a:cubicBezTo>
                  <a:pt x="328" y="295"/>
                  <a:pt x="328" y="295"/>
                  <a:pt x="328" y="295"/>
                </a:cubicBezTo>
                <a:lnTo>
                  <a:pt x="305" y="295"/>
                </a:lnTo>
                <a:close/>
                <a:moveTo>
                  <a:pt x="119" y="125"/>
                </a:moveTo>
                <a:cubicBezTo>
                  <a:pt x="119" y="69"/>
                  <a:pt x="119" y="69"/>
                  <a:pt x="119" y="69"/>
                </a:cubicBezTo>
                <a:cubicBezTo>
                  <a:pt x="208" y="69"/>
                  <a:pt x="208" y="69"/>
                  <a:pt x="208" y="69"/>
                </a:cubicBezTo>
                <a:cubicBezTo>
                  <a:pt x="208" y="125"/>
                  <a:pt x="208" y="125"/>
                  <a:pt x="208" y="125"/>
                </a:cubicBezTo>
                <a:lnTo>
                  <a:pt x="119" y="125"/>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187" name="Freeform 25">
            <a:extLst>
              <a:ext uri="{FF2B5EF4-FFF2-40B4-BE49-F238E27FC236}">
                <a16:creationId xmlns:a16="http://schemas.microsoft.com/office/drawing/2014/main" xmlns="" id="{F3C00524-1591-F2C3-8470-B8657D8C194F}"/>
              </a:ext>
            </a:extLst>
          </p:cNvPr>
          <p:cNvSpPr>
            <a:spLocks/>
          </p:cNvSpPr>
          <p:nvPr/>
        </p:nvSpPr>
        <p:spPr bwMode="auto">
          <a:xfrm>
            <a:off x="5851917" y="5333095"/>
            <a:ext cx="276806" cy="138955"/>
          </a:xfrm>
          <a:custGeom>
            <a:avLst/>
            <a:gdLst>
              <a:gd name="T0" fmla="*/ 0 w 227"/>
              <a:gd name="T1" fmla="*/ 0 h 113"/>
              <a:gd name="T2" fmla="*/ 0 w 227"/>
              <a:gd name="T3" fmla="*/ 113 h 113"/>
              <a:gd name="T4" fmla="*/ 227 w 227"/>
              <a:gd name="T5" fmla="*/ 0 h 113"/>
              <a:gd name="T6" fmla="*/ 227 w 227"/>
              <a:gd name="T7" fmla="*/ 113 h 113"/>
              <a:gd name="T8" fmla="*/ 0 w 227"/>
              <a:gd name="T9" fmla="*/ 0 h 113"/>
            </a:gdLst>
            <a:ahLst/>
            <a:cxnLst>
              <a:cxn ang="0">
                <a:pos x="T0" y="T1"/>
              </a:cxn>
              <a:cxn ang="0">
                <a:pos x="T2" y="T3"/>
              </a:cxn>
              <a:cxn ang="0">
                <a:pos x="T4" y="T5"/>
              </a:cxn>
              <a:cxn ang="0">
                <a:pos x="T6" y="T7"/>
              </a:cxn>
              <a:cxn ang="0">
                <a:pos x="T8" y="T9"/>
              </a:cxn>
            </a:cxnLst>
            <a:rect l="0" t="0" r="r" b="b"/>
            <a:pathLst>
              <a:path w="227" h="113">
                <a:moveTo>
                  <a:pt x="0" y="0"/>
                </a:moveTo>
                <a:lnTo>
                  <a:pt x="0" y="113"/>
                </a:lnTo>
                <a:lnTo>
                  <a:pt x="227" y="0"/>
                </a:lnTo>
                <a:lnTo>
                  <a:pt x="227" y="113"/>
                </a:lnTo>
                <a:lnTo>
                  <a:pt x="0" y="0"/>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188" name="Rectangle 31">
            <a:extLst>
              <a:ext uri="{FF2B5EF4-FFF2-40B4-BE49-F238E27FC236}">
                <a16:creationId xmlns:a16="http://schemas.microsoft.com/office/drawing/2014/main" xmlns="" id="{A8017D27-DB0A-AD8D-407E-8F6CB6743434}"/>
              </a:ext>
            </a:extLst>
          </p:cNvPr>
          <p:cNvSpPr>
            <a:spLocks noChangeArrowheads="1"/>
          </p:cNvSpPr>
          <p:nvPr/>
        </p:nvSpPr>
        <p:spPr bwMode="auto">
          <a:xfrm>
            <a:off x="5941896" y="5269908"/>
            <a:ext cx="93895" cy="83620"/>
          </a:xfrm>
          <a:prstGeom prst="rect">
            <a:avLst/>
          </a:prstGeom>
          <a:solidFill>
            <a:schemeClr val="tx1">
              <a:lumMod val="85000"/>
              <a:lumOff val="15000"/>
            </a:schemeClr>
          </a:solidFill>
          <a:ln w="9525" cap="rnd">
            <a:solidFill>
              <a:schemeClr val="tx1">
                <a:lumMod val="85000"/>
                <a:lumOff val="15000"/>
              </a:schemeClr>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dirty="0">
                <a:ln>
                  <a:noFill/>
                </a:ln>
                <a:solidFill>
                  <a:schemeClr val="bg1"/>
                </a:solidFill>
                <a:effectLst/>
                <a:uLnTx/>
                <a:uFillTx/>
                <a:latin typeface="Arial"/>
                <a:ea typeface="+mn-ea"/>
                <a:cs typeface="+mn-cs"/>
              </a:rPr>
              <a:t>A</a:t>
            </a:r>
          </a:p>
        </p:txBody>
      </p:sp>
      <p:sp>
        <p:nvSpPr>
          <p:cNvPr id="189" name="Rechteck 188">
            <a:extLst>
              <a:ext uri="{FF2B5EF4-FFF2-40B4-BE49-F238E27FC236}">
                <a16:creationId xmlns:a16="http://schemas.microsoft.com/office/drawing/2014/main" xmlns="" id="{9672B16E-1327-7CF8-9CBD-3441F829E746}"/>
              </a:ext>
            </a:extLst>
          </p:cNvPr>
          <p:cNvSpPr/>
          <p:nvPr/>
        </p:nvSpPr>
        <p:spPr>
          <a:xfrm>
            <a:off x="5825943" y="4573928"/>
            <a:ext cx="47009" cy="474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90" name="Rechteck 189">
            <a:extLst>
              <a:ext uri="{FF2B5EF4-FFF2-40B4-BE49-F238E27FC236}">
                <a16:creationId xmlns:a16="http://schemas.microsoft.com/office/drawing/2014/main" xmlns="" id="{A00E062F-ED3F-E32B-A801-76A951A47716}"/>
              </a:ext>
            </a:extLst>
          </p:cNvPr>
          <p:cNvSpPr/>
          <p:nvPr/>
        </p:nvSpPr>
        <p:spPr>
          <a:xfrm>
            <a:off x="5890672" y="4637496"/>
            <a:ext cx="47009" cy="474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91" name="Gerader Verbinder 423">
            <a:extLst>
              <a:ext uri="{FF2B5EF4-FFF2-40B4-BE49-F238E27FC236}">
                <a16:creationId xmlns:a16="http://schemas.microsoft.com/office/drawing/2014/main" xmlns="" id="{8178C18A-199E-FC9B-04AD-97B2A7128828}"/>
              </a:ext>
            </a:extLst>
          </p:cNvPr>
          <p:cNvCxnSpPr>
            <a:cxnSpLocks/>
          </p:cNvCxnSpPr>
          <p:nvPr/>
        </p:nvCxnSpPr>
        <p:spPr>
          <a:xfrm>
            <a:off x="5912398" y="4659360"/>
            <a:ext cx="0" cy="59659"/>
          </a:xfrm>
          <a:prstGeom prst="line">
            <a:avLst/>
          </a:prstGeom>
          <a:solidFill>
            <a:schemeClr val="bg1">
              <a:lumMod val="65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Gerader Verbinder 424">
            <a:extLst>
              <a:ext uri="{FF2B5EF4-FFF2-40B4-BE49-F238E27FC236}">
                <a16:creationId xmlns:a16="http://schemas.microsoft.com/office/drawing/2014/main" xmlns="" id="{9D17DAE9-86F2-4861-372B-EAA50BCA3276}"/>
              </a:ext>
            </a:extLst>
          </p:cNvPr>
          <p:cNvCxnSpPr>
            <a:cxnSpLocks/>
          </p:cNvCxnSpPr>
          <p:nvPr/>
        </p:nvCxnSpPr>
        <p:spPr>
          <a:xfrm>
            <a:off x="5844894" y="4575143"/>
            <a:ext cx="0" cy="158688"/>
          </a:xfrm>
          <a:prstGeom prst="line">
            <a:avLst/>
          </a:prstGeom>
          <a:solidFill>
            <a:schemeClr val="bg1">
              <a:lumMod val="65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3" name="Line 29">
            <a:extLst>
              <a:ext uri="{FF2B5EF4-FFF2-40B4-BE49-F238E27FC236}">
                <a16:creationId xmlns:a16="http://schemas.microsoft.com/office/drawing/2014/main" xmlns="" id="{238B896E-064E-8C58-B051-EAF0802155C6}"/>
              </a:ext>
            </a:extLst>
          </p:cNvPr>
          <p:cNvSpPr>
            <a:spLocks noChangeShapeType="1"/>
          </p:cNvSpPr>
          <p:nvPr/>
        </p:nvSpPr>
        <p:spPr bwMode="auto">
          <a:xfrm flipV="1">
            <a:off x="6178362" y="5280217"/>
            <a:ext cx="0" cy="97145"/>
          </a:xfrm>
          <a:prstGeom prst="line">
            <a:avLst/>
          </a:prstGeom>
          <a:solidFill>
            <a:schemeClr val="bg1"/>
          </a:solidFill>
          <a:ln w="952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cxnSp>
        <p:nvCxnSpPr>
          <p:cNvPr id="194" name="Gerade Verbindung 71">
            <a:extLst>
              <a:ext uri="{FF2B5EF4-FFF2-40B4-BE49-F238E27FC236}">
                <a16:creationId xmlns:a16="http://schemas.microsoft.com/office/drawing/2014/main" xmlns="" id="{01E1532D-B691-05E9-F773-444F6E6D38D4}"/>
              </a:ext>
            </a:extLst>
          </p:cNvPr>
          <p:cNvCxnSpPr>
            <a:cxnSpLocks/>
          </p:cNvCxnSpPr>
          <p:nvPr/>
        </p:nvCxnSpPr>
        <p:spPr>
          <a:xfrm>
            <a:off x="6141478" y="5198839"/>
            <a:ext cx="463029" cy="299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5" name="Gerade Verbindung 92">
            <a:extLst>
              <a:ext uri="{FF2B5EF4-FFF2-40B4-BE49-F238E27FC236}">
                <a16:creationId xmlns:a16="http://schemas.microsoft.com/office/drawing/2014/main" xmlns="" id="{8F9CB54F-9E4A-A664-7AD5-E77E2CC79662}"/>
              </a:ext>
            </a:extLst>
          </p:cNvPr>
          <p:cNvCxnSpPr>
            <a:cxnSpLocks/>
          </p:cNvCxnSpPr>
          <p:nvPr/>
        </p:nvCxnSpPr>
        <p:spPr>
          <a:xfrm>
            <a:off x="6352801" y="5064204"/>
            <a:ext cx="0" cy="13463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Gerade Verbindung 95">
            <a:extLst>
              <a:ext uri="{FF2B5EF4-FFF2-40B4-BE49-F238E27FC236}">
                <a16:creationId xmlns:a16="http://schemas.microsoft.com/office/drawing/2014/main" xmlns="" id="{67CDF457-B635-A4EA-FB2A-39FCCBA0A6B8}"/>
              </a:ext>
            </a:extLst>
          </p:cNvPr>
          <p:cNvCxnSpPr>
            <a:cxnSpLocks/>
          </p:cNvCxnSpPr>
          <p:nvPr/>
        </p:nvCxnSpPr>
        <p:spPr>
          <a:xfrm>
            <a:off x="6510564" y="5198839"/>
            <a:ext cx="0" cy="7162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Gerade Verbindung 97">
            <a:extLst>
              <a:ext uri="{FF2B5EF4-FFF2-40B4-BE49-F238E27FC236}">
                <a16:creationId xmlns:a16="http://schemas.microsoft.com/office/drawing/2014/main" xmlns="" id="{DE007F9F-FE87-119A-25FA-D5D712FDC45F}"/>
              </a:ext>
            </a:extLst>
          </p:cNvPr>
          <p:cNvCxnSpPr>
            <a:cxnSpLocks/>
          </p:cNvCxnSpPr>
          <p:nvPr/>
        </p:nvCxnSpPr>
        <p:spPr>
          <a:xfrm flipV="1">
            <a:off x="6220300" y="5198839"/>
            <a:ext cx="0" cy="9274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8" name="Line 29">
            <a:extLst>
              <a:ext uri="{FF2B5EF4-FFF2-40B4-BE49-F238E27FC236}">
                <a16:creationId xmlns:a16="http://schemas.microsoft.com/office/drawing/2014/main" xmlns="" id="{502814B0-2B8C-36A1-09A3-F9B535DFA44E}"/>
              </a:ext>
            </a:extLst>
          </p:cNvPr>
          <p:cNvSpPr>
            <a:spLocks noChangeShapeType="1"/>
          </p:cNvSpPr>
          <p:nvPr/>
        </p:nvSpPr>
        <p:spPr bwMode="auto">
          <a:xfrm flipV="1">
            <a:off x="6699998" y="5277702"/>
            <a:ext cx="0" cy="97145"/>
          </a:xfrm>
          <a:prstGeom prst="line">
            <a:avLst/>
          </a:prstGeom>
          <a:solidFill>
            <a:schemeClr val="bg1"/>
          </a:solidFill>
          <a:ln w="952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199" name="Freeform 28">
            <a:extLst>
              <a:ext uri="{FF2B5EF4-FFF2-40B4-BE49-F238E27FC236}">
                <a16:creationId xmlns:a16="http://schemas.microsoft.com/office/drawing/2014/main" xmlns="" id="{13052436-7F9F-2DD2-6C1B-2237FC72F230}"/>
              </a:ext>
            </a:extLst>
          </p:cNvPr>
          <p:cNvSpPr>
            <a:spLocks/>
          </p:cNvSpPr>
          <p:nvPr/>
        </p:nvSpPr>
        <p:spPr bwMode="auto">
          <a:xfrm>
            <a:off x="6484347" y="5363495"/>
            <a:ext cx="54873" cy="55335"/>
          </a:xfrm>
          <a:custGeom>
            <a:avLst/>
            <a:gdLst>
              <a:gd name="T0" fmla="*/ 0 w 45"/>
              <a:gd name="T1" fmla="*/ 22 h 45"/>
              <a:gd name="T2" fmla="*/ 23 w 45"/>
              <a:gd name="T3" fmla="*/ 45 h 45"/>
              <a:gd name="T4" fmla="*/ 45 w 45"/>
              <a:gd name="T5" fmla="*/ 22 h 45"/>
              <a:gd name="T6" fmla="*/ 45 w 45"/>
              <a:gd name="T7" fmla="*/ 22 h 45"/>
              <a:gd name="T8" fmla="*/ 23 w 45"/>
              <a:gd name="T9" fmla="*/ 0 h 45"/>
              <a:gd name="T10" fmla="*/ 0 w 45"/>
              <a:gd name="T11" fmla="*/ 22 h 45"/>
            </a:gdLst>
            <a:ahLst/>
            <a:cxnLst>
              <a:cxn ang="0">
                <a:pos x="T0" y="T1"/>
              </a:cxn>
              <a:cxn ang="0">
                <a:pos x="T2" y="T3"/>
              </a:cxn>
              <a:cxn ang="0">
                <a:pos x="T4" y="T5"/>
              </a:cxn>
              <a:cxn ang="0">
                <a:pos x="T6" y="T7"/>
              </a:cxn>
              <a:cxn ang="0">
                <a:pos x="T8" y="T9"/>
              </a:cxn>
              <a:cxn ang="0">
                <a:pos x="T10" y="T11"/>
              </a:cxn>
            </a:cxnLst>
            <a:rect l="0" t="0" r="r" b="b"/>
            <a:pathLst>
              <a:path w="45" h="45">
                <a:moveTo>
                  <a:pt x="0" y="22"/>
                </a:moveTo>
                <a:cubicBezTo>
                  <a:pt x="0" y="35"/>
                  <a:pt x="10" y="45"/>
                  <a:pt x="23" y="45"/>
                </a:cubicBezTo>
                <a:cubicBezTo>
                  <a:pt x="35" y="45"/>
                  <a:pt x="45" y="35"/>
                  <a:pt x="45" y="22"/>
                </a:cubicBezTo>
                <a:cubicBezTo>
                  <a:pt x="45" y="22"/>
                  <a:pt x="45" y="22"/>
                  <a:pt x="45" y="22"/>
                </a:cubicBezTo>
                <a:cubicBezTo>
                  <a:pt x="45" y="10"/>
                  <a:pt x="35" y="0"/>
                  <a:pt x="23" y="0"/>
                </a:cubicBezTo>
                <a:cubicBezTo>
                  <a:pt x="10" y="0"/>
                  <a:pt x="0" y="10"/>
                  <a:pt x="0" y="22"/>
                </a:cubicBezTo>
              </a:path>
            </a:pathLst>
          </a:custGeom>
          <a:solidFill>
            <a:schemeClr val="tx1">
              <a:lumMod val="85000"/>
              <a:lumOff val="15000"/>
            </a:schemeClr>
          </a:solidFill>
          <a:ln w="3175" cap="rnd">
            <a:solidFill>
              <a:schemeClr val="tx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00" name="Freeform 17">
            <a:extLst>
              <a:ext uri="{FF2B5EF4-FFF2-40B4-BE49-F238E27FC236}">
                <a16:creationId xmlns:a16="http://schemas.microsoft.com/office/drawing/2014/main" xmlns="" id="{4771BFA5-3A33-21D1-90FD-854291AAD9F2}"/>
              </a:ext>
            </a:extLst>
          </p:cNvPr>
          <p:cNvSpPr>
            <a:spLocks noEditPoints="1"/>
          </p:cNvSpPr>
          <p:nvPr/>
        </p:nvSpPr>
        <p:spPr bwMode="auto">
          <a:xfrm>
            <a:off x="6165991" y="5288596"/>
            <a:ext cx="111327" cy="162083"/>
          </a:xfrm>
          <a:custGeom>
            <a:avLst/>
            <a:gdLst>
              <a:gd name="T0" fmla="*/ 305 w 328"/>
              <a:gd name="T1" fmla="*/ 295 h 469"/>
              <a:gd name="T2" fmla="*/ 305 w 328"/>
              <a:gd name="T3" fmla="*/ 315 h 469"/>
              <a:gd name="T4" fmla="*/ 184 w 328"/>
              <a:gd name="T5" fmla="*/ 315 h 469"/>
              <a:gd name="T6" fmla="*/ 184 w 328"/>
              <a:gd name="T7" fmla="*/ 270 h 469"/>
              <a:gd name="T8" fmla="*/ 208 w 328"/>
              <a:gd name="T9" fmla="*/ 270 h 469"/>
              <a:gd name="T10" fmla="*/ 208 w 328"/>
              <a:gd name="T11" fmla="*/ 183 h 469"/>
              <a:gd name="T12" fmla="*/ 235 w 328"/>
              <a:gd name="T13" fmla="*/ 163 h 469"/>
              <a:gd name="T14" fmla="*/ 285 w 328"/>
              <a:gd name="T15" fmla="*/ 163 h 469"/>
              <a:gd name="T16" fmla="*/ 285 w 328"/>
              <a:gd name="T17" fmla="*/ 32 h 469"/>
              <a:gd name="T18" fmla="*/ 235 w 328"/>
              <a:gd name="T19" fmla="*/ 32 h 469"/>
              <a:gd name="T20" fmla="*/ 164 w 328"/>
              <a:gd name="T21" fmla="*/ 0 h 469"/>
              <a:gd name="T22" fmla="*/ 93 w 328"/>
              <a:gd name="T23" fmla="*/ 32 h 469"/>
              <a:gd name="T24" fmla="*/ 42 w 328"/>
              <a:gd name="T25" fmla="*/ 32 h 469"/>
              <a:gd name="T26" fmla="*/ 42 w 328"/>
              <a:gd name="T27" fmla="*/ 163 h 469"/>
              <a:gd name="T28" fmla="*/ 93 w 328"/>
              <a:gd name="T29" fmla="*/ 163 h 469"/>
              <a:gd name="T30" fmla="*/ 119 w 328"/>
              <a:gd name="T31" fmla="*/ 183 h 469"/>
              <a:gd name="T32" fmla="*/ 119 w 328"/>
              <a:gd name="T33" fmla="*/ 270 h 469"/>
              <a:gd name="T34" fmla="*/ 144 w 328"/>
              <a:gd name="T35" fmla="*/ 270 h 469"/>
              <a:gd name="T36" fmla="*/ 144 w 328"/>
              <a:gd name="T37" fmla="*/ 315 h 469"/>
              <a:gd name="T38" fmla="*/ 22 w 328"/>
              <a:gd name="T39" fmla="*/ 315 h 469"/>
              <a:gd name="T40" fmla="*/ 22 w 328"/>
              <a:gd name="T41" fmla="*/ 295 h 469"/>
              <a:gd name="T42" fmla="*/ 0 w 328"/>
              <a:gd name="T43" fmla="*/ 295 h 469"/>
              <a:gd name="T44" fmla="*/ 0 w 328"/>
              <a:gd name="T45" fmla="*/ 402 h 469"/>
              <a:gd name="T46" fmla="*/ 22 w 328"/>
              <a:gd name="T47" fmla="*/ 402 h 469"/>
              <a:gd name="T48" fmla="*/ 22 w 328"/>
              <a:gd name="T49" fmla="*/ 381 h 469"/>
              <a:gd name="T50" fmla="*/ 44 w 328"/>
              <a:gd name="T51" fmla="*/ 381 h 469"/>
              <a:gd name="T52" fmla="*/ 164 w 328"/>
              <a:gd name="T53" fmla="*/ 469 h 469"/>
              <a:gd name="T54" fmla="*/ 283 w 328"/>
              <a:gd name="T55" fmla="*/ 381 h 469"/>
              <a:gd name="T56" fmla="*/ 305 w 328"/>
              <a:gd name="T57" fmla="*/ 381 h 469"/>
              <a:gd name="T58" fmla="*/ 305 w 328"/>
              <a:gd name="T59" fmla="*/ 402 h 469"/>
              <a:gd name="T60" fmla="*/ 328 w 328"/>
              <a:gd name="T61" fmla="*/ 402 h 469"/>
              <a:gd name="T62" fmla="*/ 328 w 328"/>
              <a:gd name="T63" fmla="*/ 295 h 469"/>
              <a:gd name="T64" fmla="*/ 305 w 328"/>
              <a:gd name="T65" fmla="*/ 295 h 469"/>
              <a:gd name="T66" fmla="*/ 119 w 328"/>
              <a:gd name="T67" fmla="*/ 125 h 469"/>
              <a:gd name="T68" fmla="*/ 119 w 328"/>
              <a:gd name="T69" fmla="*/ 69 h 469"/>
              <a:gd name="T70" fmla="*/ 208 w 328"/>
              <a:gd name="T71" fmla="*/ 69 h 469"/>
              <a:gd name="T72" fmla="*/ 208 w 328"/>
              <a:gd name="T73" fmla="*/ 125 h 469"/>
              <a:gd name="T74" fmla="*/ 119 w 328"/>
              <a:gd name="T75" fmla="*/ 12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469">
                <a:moveTo>
                  <a:pt x="305" y="295"/>
                </a:moveTo>
                <a:cubicBezTo>
                  <a:pt x="305" y="315"/>
                  <a:pt x="305" y="315"/>
                  <a:pt x="305" y="315"/>
                </a:cubicBezTo>
                <a:cubicBezTo>
                  <a:pt x="184" y="315"/>
                  <a:pt x="184" y="315"/>
                  <a:pt x="184" y="315"/>
                </a:cubicBezTo>
                <a:cubicBezTo>
                  <a:pt x="184" y="270"/>
                  <a:pt x="184" y="270"/>
                  <a:pt x="184" y="270"/>
                </a:cubicBezTo>
                <a:cubicBezTo>
                  <a:pt x="208" y="270"/>
                  <a:pt x="208" y="270"/>
                  <a:pt x="208" y="270"/>
                </a:cubicBezTo>
                <a:cubicBezTo>
                  <a:pt x="208" y="183"/>
                  <a:pt x="208" y="183"/>
                  <a:pt x="208" y="183"/>
                </a:cubicBezTo>
                <a:cubicBezTo>
                  <a:pt x="218" y="178"/>
                  <a:pt x="227" y="171"/>
                  <a:pt x="235" y="163"/>
                </a:cubicBezTo>
                <a:cubicBezTo>
                  <a:pt x="285" y="163"/>
                  <a:pt x="285" y="163"/>
                  <a:pt x="285" y="163"/>
                </a:cubicBezTo>
                <a:cubicBezTo>
                  <a:pt x="285" y="32"/>
                  <a:pt x="285" y="32"/>
                  <a:pt x="285" y="32"/>
                </a:cubicBezTo>
                <a:cubicBezTo>
                  <a:pt x="235" y="32"/>
                  <a:pt x="235" y="32"/>
                  <a:pt x="235" y="32"/>
                </a:cubicBezTo>
                <a:cubicBezTo>
                  <a:pt x="217" y="12"/>
                  <a:pt x="192" y="0"/>
                  <a:pt x="164" y="0"/>
                </a:cubicBezTo>
                <a:cubicBezTo>
                  <a:pt x="136" y="0"/>
                  <a:pt x="110" y="12"/>
                  <a:pt x="93" y="32"/>
                </a:cubicBezTo>
                <a:cubicBezTo>
                  <a:pt x="42" y="32"/>
                  <a:pt x="42" y="32"/>
                  <a:pt x="42" y="32"/>
                </a:cubicBezTo>
                <a:cubicBezTo>
                  <a:pt x="42" y="163"/>
                  <a:pt x="42" y="163"/>
                  <a:pt x="42" y="163"/>
                </a:cubicBezTo>
                <a:cubicBezTo>
                  <a:pt x="93" y="163"/>
                  <a:pt x="93" y="163"/>
                  <a:pt x="93" y="163"/>
                </a:cubicBezTo>
                <a:cubicBezTo>
                  <a:pt x="100" y="171"/>
                  <a:pt x="109" y="178"/>
                  <a:pt x="119" y="183"/>
                </a:cubicBezTo>
                <a:cubicBezTo>
                  <a:pt x="119" y="270"/>
                  <a:pt x="119" y="270"/>
                  <a:pt x="119" y="270"/>
                </a:cubicBezTo>
                <a:cubicBezTo>
                  <a:pt x="144" y="270"/>
                  <a:pt x="144" y="270"/>
                  <a:pt x="144" y="270"/>
                </a:cubicBezTo>
                <a:cubicBezTo>
                  <a:pt x="144" y="315"/>
                  <a:pt x="144" y="315"/>
                  <a:pt x="144" y="315"/>
                </a:cubicBezTo>
                <a:cubicBezTo>
                  <a:pt x="22" y="315"/>
                  <a:pt x="22" y="315"/>
                  <a:pt x="22" y="315"/>
                </a:cubicBezTo>
                <a:cubicBezTo>
                  <a:pt x="22" y="295"/>
                  <a:pt x="22" y="295"/>
                  <a:pt x="22" y="295"/>
                </a:cubicBezTo>
                <a:cubicBezTo>
                  <a:pt x="0" y="295"/>
                  <a:pt x="0" y="295"/>
                  <a:pt x="0" y="295"/>
                </a:cubicBezTo>
                <a:cubicBezTo>
                  <a:pt x="0" y="402"/>
                  <a:pt x="0" y="402"/>
                  <a:pt x="0" y="402"/>
                </a:cubicBezTo>
                <a:cubicBezTo>
                  <a:pt x="22" y="402"/>
                  <a:pt x="22" y="402"/>
                  <a:pt x="22" y="402"/>
                </a:cubicBezTo>
                <a:cubicBezTo>
                  <a:pt x="22" y="381"/>
                  <a:pt x="22" y="381"/>
                  <a:pt x="22" y="381"/>
                </a:cubicBezTo>
                <a:cubicBezTo>
                  <a:pt x="44" y="381"/>
                  <a:pt x="44" y="381"/>
                  <a:pt x="44" y="381"/>
                </a:cubicBezTo>
                <a:cubicBezTo>
                  <a:pt x="60" y="432"/>
                  <a:pt x="108" y="469"/>
                  <a:pt x="164" y="469"/>
                </a:cubicBezTo>
                <a:cubicBezTo>
                  <a:pt x="220" y="469"/>
                  <a:pt x="268" y="432"/>
                  <a:pt x="283" y="381"/>
                </a:cubicBezTo>
                <a:cubicBezTo>
                  <a:pt x="305" y="381"/>
                  <a:pt x="305" y="381"/>
                  <a:pt x="305" y="381"/>
                </a:cubicBezTo>
                <a:cubicBezTo>
                  <a:pt x="305" y="402"/>
                  <a:pt x="305" y="402"/>
                  <a:pt x="305" y="402"/>
                </a:cubicBezTo>
                <a:cubicBezTo>
                  <a:pt x="328" y="402"/>
                  <a:pt x="328" y="402"/>
                  <a:pt x="328" y="402"/>
                </a:cubicBezTo>
                <a:cubicBezTo>
                  <a:pt x="328" y="295"/>
                  <a:pt x="328" y="295"/>
                  <a:pt x="328" y="295"/>
                </a:cubicBezTo>
                <a:lnTo>
                  <a:pt x="305" y="295"/>
                </a:lnTo>
                <a:close/>
                <a:moveTo>
                  <a:pt x="119" y="125"/>
                </a:moveTo>
                <a:cubicBezTo>
                  <a:pt x="119" y="69"/>
                  <a:pt x="119" y="69"/>
                  <a:pt x="119" y="69"/>
                </a:cubicBezTo>
                <a:cubicBezTo>
                  <a:pt x="208" y="69"/>
                  <a:pt x="208" y="69"/>
                  <a:pt x="208" y="69"/>
                </a:cubicBezTo>
                <a:cubicBezTo>
                  <a:pt x="208" y="125"/>
                  <a:pt x="208" y="125"/>
                  <a:pt x="208" y="125"/>
                </a:cubicBezTo>
                <a:lnTo>
                  <a:pt x="119" y="125"/>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01" name="Freeform 25">
            <a:extLst>
              <a:ext uri="{FF2B5EF4-FFF2-40B4-BE49-F238E27FC236}">
                <a16:creationId xmlns:a16="http://schemas.microsoft.com/office/drawing/2014/main" xmlns="" id="{4D425C5F-C153-6EEC-FF9A-14E634284BD2}"/>
              </a:ext>
            </a:extLst>
          </p:cNvPr>
          <p:cNvSpPr>
            <a:spLocks/>
          </p:cNvSpPr>
          <p:nvPr/>
        </p:nvSpPr>
        <p:spPr bwMode="auto">
          <a:xfrm>
            <a:off x="6373552" y="5330580"/>
            <a:ext cx="276806" cy="138955"/>
          </a:xfrm>
          <a:custGeom>
            <a:avLst/>
            <a:gdLst>
              <a:gd name="T0" fmla="*/ 0 w 227"/>
              <a:gd name="T1" fmla="*/ 0 h 113"/>
              <a:gd name="T2" fmla="*/ 0 w 227"/>
              <a:gd name="T3" fmla="*/ 113 h 113"/>
              <a:gd name="T4" fmla="*/ 227 w 227"/>
              <a:gd name="T5" fmla="*/ 0 h 113"/>
              <a:gd name="T6" fmla="*/ 227 w 227"/>
              <a:gd name="T7" fmla="*/ 113 h 113"/>
              <a:gd name="T8" fmla="*/ 0 w 227"/>
              <a:gd name="T9" fmla="*/ 0 h 113"/>
            </a:gdLst>
            <a:ahLst/>
            <a:cxnLst>
              <a:cxn ang="0">
                <a:pos x="T0" y="T1"/>
              </a:cxn>
              <a:cxn ang="0">
                <a:pos x="T2" y="T3"/>
              </a:cxn>
              <a:cxn ang="0">
                <a:pos x="T4" y="T5"/>
              </a:cxn>
              <a:cxn ang="0">
                <a:pos x="T6" y="T7"/>
              </a:cxn>
              <a:cxn ang="0">
                <a:pos x="T8" y="T9"/>
              </a:cxn>
            </a:cxnLst>
            <a:rect l="0" t="0" r="r" b="b"/>
            <a:pathLst>
              <a:path w="227" h="113">
                <a:moveTo>
                  <a:pt x="0" y="0"/>
                </a:moveTo>
                <a:lnTo>
                  <a:pt x="0" y="113"/>
                </a:lnTo>
                <a:lnTo>
                  <a:pt x="227" y="0"/>
                </a:lnTo>
                <a:lnTo>
                  <a:pt x="227" y="113"/>
                </a:lnTo>
                <a:lnTo>
                  <a:pt x="0" y="0"/>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02" name="Rectangle 31">
            <a:extLst>
              <a:ext uri="{FF2B5EF4-FFF2-40B4-BE49-F238E27FC236}">
                <a16:creationId xmlns:a16="http://schemas.microsoft.com/office/drawing/2014/main" xmlns="" id="{4F569A60-390B-09AF-9682-CF2A99162A9E}"/>
              </a:ext>
            </a:extLst>
          </p:cNvPr>
          <p:cNvSpPr>
            <a:spLocks noChangeArrowheads="1"/>
          </p:cNvSpPr>
          <p:nvPr/>
        </p:nvSpPr>
        <p:spPr bwMode="auto">
          <a:xfrm>
            <a:off x="6463532" y="5267393"/>
            <a:ext cx="93895" cy="83620"/>
          </a:xfrm>
          <a:prstGeom prst="rect">
            <a:avLst/>
          </a:prstGeom>
          <a:solidFill>
            <a:schemeClr val="tx1">
              <a:lumMod val="85000"/>
              <a:lumOff val="15000"/>
            </a:schemeClr>
          </a:solidFill>
          <a:ln w="9525" cap="rnd">
            <a:solidFill>
              <a:schemeClr val="tx1">
                <a:lumMod val="85000"/>
                <a:lumOff val="15000"/>
              </a:schemeClr>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dirty="0">
                <a:ln>
                  <a:noFill/>
                </a:ln>
                <a:solidFill>
                  <a:schemeClr val="bg1"/>
                </a:solidFill>
                <a:effectLst/>
                <a:uLnTx/>
                <a:uFillTx/>
                <a:latin typeface="Arial"/>
                <a:ea typeface="+mn-ea"/>
                <a:cs typeface="+mn-cs"/>
              </a:rPr>
              <a:t>A</a:t>
            </a:r>
          </a:p>
        </p:txBody>
      </p:sp>
      <p:sp>
        <p:nvSpPr>
          <p:cNvPr id="203" name="Rechteck 202">
            <a:extLst>
              <a:ext uri="{FF2B5EF4-FFF2-40B4-BE49-F238E27FC236}">
                <a16:creationId xmlns:a16="http://schemas.microsoft.com/office/drawing/2014/main" xmlns="" id="{BE4F15E5-400D-AF44-19FD-69BF20190E71}"/>
              </a:ext>
            </a:extLst>
          </p:cNvPr>
          <p:cNvSpPr/>
          <p:nvPr/>
        </p:nvSpPr>
        <p:spPr>
          <a:xfrm>
            <a:off x="6347578" y="4571413"/>
            <a:ext cx="47009" cy="474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04" name="Rechteck 203">
            <a:extLst>
              <a:ext uri="{FF2B5EF4-FFF2-40B4-BE49-F238E27FC236}">
                <a16:creationId xmlns:a16="http://schemas.microsoft.com/office/drawing/2014/main" xmlns="" id="{3DB9E28A-F5E7-3C94-2E00-6F20BE6D5401}"/>
              </a:ext>
            </a:extLst>
          </p:cNvPr>
          <p:cNvSpPr/>
          <p:nvPr/>
        </p:nvSpPr>
        <p:spPr>
          <a:xfrm>
            <a:off x="6412308" y="4634981"/>
            <a:ext cx="47009" cy="474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05" name="Gerader Verbinder 528">
            <a:extLst>
              <a:ext uri="{FF2B5EF4-FFF2-40B4-BE49-F238E27FC236}">
                <a16:creationId xmlns:a16="http://schemas.microsoft.com/office/drawing/2014/main" xmlns="" id="{D2C05A75-F9A8-E8B1-AC58-04896FF28303}"/>
              </a:ext>
            </a:extLst>
          </p:cNvPr>
          <p:cNvCxnSpPr>
            <a:cxnSpLocks/>
          </p:cNvCxnSpPr>
          <p:nvPr/>
        </p:nvCxnSpPr>
        <p:spPr>
          <a:xfrm>
            <a:off x="6434034" y="4656845"/>
            <a:ext cx="0" cy="59659"/>
          </a:xfrm>
          <a:prstGeom prst="line">
            <a:avLst/>
          </a:prstGeom>
          <a:solidFill>
            <a:schemeClr val="bg1">
              <a:lumMod val="65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Gerader Verbinder 529">
            <a:extLst>
              <a:ext uri="{FF2B5EF4-FFF2-40B4-BE49-F238E27FC236}">
                <a16:creationId xmlns:a16="http://schemas.microsoft.com/office/drawing/2014/main" xmlns="" id="{AA444989-C276-3A40-67E1-17DC402D9BAD}"/>
              </a:ext>
            </a:extLst>
          </p:cNvPr>
          <p:cNvCxnSpPr>
            <a:cxnSpLocks/>
          </p:cNvCxnSpPr>
          <p:nvPr/>
        </p:nvCxnSpPr>
        <p:spPr>
          <a:xfrm>
            <a:off x="6366529" y="4572628"/>
            <a:ext cx="0" cy="158688"/>
          </a:xfrm>
          <a:prstGeom prst="line">
            <a:avLst/>
          </a:prstGeom>
          <a:solidFill>
            <a:schemeClr val="bg1">
              <a:lumMod val="65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7" name="Textfeld 206">
            <a:extLst>
              <a:ext uri="{FF2B5EF4-FFF2-40B4-BE49-F238E27FC236}">
                <a16:creationId xmlns:a16="http://schemas.microsoft.com/office/drawing/2014/main" xmlns="" id="{5CB2B2FC-A33C-1B21-D8A9-28A1B5061D87}"/>
              </a:ext>
            </a:extLst>
          </p:cNvPr>
          <p:cNvSpPr txBox="1"/>
          <p:nvPr/>
        </p:nvSpPr>
        <p:spPr>
          <a:xfrm>
            <a:off x="4424279" y="5495058"/>
            <a:ext cx="436017"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schemeClr val="tx1">
                    <a:lumMod val="85000"/>
                    <a:lumOff val="15000"/>
                  </a:schemeClr>
                </a:solidFill>
                <a:effectLst/>
                <a:uLnTx/>
                <a:uFillTx/>
                <a:latin typeface="Arial"/>
                <a:ea typeface="+mn-ea"/>
                <a:cs typeface="+mn-cs"/>
              </a:rPr>
              <a:t>Fieldbus</a:t>
            </a:r>
            <a:endParaRPr kumimoji="0" lang="de-DE" sz="900" b="0" i="0" u="none" strike="noStrike" kern="1200" cap="none" spc="0" normalizeH="0" baseline="0" noProof="0" dirty="0">
              <a:ln>
                <a:noFill/>
              </a:ln>
              <a:solidFill>
                <a:schemeClr val="tx1">
                  <a:lumMod val="85000"/>
                  <a:lumOff val="15000"/>
                </a:schemeClr>
              </a:solidFill>
              <a:effectLst/>
              <a:uLnTx/>
              <a:uFillTx/>
              <a:latin typeface="Arial"/>
              <a:ea typeface="+mn-ea"/>
              <a:cs typeface="+mn-cs"/>
            </a:endParaRPr>
          </a:p>
        </p:txBody>
      </p:sp>
      <p:sp>
        <p:nvSpPr>
          <p:cNvPr id="208" name="Freeform 28">
            <a:extLst>
              <a:ext uri="{FF2B5EF4-FFF2-40B4-BE49-F238E27FC236}">
                <a16:creationId xmlns:a16="http://schemas.microsoft.com/office/drawing/2014/main" xmlns="" id="{66D50A18-B683-4002-B127-A0C579DBC9AD}"/>
              </a:ext>
            </a:extLst>
          </p:cNvPr>
          <p:cNvSpPr>
            <a:spLocks/>
          </p:cNvSpPr>
          <p:nvPr/>
        </p:nvSpPr>
        <p:spPr bwMode="auto">
          <a:xfrm>
            <a:off x="4694712" y="5306265"/>
            <a:ext cx="54228" cy="54685"/>
          </a:xfrm>
          <a:custGeom>
            <a:avLst/>
            <a:gdLst>
              <a:gd name="T0" fmla="*/ 0 w 45"/>
              <a:gd name="T1" fmla="*/ 22 h 45"/>
              <a:gd name="T2" fmla="*/ 23 w 45"/>
              <a:gd name="T3" fmla="*/ 45 h 45"/>
              <a:gd name="T4" fmla="*/ 45 w 45"/>
              <a:gd name="T5" fmla="*/ 22 h 45"/>
              <a:gd name="T6" fmla="*/ 45 w 45"/>
              <a:gd name="T7" fmla="*/ 22 h 45"/>
              <a:gd name="T8" fmla="*/ 23 w 45"/>
              <a:gd name="T9" fmla="*/ 0 h 45"/>
              <a:gd name="T10" fmla="*/ 0 w 45"/>
              <a:gd name="T11" fmla="*/ 22 h 45"/>
            </a:gdLst>
            <a:ahLst/>
            <a:cxnLst>
              <a:cxn ang="0">
                <a:pos x="T0" y="T1"/>
              </a:cxn>
              <a:cxn ang="0">
                <a:pos x="T2" y="T3"/>
              </a:cxn>
              <a:cxn ang="0">
                <a:pos x="T4" y="T5"/>
              </a:cxn>
              <a:cxn ang="0">
                <a:pos x="T6" y="T7"/>
              </a:cxn>
              <a:cxn ang="0">
                <a:pos x="T8" y="T9"/>
              </a:cxn>
              <a:cxn ang="0">
                <a:pos x="T10" y="T11"/>
              </a:cxn>
            </a:cxnLst>
            <a:rect l="0" t="0" r="r" b="b"/>
            <a:pathLst>
              <a:path w="45" h="45">
                <a:moveTo>
                  <a:pt x="0" y="22"/>
                </a:moveTo>
                <a:cubicBezTo>
                  <a:pt x="0" y="35"/>
                  <a:pt x="10" y="45"/>
                  <a:pt x="23" y="45"/>
                </a:cubicBezTo>
                <a:cubicBezTo>
                  <a:pt x="35" y="45"/>
                  <a:pt x="45" y="35"/>
                  <a:pt x="45" y="22"/>
                </a:cubicBezTo>
                <a:cubicBezTo>
                  <a:pt x="45" y="22"/>
                  <a:pt x="45" y="22"/>
                  <a:pt x="45" y="22"/>
                </a:cubicBezTo>
                <a:cubicBezTo>
                  <a:pt x="45" y="10"/>
                  <a:pt x="35" y="0"/>
                  <a:pt x="23" y="0"/>
                </a:cubicBezTo>
                <a:cubicBezTo>
                  <a:pt x="10" y="0"/>
                  <a:pt x="0" y="10"/>
                  <a:pt x="0" y="22"/>
                </a:cubicBezTo>
              </a:path>
            </a:pathLst>
          </a:custGeom>
          <a:solidFill>
            <a:schemeClr val="tx1">
              <a:lumMod val="85000"/>
              <a:lumOff val="15000"/>
            </a:schemeClr>
          </a:solidFill>
          <a:ln w="3175" cap="rnd">
            <a:solidFill>
              <a:schemeClr val="tx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09" name="Freeform 17">
            <a:extLst>
              <a:ext uri="{FF2B5EF4-FFF2-40B4-BE49-F238E27FC236}">
                <a16:creationId xmlns:a16="http://schemas.microsoft.com/office/drawing/2014/main" xmlns="" id="{C9BA92D8-378C-83CA-1D1B-D9274984AC73}"/>
              </a:ext>
            </a:extLst>
          </p:cNvPr>
          <p:cNvSpPr>
            <a:spLocks noEditPoints="1"/>
          </p:cNvSpPr>
          <p:nvPr/>
        </p:nvSpPr>
        <p:spPr bwMode="auto">
          <a:xfrm>
            <a:off x="4427884" y="5285656"/>
            <a:ext cx="110017" cy="160177"/>
          </a:xfrm>
          <a:custGeom>
            <a:avLst/>
            <a:gdLst>
              <a:gd name="T0" fmla="*/ 305 w 328"/>
              <a:gd name="T1" fmla="*/ 295 h 469"/>
              <a:gd name="T2" fmla="*/ 305 w 328"/>
              <a:gd name="T3" fmla="*/ 315 h 469"/>
              <a:gd name="T4" fmla="*/ 184 w 328"/>
              <a:gd name="T5" fmla="*/ 315 h 469"/>
              <a:gd name="T6" fmla="*/ 184 w 328"/>
              <a:gd name="T7" fmla="*/ 270 h 469"/>
              <a:gd name="T8" fmla="*/ 208 w 328"/>
              <a:gd name="T9" fmla="*/ 270 h 469"/>
              <a:gd name="T10" fmla="*/ 208 w 328"/>
              <a:gd name="T11" fmla="*/ 183 h 469"/>
              <a:gd name="T12" fmla="*/ 235 w 328"/>
              <a:gd name="T13" fmla="*/ 163 h 469"/>
              <a:gd name="T14" fmla="*/ 285 w 328"/>
              <a:gd name="T15" fmla="*/ 163 h 469"/>
              <a:gd name="T16" fmla="*/ 285 w 328"/>
              <a:gd name="T17" fmla="*/ 32 h 469"/>
              <a:gd name="T18" fmla="*/ 235 w 328"/>
              <a:gd name="T19" fmla="*/ 32 h 469"/>
              <a:gd name="T20" fmla="*/ 164 w 328"/>
              <a:gd name="T21" fmla="*/ 0 h 469"/>
              <a:gd name="T22" fmla="*/ 93 w 328"/>
              <a:gd name="T23" fmla="*/ 32 h 469"/>
              <a:gd name="T24" fmla="*/ 42 w 328"/>
              <a:gd name="T25" fmla="*/ 32 h 469"/>
              <a:gd name="T26" fmla="*/ 42 w 328"/>
              <a:gd name="T27" fmla="*/ 163 h 469"/>
              <a:gd name="T28" fmla="*/ 93 w 328"/>
              <a:gd name="T29" fmla="*/ 163 h 469"/>
              <a:gd name="T30" fmla="*/ 119 w 328"/>
              <a:gd name="T31" fmla="*/ 183 h 469"/>
              <a:gd name="T32" fmla="*/ 119 w 328"/>
              <a:gd name="T33" fmla="*/ 270 h 469"/>
              <a:gd name="T34" fmla="*/ 144 w 328"/>
              <a:gd name="T35" fmla="*/ 270 h 469"/>
              <a:gd name="T36" fmla="*/ 144 w 328"/>
              <a:gd name="T37" fmla="*/ 315 h 469"/>
              <a:gd name="T38" fmla="*/ 22 w 328"/>
              <a:gd name="T39" fmla="*/ 315 h 469"/>
              <a:gd name="T40" fmla="*/ 22 w 328"/>
              <a:gd name="T41" fmla="*/ 295 h 469"/>
              <a:gd name="T42" fmla="*/ 0 w 328"/>
              <a:gd name="T43" fmla="*/ 295 h 469"/>
              <a:gd name="T44" fmla="*/ 0 w 328"/>
              <a:gd name="T45" fmla="*/ 402 h 469"/>
              <a:gd name="T46" fmla="*/ 22 w 328"/>
              <a:gd name="T47" fmla="*/ 402 h 469"/>
              <a:gd name="T48" fmla="*/ 22 w 328"/>
              <a:gd name="T49" fmla="*/ 381 h 469"/>
              <a:gd name="T50" fmla="*/ 44 w 328"/>
              <a:gd name="T51" fmla="*/ 381 h 469"/>
              <a:gd name="T52" fmla="*/ 164 w 328"/>
              <a:gd name="T53" fmla="*/ 469 h 469"/>
              <a:gd name="T54" fmla="*/ 283 w 328"/>
              <a:gd name="T55" fmla="*/ 381 h 469"/>
              <a:gd name="T56" fmla="*/ 305 w 328"/>
              <a:gd name="T57" fmla="*/ 381 h 469"/>
              <a:gd name="T58" fmla="*/ 305 w 328"/>
              <a:gd name="T59" fmla="*/ 402 h 469"/>
              <a:gd name="T60" fmla="*/ 328 w 328"/>
              <a:gd name="T61" fmla="*/ 402 h 469"/>
              <a:gd name="T62" fmla="*/ 328 w 328"/>
              <a:gd name="T63" fmla="*/ 295 h 469"/>
              <a:gd name="T64" fmla="*/ 305 w 328"/>
              <a:gd name="T65" fmla="*/ 295 h 469"/>
              <a:gd name="T66" fmla="*/ 119 w 328"/>
              <a:gd name="T67" fmla="*/ 125 h 469"/>
              <a:gd name="T68" fmla="*/ 119 w 328"/>
              <a:gd name="T69" fmla="*/ 69 h 469"/>
              <a:gd name="T70" fmla="*/ 208 w 328"/>
              <a:gd name="T71" fmla="*/ 69 h 469"/>
              <a:gd name="T72" fmla="*/ 208 w 328"/>
              <a:gd name="T73" fmla="*/ 125 h 469"/>
              <a:gd name="T74" fmla="*/ 119 w 328"/>
              <a:gd name="T75" fmla="*/ 12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469">
                <a:moveTo>
                  <a:pt x="305" y="295"/>
                </a:moveTo>
                <a:cubicBezTo>
                  <a:pt x="305" y="315"/>
                  <a:pt x="305" y="315"/>
                  <a:pt x="305" y="315"/>
                </a:cubicBezTo>
                <a:cubicBezTo>
                  <a:pt x="184" y="315"/>
                  <a:pt x="184" y="315"/>
                  <a:pt x="184" y="315"/>
                </a:cubicBezTo>
                <a:cubicBezTo>
                  <a:pt x="184" y="270"/>
                  <a:pt x="184" y="270"/>
                  <a:pt x="184" y="270"/>
                </a:cubicBezTo>
                <a:cubicBezTo>
                  <a:pt x="208" y="270"/>
                  <a:pt x="208" y="270"/>
                  <a:pt x="208" y="270"/>
                </a:cubicBezTo>
                <a:cubicBezTo>
                  <a:pt x="208" y="183"/>
                  <a:pt x="208" y="183"/>
                  <a:pt x="208" y="183"/>
                </a:cubicBezTo>
                <a:cubicBezTo>
                  <a:pt x="218" y="178"/>
                  <a:pt x="227" y="171"/>
                  <a:pt x="235" y="163"/>
                </a:cubicBezTo>
                <a:cubicBezTo>
                  <a:pt x="285" y="163"/>
                  <a:pt x="285" y="163"/>
                  <a:pt x="285" y="163"/>
                </a:cubicBezTo>
                <a:cubicBezTo>
                  <a:pt x="285" y="32"/>
                  <a:pt x="285" y="32"/>
                  <a:pt x="285" y="32"/>
                </a:cubicBezTo>
                <a:cubicBezTo>
                  <a:pt x="235" y="32"/>
                  <a:pt x="235" y="32"/>
                  <a:pt x="235" y="32"/>
                </a:cubicBezTo>
                <a:cubicBezTo>
                  <a:pt x="217" y="12"/>
                  <a:pt x="192" y="0"/>
                  <a:pt x="164" y="0"/>
                </a:cubicBezTo>
                <a:cubicBezTo>
                  <a:pt x="136" y="0"/>
                  <a:pt x="110" y="12"/>
                  <a:pt x="93" y="32"/>
                </a:cubicBezTo>
                <a:cubicBezTo>
                  <a:pt x="42" y="32"/>
                  <a:pt x="42" y="32"/>
                  <a:pt x="42" y="32"/>
                </a:cubicBezTo>
                <a:cubicBezTo>
                  <a:pt x="42" y="163"/>
                  <a:pt x="42" y="163"/>
                  <a:pt x="42" y="163"/>
                </a:cubicBezTo>
                <a:cubicBezTo>
                  <a:pt x="93" y="163"/>
                  <a:pt x="93" y="163"/>
                  <a:pt x="93" y="163"/>
                </a:cubicBezTo>
                <a:cubicBezTo>
                  <a:pt x="100" y="171"/>
                  <a:pt x="109" y="178"/>
                  <a:pt x="119" y="183"/>
                </a:cubicBezTo>
                <a:cubicBezTo>
                  <a:pt x="119" y="270"/>
                  <a:pt x="119" y="270"/>
                  <a:pt x="119" y="270"/>
                </a:cubicBezTo>
                <a:cubicBezTo>
                  <a:pt x="144" y="270"/>
                  <a:pt x="144" y="270"/>
                  <a:pt x="144" y="270"/>
                </a:cubicBezTo>
                <a:cubicBezTo>
                  <a:pt x="144" y="315"/>
                  <a:pt x="144" y="315"/>
                  <a:pt x="144" y="315"/>
                </a:cubicBezTo>
                <a:cubicBezTo>
                  <a:pt x="22" y="315"/>
                  <a:pt x="22" y="315"/>
                  <a:pt x="22" y="315"/>
                </a:cubicBezTo>
                <a:cubicBezTo>
                  <a:pt x="22" y="295"/>
                  <a:pt x="22" y="295"/>
                  <a:pt x="22" y="295"/>
                </a:cubicBezTo>
                <a:cubicBezTo>
                  <a:pt x="0" y="295"/>
                  <a:pt x="0" y="295"/>
                  <a:pt x="0" y="295"/>
                </a:cubicBezTo>
                <a:cubicBezTo>
                  <a:pt x="0" y="402"/>
                  <a:pt x="0" y="402"/>
                  <a:pt x="0" y="402"/>
                </a:cubicBezTo>
                <a:cubicBezTo>
                  <a:pt x="22" y="402"/>
                  <a:pt x="22" y="402"/>
                  <a:pt x="22" y="402"/>
                </a:cubicBezTo>
                <a:cubicBezTo>
                  <a:pt x="22" y="381"/>
                  <a:pt x="22" y="381"/>
                  <a:pt x="22" y="381"/>
                </a:cubicBezTo>
                <a:cubicBezTo>
                  <a:pt x="44" y="381"/>
                  <a:pt x="44" y="381"/>
                  <a:pt x="44" y="381"/>
                </a:cubicBezTo>
                <a:cubicBezTo>
                  <a:pt x="60" y="432"/>
                  <a:pt x="108" y="469"/>
                  <a:pt x="164" y="469"/>
                </a:cubicBezTo>
                <a:cubicBezTo>
                  <a:pt x="220" y="469"/>
                  <a:pt x="268" y="432"/>
                  <a:pt x="283" y="381"/>
                </a:cubicBezTo>
                <a:cubicBezTo>
                  <a:pt x="305" y="381"/>
                  <a:pt x="305" y="381"/>
                  <a:pt x="305" y="381"/>
                </a:cubicBezTo>
                <a:cubicBezTo>
                  <a:pt x="305" y="402"/>
                  <a:pt x="305" y="402"/>
                  <a:pt x="305" y="402"/>
                </a:cubicBezTo>
                <a:cubicBezTo>
                  <a:pt x="328" y="402"/>
                  <a:pt x="328" y="402"/>
                  <a:pt x="328" y="402"/>
                </a:cubicBezTo>
                <a:cubicBezTo>
                  <a:pt x="328" y="295"/>
                  <a:pt x="328" y="295"/>
                  <a:pt x="328" y="295"/>
                </a:cubicBezTo>
                <a:lnTo>
                  <a:pt x="305" y="295"/>
                </a:lnTo>
                <a:close/>
                <a:moveTo>
                  <a:pt x="119" y="125"/>
                </a:moveTo>
                <a:cubicBezTo>
                  <a:pt x="119" y="69"/>
                  <a:pt x="119" y="69"/>
                  <a:pt x="119" y="69"/>
                </a:cubicBezTo>
                <a:cubicBezTo>
                  <a:pt x="208" y="69"/>
                  <a:pt x="208" y="69"/>
                  <a:pt x="208" y="69"/>
                </a:cubicBezTo>
                <a:cubicBezTo>
                  <a:pt x="208" y="125"/>
                  <a:pt x="208" y="125"/>
                  <a:pt x="208" y="125"/>
                </a:cubicBezTo>
                <a:lnTo>
                  <a:pt x="119" y="125"/>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cxnSp>
        <p:nvCxnSpPr>
          <p:cNvPr id="210" name="Gerade Verbindung mit Pfeil 209">
            <a:extLst>
              <a:ext uri="{FF2B5EF4-FFF2-40B4-BE49-F238E27FC236}">
                <a16:creationId xmlns:a16="http://schemas.microsoft.com/office/drawing/2014/main" xmlns="" id="{94FF12FE-F2DB-5BE8-8F2C-88BD891593C2}"/>
              </a:ext>
            </a:extLst>
          </p:cNvPr>
          <p:cNvCxnSpPr>
            <a:cxnSpLocks/>
            <a:stCxn id="209" idx="10"/>
          </p:cNvCxnSpPr>
          <p:nvPr/>
        </p:nvCxnSpPr>
        <p:spPr>
          <a:xfrm flipV="1">
            <a:off x="4482894" y="5211954"/>
            <a:ext cx="0" cy="73702"/>
          </a:xfrm>
          <a:prstGeom prst="straightConnector1">
            <a:avLst/>
          </a:prstGeom>
          <a:solidFill>
            <a:schemeClr val="tx1">
              <a:lumMod val="85000"/>
              <a:lumOff val="15000"/>
            </a:schemeClr>
          </a:solidFill>
          <a:ln w="12700">
            <a:solidFill>
              <a:schemeClr val="tx1">
                <a:lumMod val="85000"/>
                <a:lumOff val="15000"/>
              </a:schemeClr>
            </a:solidFill>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1" name="Gerade Verbindung mit Pfeil 210">
            <a:extLst>
              <a:ext uri="{FF2B5EF4-FFF2-40B4-BE49-F238E27FC236}">
                <a16:creationId xmlns:a16="http://schemas.microsoft.com/office/drawing/2014/main" xmlns="" id="{B3467359-F7B8-7573-895B-94B23E1F7E5A}"/>
              </a:ext>
            </a:extLst>
          </p:cNvPr>
          <p:cNvCxnSpPr>
            <a:cxnSpLocks/>
            <a:stCxn id="213" idx="0"/>
          </p:cNvCxnSpPr>
          <p:nvPr/>
        </p:nvCxnSpPr>
        <p:spPr>
          <a:xfrm flipH="1" flipV="1">
            <a:off x="4720621" y="5205022"/>
            <a:ext cx="1" cy="67216"/>
          </a:xfrm>
          <a:prstGeom prst="straightConnector1">
            <a:avLst/>
          </a:prstGeom>
          <a:solidFill>
            <a:schemeClr val="tx1">
              <a:lumMod val="85000"/>
              <a:lumOff val="15000"/>
            </a:schemeClr>
          </a:solidFill>
          <a:ln w="12700">
            <a:solidFill>
              <a:schemeClr val="tx1">
                <a:lumMod val="85000"/>
                <a:lumOff val="15000"/>
              </a:schemeClr>
            </a:solidFill>
            <a:headEnd type="none" w="med" len="lg"/>
            <a:tailEnd type="none" w="med" len="med"/>
          </a:ln>
        </p:spPr>
        <p:style>
          <a:lnRef idx="1">
            <a:schemeClr val="accent1"/>
          </a:lnRef>
          <a:fillRef idx="0">
            <a:schemeClr val="accent1"/>
          </a:fillRef>
          <a:effectRef idx="0">
            <a:schemeClr val="accent1"/>
          </a:effectRef>
          <a:fontRef idx="minor">
            <a:schemeClr val="tx1"/>
          </a:fontRef>
        </p:style>
      </p:cxnSp>
      <p:sp>
        <p:nvSpPr>
          <p:cNvPr id="212" name="Freeform 25">
            <a:extLst>
              <a:ext uri="{FF2B5EF4-FFF2-40B4-BE49-F238E27FC236}">
                <a16:creationId xmlns:a16="http://schemas.microsoft.com/office/drawing/2014/main" xmlns="" id="{233F477B-C1BE-24AC-86F0-9DB4237E0F13}"/>
              </a:ext>
            </a:extLst>
          </p:cNvPr>
          <p:cNvSpPr>
            <a:spLocks/>
          </p:cNvSpPr>
          <p:nvPr/>
        </p:nvSpPr>
        <p:spPr bwMode="auto">
          <a:xfrm>
            <a:off x="4585051" y="5335430"/>
            <a:ext cx="273551" cy="137321"/>
          </a:xfrm>
          <a:custGeom>
            <a:avLst/>
            <a:gdLst>
              <a:gd name="T0" fmla="*/ 0 w 227"/>
              <a:gd name="T1" fmla="*/ 0 h 113"/>
              <a:gd name="T2" fmla="*/ 0 w 227"/>
              <a:gd name="T3" fmla="*/ 113 h 113"/>
              <a:gd name="T4" fmla="*/ 227 w 227"/>
              <a:gd name="T5" fmla="*/ 0 h 113"/>
              <a:gd name="T6" fmla="*/ 227 w 227"/>
              <a:gd name="T7" fmla="*/ 113 h 113"/>
              <a:gd name="T8" fmla="*/ 0 w 227"/>
              <a:gd name="T9" fmla="*/ 0 h 113"/>
            </a:gdLst>
            <a:ahLst/>
            <a:cxnLst>
              <a:cxn ang="0">
                <a:pos x="T0" y="T1"/>
              </a:cxn>
              <a:cxn ang="0">
                <a:pos x="T2" y="T3"/>
              </a:cxn>
              <a:cxn ang="0">
                <a:pos x="T4" y="T5"/>
              </a:cxn>
              <a:cxn ang="0">
                <a:pos x="T6" y="T7"/>
              </a:cxn>
              <a:cxn ang="0">
                <a:pos x="T8" y="T9"/>
              </a:cxn>
            </a:cxnLst>
            <a:rect l="0" t="0" r="r" b="b"/>
            <a:pathLst>
              <a:path w="227" h="113">
                <a:moveTo>
                  <a:pt x="0" y="0"/>
                </a:moveTo>
                <a:lnTo>
                  <a:pt x="0" y="113"/>
                </a:lnTo>
                <a:lnTo>
                  <a:pt x="227" y="0"/>
                </a:lnTo>
                <a:lnTo>
                  <a:pt x="227" y="113"/>
                </a:lnTo>
                <a:lnTo>
                  <a:pt x="0" y="0"/>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13" name="Rectangle 31">
            <a:extLst>
              <a:ext uri="{FF2B5EF4-FFF2-40B4-BE49-F238E27FC236}">
                <a16:creationId xmlns:a16="http://schemas.microsoft.com/office/drawing/2014/main" xmlns="" id="{5D869282-1E1E-AD5A-4393-20DB7F7D56BC}"/>
              </a:ext>
            </a:extLst>
          </p:cNvPr>
          <p:cNvSpPr>
            <a:spLocks noChangeArrowheads="1"/>
          </p:cNvSpPr>
          <p:nvPr/>
        </p:nvSpPr>
        <p:spPr bwMode="auto">
          <a:xfrm>
            <a:off x="4674226" y="5272238"/>
            <a:ext cx="92790" cy="82635"/>
          </a:xfrm>
          <a:prstGeom prst="rect">
            <a:avLst/>
          </a:prstGeom>
          <a:solidFill>
            <a:schemeClr val="tx1">
              <a:lumMod val="85000"/>
              <a:lumOff val="15000"/>
            </a:schemeClr>
          </a:solidFill>
          <a:ln w="9525" cap="rnd">
            <a:solidFill>
              <a:schemeClr val="tx1">
                <a:lumMod val="85000"/>
                <a:lumOff val="15000"/>
              </a:schemeClr>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dirty="0">
                <a:ln>
                  <a:noFill/>
                </a:ln>
                <a:solidFill>
                  <a:schemeClr val="bg1"/>
                </a:solidFill>
                <a:effectLst/>
                <a:uLnTx/>
                <a:uFillTx/>
                <a:latin typeface="Arial"/>
                <a:ea typeface="+mn-ea"/>
                <a:cs typeface="+mn-cs"/>
              </a:rPr>
              <a:t>A</a:t>
            </a:r>
          </a:p>
        </p:txBody>
      </p:sp>
      <p:sp>
        <p:nvSpPr>
          <p:cNvPr id="214" name="Rectangle 18">
            <a:extLst>
              <a:ext uri="{FF2B5EF4-FFF2-40B4-BE49-F238E27FC236}">
                <a16:creationId xmlns:a16="http://schemas.microsoft.com/office/drawing/2014/main" xmlns="" id="{BFD27AF5-EE80-0FA1-7ED4-D912AD4A6CE5}"/>
              </a:ext>
            </a:extLst>
          </p:cNvPr>
          <p:cNvSpPr>
            <a:spLocks noChangeArrowheads="1"/>
          </p:cNvSpPr>
          <p:nvPr/>
        </p:nvSpPr>
        <p:spPr bwMode="auto">
          <a:xfrm>
            <a:off x="4683680" y="4813585"/>
            <a:ext cx="29639" cy="76384"/>
          </a:xfrm>
          <a:prstGeom prst="rect">
            <a:avLst/>
          </a:prstGeom>
          <a:solidFill>
            <a:schemeClr val="tx1">
              <a:lumMod val="85000"/>
              <a:lumOff val="15000"/>
            </a:schemeClr>
          </a:solidFill>
          <a:ln w="9525">
            <a:solidFill>
              <a:schemeClr val="tx1">
                <a:lumMod val="85000"/>
                <a:lumOff val="1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15" name="Rectangle 19">
            <a:extLst>
              <a:ext uri="{FF2B5EF4-FFF2-40B4-BE49-F238E27FC236}">
                <a16:creationId xmlns:a16="http://schemas.microsoft.com/office/drawing/2014/main" xmlns="" id="{9816B6EE-6132-97D9-3558-8CBF71333C2D}"/>
              </a:ext>
            </a:extLst>
          </p:cNvPr>
          <p:cNvSpPr>
            <a:spLocks noChangeArrowheads="1"/>
          </p:cNvSpPr>
          <p:nvPr/>
        </p:nvSpPr>
        <p:spPr bwMode="auto">
          <a:xfrm>
            <a:off x="4725395" y="4813585"/>
            <a:ext cx="29639" cy="76384"/>
          </a:xfrm>
          <a:prstGeom prst="rect">
            <a:avLst/>
          </a:prstGeom>
          <a:solidFill>
            <a:schemeClr val="tx1">
              <a:lumMod val="85000"/>
              <a:lumOff val="15000"/>
            </a:schemeClr>
          </a:solidFill>
          <a:ln w="9525">
            <a:solidFill>
              <a:schemeClr val="tx1">
                <a:lumMod val="85000"/>
                <a:lumOff val="1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16" name="Rectangle 20">
            <a:extLst>
              <a:ext uri="{FF2B5EF4-FFF2-40B4-BE49-F238E27FC236}">
                <a16:creationId xmlns:a16="http://schemas.microsoft.com/office/drawing/2014/main" xmlns="" id="{5BBB5AA1-F354-E167-AE2F-8EFFC2DF2FA4}"/>
              </a:ext>
            </a:extLst>
          </p:cNvPr>
          <p:cNvSpPr>
            <a:spLocks noChangeArrowheads="1"/>
          </p:cNvSpPr>
          <p:nvPr/>
        </p:nvSpPr>
        <p:spPr bwMode="auto">
          <a:xfrm>
            <a:off x="4429550" y="4902146"/>
            <a:ext cx="373786" cy="51476"/>
          </a:xfrm>
          <a:prstGeom prst="rect">
            <a:avLst/>
          </a:prstGeom>
          <a:solidFill>
            <a:schemeClr val="tx1">
              <a:lumMod val="85000"/>
              <a:lumOff val="15000"/>
            </a:schemeClr>
          </a:solidFill>
          <a:ln w="9525">
            <a:solidFill>
              <a:schemeClr val="tx1">
                <a:lumMod val="85000"/>
                <a:lumOff val="1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17" name="Rectangle 21">
            <a:extLst>
              <a:ext uri="{FF2B5EF4-FFF2-40B4-BE49-F238E27FC236}">
                <a16:creationId xmlns:a16="http://schemas.microsoft.com/office/drawing/2014/main" xmlns="" id="{4730630A-F552-F95D-09DA-AB886CE704F7}"/>
              </a:ext>
            </a:extLst>
          </p:cNvPr>
          <p:cNvSpPr>
            <a:spLocks noChangeArrowheads="1"/>
          </p:cNvSpPr>
          <p:nvPr/>
        </p:nvSpPr>
        <p:spPr bwMode="auto">
          <a:xfrm>
            <a:off x="4435039" y="4813585"/>
            <a:ext cx="57632" cy="76384"/>
          </a:xfrm>
          <a:prstGeom prst="rect">
            <a:avLst/>
          </a:prstGeom>
          <a:solidFill>
            <a:schemeClr val="tx1">
              <a:lumMod val="85000"/>
              <a:lumOff val="15000"/>
            </a:schemeClr>
          </a:solidFill>
          <a:ln w="9525">
            <a:solidFill>
              <a:schemeClr val="tx1">
                <a:lumMod val="85000"/>
                <a:lumOff val="1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18" name="Rectangle 22">
            <a:extLst>
              <a:ext uri="{FF2B5EF4-FFF2-40B4-BE49-F238E27FC236}">
                <a16:creationId xmlns:a16="http://schemas.microsoft.com/office/drawing/2014/main" xmlns="" id="{295E3711-7F38-5341-1C89-EC1AB70A1DF4}"/>
              </a:ext>
            </a:extLst>
          </p:cNvPr>
          <p:cNvSpPr>
            <a:spLocks noChangeArrowheads="1"/>
          </p:cNvSpPr>
          <p:nvPr/>
        </p:nvSpPr>
        <p:spPr bwMode="auto">
          <a:xfrm>
            <a:off x="4504746" y="4813585"/>
            <a:ext cx="57632" cy="76384"/>
          </a:xfrm>
          <a:prstGeom prst="rect">
            <a:avLst/>
          </a:prstGeom>
          <a:solidFill>
            <a:schemeClr val="tx1">
              <a:lumMod val="85000"/>
              <a:lumOff val="15000"/>
            </a:schemeClr>
          </a:solidFill>
          <a:ln w="9525">
            <a:solidFill>
              <a:schemeClr val="tx1">
                <a:lumMod val="85000"/>
                <a:lumOff val="1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19" name="Rectangle 23">
            <a:extLst>
              <a:ext uri="{FF2B5EF4-FFF2-40B4-BE49-F238E27FC236}">
                <a16:creationId xmlns:a16="http://schemas.microsoft.com/office/drawing/2014/main" xmlns="" id="{5295AA21-CAE1-1F64-43D1-70AC3C251202}"/>
              </a:ext>
            </a:extLst>
          </p:cNvPr>
          <p:cNvSpPr>
            <a:spLocks noChangeArrowheads="1"/>
          </p:cNvSpPr>
          <p:nvPr/>
        </p:nvSpPr>
        <p:spPr bwMode="auto">
          <a:xfrm>
            <a:off x="4573356" y="4813585"/>
            <a:ext cx="57632" cy="76384"/>
          </a:xfrm>
          <a:prstGeom prst="rect">
            <a:avLst/>
          </a:prstGeom>
          <a:solidFill>
            <a:schemeClr val="tx1">
              <a:lumMod val="85000"/>
              <a:lumOff val="15000"/>
            </a:schemeClr>
          </a:solidFill>
          <a:ln w="9525">
            <a:solidFill>
              <a:schemeClr val="tx1">
                <a:lumMod val="85000"/>
                <a:lumOff val="1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20" name="Rectangle 24">
            <a:extLst>
              <a:ext uri="{FF2B5EF4-FFF2-40B4-BE49-F238E27FC236}">
                <a16:creationId xmlns:a16="http://schemas.microsoft.com/office/drawing/2014/main" xmlns="" id="{5ED7E269-B8FE-F87E-2D1F-CD647189910F}"/>
              </a:ext>
            </a:extLst>
          </p:cNvPr>
          <p:cNvSpPr>
            <a:spLocks noChangeArrowheads="1"/>
          </p:cNvSpPr>
          <p:nvPr/>
        </p:nvSpPr>
        <p:spPr bwMode="auto">
          <a:xfrm>
            <a:off x="4429550" y="4788678"/>
            <a:ext cx="373786" cy="13283"/>
          </a:xfrm>
          <a:prstGeom prst="rect">
            <a:avLst/>
          </a:prstGeom>
          <a:solidFill>
            <a:schemeClr val="tx1">
              <a:lumMod val="85000"/>
              <a:lumOff val="15000"/>
            </a:schemeClr>
          </a:solidFill>
          <a:ln w="9525">
            <a:solidFill>
              <a:schemeClr val="tx1">
                <a:lumMod val="85000"/>
                <a:lumOff val="1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cxnSp>
        <p:nvCxnSpPr>
          <p:cNvPr id="221" name="Gerade Verbindung 215">
            <a:extLst>
              <a:ext uri="{FF2B5EF4-FFF2-40B4-BE49-F238E27FC236}">
                <a16:creationId xmlns:a16="http://schemas.microsoft.com/office/drawing/2014/main" xmlns="" id="{994DA61D-F020-5F89-441C-5020769990F2}"/>
              </a:ext>
            </a:extLst>
          </p:cNvPr>
          <p:cNvCxnSpPr>
            <a:cxnSpLocks/>
          </p:cNvCxnSpPr>
          <p:nvPr/>
        </p:nvCxnSpPr>
        <p:spPr>
          <a:xfrm flipV="1">
            <a:off x="4537097" y="4489672"/>
            <a:ext cx="0" cy="294120"/>
          </a:xfrm>
          <a:prstGeom prst="line">
            <a:avLst/>
          </a:prstGeom>
          <a:solidFill>
            <a:schemeClr val="tx1">
              <a:lumMod val="85000"/>
              <a:lumOff val="15000"/>
            </a:schemeClr>
          </a:solid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2" name="Gerade Verbindung mit Pfeil 221">
            <a:extLst>
              <a:ext uri="{FF2B5EF4-FFF2-40B4-BE49-F238E27FC236}">
                <a16:creationId xmlns:a16="http://schemas.microsoft.com/office/drawing/2014/main" xmlns="" id="{F515FED8-58A0-4E95-6BB2-71EADDF1EF4D}"/>
              </a:ext>
            </a:extLst>
          </p:cNvPr>
          <p:cNvCxnSpPr>
            <a:cxnSpLocks/>
          </p:cNvCxnSpPr>
          <p:nvPr/>
        </p:nvCxnSpPr>
        <p:spPr>
          <a:xfrm flipH="1">
            <a:off x="4416819" y="5205022"/>
            <a:ext cx="388575" cy="1511"/>
          </a:xfrm>
          <a:prstGeom prst="straightConnector1">
            <a:avLst/>
          </a:prstGeom>
          <a:solidFill>
            <a:schemeClr val="tx1">
              <a:lumMod val="85000"/>
              <a:lumOff val="15000"/>
            </a:schemeClr>
          </a:solidFill>
          <a:ln w="12700">
            <a:solidFill>
              <a:schemeClr val="tx1">
                <a:lumMod val="85000"/>
                <a:lumOff val="15000"/>
              </a:schemeClr>
            </a:solidFill>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23" name="Gerade Verbindung mit Pfeil 222">
            <a:extLst>
              <a:ext uri="{FF2B5EF4-FFF2-40B4-BE49-F238E27FC236}">
                <a16:creationId xmlns:a16="http://schemas.microsoft.com/office/drawing/2014/main" xmlns="" id="{9995952C-8675-CDDF-0A5F-8BC5212F3EB3}"/>
              </a:ext>
            </a:extLst>
          </p:cNvPr>
          <p:cNvCxnSpPr>
            <a:cxnSpLocks/>
            <a:stCxn id="216" idx="2"/>
          </p:cNvCxnSpPr>
          <p:nvPr/>
        </p:nvCxnSpPr>
        <p:spPr>
          <a:xfrm>
            <a:off x="4616443" y="4953622"/>
            <a:ext cx="0" cy="250257"/>
          </a:xfrm>
          <a:prstGeom prst="straightConnector1">
            <a:avLst/>
          </a:prstGeom>
          <a:solidFill>
            <a:schemeClr val="tx1">
              <a:lumMod val="85000"/>
              <a:lumOff val="15000"/>
            </a:schemeClr>
          </a:solidFill>
          <a:ln w="12700">
            <a:solidFill>
              <a:schemeClr val="tx1">
                <a:lumMod val="85000"/>
                <a:lumOff val="15000"/>
              </a:schemeClr>
            </a:solidFill>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4" name="Textfeld 223">
            <a:extLst>
              <a:ext uri="{FF2B5EF4-FFF2-40B4-BE49-F238E27FC236}">
                <a16:creationId xmlns:a16="http://schemas.microsoft.com/office/drawing/2014/main" xmlns="" id="{E77AF356-48AA-1017-933E-B7DF5236F527}"/>
              </a:ext>
            </a:extLst>
          </p:cNvPr>
          <p:cNvSpPr txBox="1"/>
          <p:nvPr/>
        </p:nvSpPr>
        <p:spPr>
          <a:xfrm>
            <a:off x="5498938" y="2640672"/>
            <a:ext cx="53193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chemeClr val="tx1">
                    <a:lumMod val="85000"/>
                    <a:lumOff val="15000"/>
                  </a:schemeClr>
                </a:solidFill>
                <a:effectLst/>
                <a:uLnTx/>
                <a:uFillTx/>
                <a:latin typeface="Arial"/>
                <a:ea typeface="+mn-ea"/>
                <a:cs typeface="+mn-cs"/>
              </a:rPr>
              <a:t>ERP</a:t>
            </a:r>
          </a:p>
        </p:txBody>
      </p:sp>
      <p:cxnSp>
        <p:nvCxnSpPr>
          <p:cNvPr id="225" name="Gerade Verbindung 200">
            <a:extLst>
              <a:ext uri="{FF2B5EF4-FFF2-40B4-BE49-F238E27FC236}">
                <a16:creationId xmlns:a16="http://schemas.microsoft.com/office/drawing/2014/main" xmlns="" id="{0060A805-EB9F-5C2D-CA6D-47254241076A}"/>
              </a:ext>
            </a:extLst>
          </p:cNvPr>
          <p:cNvCxnSpPr/>
          <p:nvPr/>
        </p:nvCxnSpPr>
        <p:spPr>
          <a:xfrm flipV="1">
            <a:off x="5761270" y="3032091"/>
            <a:ext cx="0" cy="175988"/>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6" name="Rechteck 225">
            <a:extLst>
              <a:ext uri="{FF2B5EF4-FFF2-40B4-BE49-F238E27FC236}">
                <a16:creationId xmlns:a16="http://schemas.microsoft.com/office/drawing/2014/main" xmlns="" id="{AC3C0C26-42CA-67DE-08D7-FF613F5D98F3}"/>
              </a:ext>
            </a:extLst>
          </p:cNvPr>
          <p:cNvSpPr/>
          <p:nvPr/>
        </p:nvSpPr>
        <p:spPr>
          <a:xfrm>
            <a:off x="5692951" y="3168262"/>
            <a:ext cx="136638" cy="8548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27" name="Freeform 10">
            <a:extLst>
              <a:ext uri="{FF2B5EF4-FFF2-40B4-BE49-F238E27FC236}">
                <a16:creationId xmlns:a16="http://schemas.microsoft.com/office/drawing/2014/main" xmlns="" id="{1DB0D8FC-E29D-B418-0508-25BCEB755B7E}"/>
              </a:ext>
            </a:extLst>
          </p:cNvPr>
          <p:cNvSpPr>
            <a:spLocks noChangeAspect="1" noEditPoints="1"/>
          </p:cNvSpPr>
          <p:nvPr/>
        </p:nvSpPr>
        <p:spPr bwMode="auto">
          <a:xfrm>
            <a:off x="5498938" y="2641056"/>
            <a:ext cx="530000" cy="413369"/>
          </a:xfrm>
          <a:custGeom>
            <a:avLst/>
            <a:gdLst>
              <a:gd name="T0" fmla="*/ 0 w 243"/>
              <a:gd name="T1" fmla="*/ 19 h 186"/>
              <a:gd name="T2" fmla="*/ 0 w 243"/>
              <a:gd name="T3" fmla="*/ 132 h 186"/>
              <a:gd name="T4" fmla="*/ 19 w 243"/>
              <a:gd name="T5" fmla="*/ 151 h 186"/>
              <a:gd name="T6" fmla="*/ 103 w 243"/>
              <a:gd name="T7" fmla="*/ 151 h 186"/>
              <a:gd name="T8" fmla="*/ 103 w 243"/>
              <a:gd name="T9" fmla="*/ 167 h 186"/>
              <a:gd name="T10" fmla="*/ 84 w 243"/>
              <a:gd name="T11" fmla="*/ 167 h 186"/>
              <a:gd name="T12" fmla="*/ 84 w 243"/>
              <a:gd name="T13" fmla="*/ 186 h 186"/>
              <a:gd name="T14" fmla="*/ 160 w 243"/>
              <a:gd name="T15" fmla="*/ 186 h 186"/>
              <a:gd name="T16" fmla="*/ 160 w 243"/>
              <a:gd name="T17" fmla="*/ 167 h 186"/>
              <a:gd name="T18" fmla="*/ 141 w 243"/>
              <a:gd name="T19" fmla="*/ 167 h 186"/>
              <a:gd name="T20" fmla="*/ 141 w 243"/>
              <a:gd name="T21" fmla="*/ 151 h 186"/>
              <a:gd name="T22" fmla="*/ 224 w 243"/>
              <a:gd name="T23" fmla="*/ 151 h 186"/>
              <a:gd name="T24" fmla="*/ 243 w 243"/>
              <a:gd name="T25" fmla="*/ 132 h 186"/>
              <a:gd name="T26" fmla="*/ 243 w 243"/>
              <a:gd name="T27" fmla="*/ 19 h 186"/>
              <a:gd name="T28" fmla="*/ 224 w 243"/>
              <a:gd name="T29" fmla="*/ 0 h 186"/>
              <a:gd name="T30" fmla="*/ 19 w 243"/>
              <a:gd name="T31" fmla="*/ 0 h 186"/>
              <a:gd name="T32" fmla="*/ 0 w 243"/>
              <a:gd name="T33" fmla="*/ 19 h 186"/>
              <a:gd name="T34" fmla="*/ 19 w 243"/>
              <a:gd name="T35" fmla="*/ 19 h 186"/>
              <a:gd name="T36" fmla="*/ 224 w 243"/>
              <a:gd name="T37" fmla="*/ 19 h 186"/>
              <a:gd name="T38" fmla="*/ 224 w 243"/>
              <a:gd name="T39" fmla="*/ 132 h 186"/>
              <a:gd name="T40" fmla="*/ 19 w 243"/>
              <a:gd name="T41" fmla="*/ 132 h 186"/>
              <a:gd name="T42" fmla="*/ 19 w 243"/>
              <a:gd name="T43" fmla="*/ 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186">
                <a:moveTo>
                  <a:pt x="0" y="19"/>
                </a:moveTo>
                <a:cubicBezTo>
                  <a:pt x="0" y="132"/>
                  <a:pt x="0" y="132"/>
                  <a:pt x="0" y="132"/>
                </a:cubicBezTo>
                <a:cubicBezTo>
                  <a:pt x="0" y="143"/>
                  <a:pt x="9" y="151"/>
                  <a:pt x="19" y="151"/>
                </a:cubicBezTo>
                <a:cubicBezTo>
                  <a:pt x="103" y="151"/>
                  <a:pt x="103" y="151"/>
                  <a:pt x="103" y="151"/>
                </a:cubicBezTo>
                <a:cubicBezTo>
                  <a:pt x="103" y="167"/>
                  <a:pt x="103" y="167"/>
                  <a:pt x="103" y="167"/>
                </a:cubicBezTo>
                <a:cubicBezTo>
                  <a:pt x="84" y="167"/>
                  <a:pt x="84" y="167"/>
                  <a:pt x="84" y="167"/>
                </a:cubicBezTo>
                <a:cubicBezTo>
                  <a:pt x="84" y="186"/>
                  <a:pt x="84" y="186"/>
                  <a:pt x="84" y="186"/>
                </a:cubicBezTo>
                <a:cubicBezTo>
                  <a:pt x="160" y="186"/>
                  <a:pt x="160" y="186"/>
                  <a:pt x="160" y="186"/>
                </a:cubicBezTo>
                <a:cubicBezTo>
                  <a:pt x="160" y="167"/>
                  <a:pt x="160" y="167"/>
                  <a:pt x="160" y="167"/>
                </a:cubicBezTo>
                <a:cubicBezTo>
                  <a:pt x="141" y="167"/>
                  <a:pt x="141" y="167"/>
                  <a:pt x="141" y="167"/>
                </a:cubicBezTo>
                <a:cubicBezTo>
                  <a:pt x="141" y="151"/>
                  <a:pt x="141" y="151"/>
                  <a:pt x="141" y="151"/>
                </a:cubicBezTo>
                <a:cubicBezTo>
                  <a:pt x="224" y="151"/>
                  <a:pt x="224" y="151"/>
                  <a:pt x="224" y="151"/>
                </a:cubicBezTo>
                <a:cubicBezTo>
                  <a:pt x="235" y="151"/>
                  <a:pt x="243" y="143"/>
                  <a:pt x="243" y="132"/>
                </a:cubicBezTo>
                <a:cubicBezTo>
                  <a:pt x="243" y="19"/>
                  <a:pt x="243" y="19"/>
                  <a:pt x="243" y="19"/>
                </a:cubicBezTo>
                <a:cubicBezTo>
                  <a:pt x="243" y="8"/>
                  <a:pt x="235" y="0"/>
                  <a:pt x="224" y="0"/>
                </a:cubicBezTo>
                <a:cubicBezTo>
                  <a:pt x="19" y="0"/>
                  <a:pt x="19" y="0"/>
                  <a:pt x="19" y="0"/>
                </a:cubicBezTo>
                <a:cubicBezTo>
                  <a:pt x="9" y="0"/>
                  <a:pt x="0" y="8"/>
                  <a:pt x="0" y="19"/>
                </a:cubicBezTo>
                <a:close/>
                <a:moveTo>
                  <a:pt x="19" y="19"/>
                </a:moveTo>
                <a:cubicBezTo>
                  <a:pt x="224" y="19"/>
                  <a:pt x="224" y="19"/>
                  <a:pt x="224" y="19"/>
                </a:cubicBezTo>
                <a:cubicBezTo>
                  <a:pt x="224" y="132"/>
                  <a:pt x="224" y="132"/>
                  <a:pt x="224" y="132"/>
                </a:cubicBezTo>
                <a:cubicBezTo>
                  <a:pt x="19" y="132"/>
                  <a:pt x="19" y="132"/>
                  <a:pt x="19" y="132"/>
                </a:cubicBezTo>
                <a:lnTo>
                  <a:pt x="19" y="1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435055"/>
              </a:solidFill>
              <a:effectLst/>
              <a:uLnTx/>
              <a:uFillTx/>
              <a:latin typeface="Arial"/>
              <a:ea typeface="+mn-ea"/>
              <a:cs typeface="+mn-cs"/>
            </a:endParaRPr>
          </a:p>
        </p:txBody>
      </p:sp>
      <p:sp>
        <p:nvSpPr>
          <p:cNvPr id="228" name="Textfeld 227">
            <a:extLst>
              <a:ext uri="{FF2B5EF4-FFF2-40B4-BE49-F238E27FC236}">
                <a16:creationId xmlns:a16="http://schemas.microsoft.com/office/drawing/2014/main" xmlns="" id="{3880735A-78FB-4ABC-2B18-A539D1555702}"/>
              </a:ext>
            </a:extLst>
          </p:cNvPr>
          <p:cNvSpPr txBox="1"/>
          <p:nvPr/>
        </p:nvSpPr>
        <p:spPr>
          <a:xfrm>
            <a:off x="6571287" y="2640672"/>
            <a:ext cx="53193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chemeClr val="tx1">
                    <a:lumMod val="85000"/>
                    <a:lumOff val="15000"/>
                  </a:schemeClr>
                </a:solidFill>
                <a:effectLst/>
                <a:uLnTx/>
                <a:uFillTx/>
                <a:latin typeface="Arial"/>
                <a:ea typeface="+mn-ea"/>
                <a:cs typeface="+mn-cs"/>
              </a:rPr>
              <a:t>Office</a:t>
            </a:r>
          </a:p>
        </p:txBody>
      </p:sp>
      <p:cxnSp>
        <p:nvCxnSpPr>
          <p:cNvPr id="229" name="Gerade Verbindung 200">
            <a:extLst>
              <a:ext uri="{FF2B5EF4-FFF2-40B4-BE49-F238E27FC236}">
                <a16:creationId xmlns:a16="http://schemas.microsoft.com/office/drawing/2014/main" xmlns="" id="{6D025B97-26AC-A492-21CD-B9D0EC5D160A}"/>
              </a:ext>
            </a:extLst>
          </p:cNvPr>
          <p:cNvCxnSpPr/>
          <p:nvPr/>
        </p:nvCxnSpPr>
        <p:spPr>
          <a:xfrm flipV="1">
            <a:off x="6833621" y="3032091"/>
            <a:ext cx="0" cy="175988"/>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0" name="Rechteck 229">
            <a:extLst>
              <a:ext uri="{FF2B5EF4-FFF2-40B4-BE49-F238E27FC236}">
                <a16:creationId xmlns:a16="http://schemas.microsoft.com/office/drawing/2014/main" xmlns="" id="{0BCC8FE6-58A2-0735-DA8E-AA948022EFFF}"/>
              </a:ext>
            </a:extLst>
          </p:cNvPr>
          <p:cNvSpPr/>
          <p:nvPr/>
        </p:nvSpPr>
        <p:spPr>
          <a:xfrm>
            <a:off x="6765301" y="3168262"/>
            <a:ext cx="136638" cy="8548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31" name="Freeform 10">
            <a:extLst>
              <a:ext uri="{FF2B5EF4-FFF2-40B4-BE49-F238E27FC236}">
                <a16:creationId xmlns:a16="http://schemas.microsoft.com/office/drawing/2014/main" xmlns="" id="{C01A1A6D-8DB5-D5EF-3640-A41FED674FDD}"/>
              </a:ext>
            </a:extLst>
          </p:cNvPr>
          <p:cNvSpPr>
            <a:spLocks noChangeAspect="1" noEditPoints="1"/>
          </p:cNvSpPr>
          <p:nvPr/>
        </p:nvSpPr>
        <p:spPr bwMode="auto">
          <a:xfrm>
            <a:off x="6571287" y="2641056"/>
            <a:ext cx="530000" cy="413369"/>
          </a:xfrm>
          <a:custGeom>
            <a:avLst/>
            <a:gdLst>
              <a:gd name="T0" fmla="*/ 0 w 243"/>
              <a:gd name="T1" fmla="*/ 19 h 186"/>
              <a:gd name="T2" fmla="*/ 0 w 243"/>
              <a:gd name="T3" fmla="*/ 132 h 186"/>
              <a:gd name="T4" fmla="*/ 19 w 243"/>
              <a:gd name="T5" fmla="*/ 151 h 186"/>
              <a:gd name="T6" fmla="*/ 103 w 243"/>
              <a:gd name="T7" fmla="*/ 151 h 186"/>
              <a:gd name="T8" fmla="*/ 103 w 243"/>
              <a:gd name="T9" fmla="*/ 167 h 186"/>
              <a:gd name="T10" fmla="*/ 84 w 243"/>
              <a:gd name="T11" fmla="*/ 167 h 186"/>
              <a:gd name="T12" fmla="*/ 84 w 243"/>
              <a:gd name="T13" fmla="*/ 186 h 186"/>
              <a:gd name="T14" fmla="*/ 160 w 243"/>
              <a:gd name="T15" fmla="*/ 186 h 186"/>
              <a:gd name="T16" fmla="*/ 160 w 243"/>
              <a:gd name="T17" fmla="*/ 167 h 186"/>
              <a:gd name="T18" fmla="*/ 141 w 243"/>
              <a:gd name="T19" fmla="*/ 167 h 186"/>
              <a:gd name="T20" fmla="*/ 141 w 243"/>
              <a:gd name="T21" fmla="*/ 151 h 186"/>
              <a:gd name="T22" fmla="*/ 224 w 243"/>
              <a:gd name="T23" fmla="*/ 151 h 186"/>
              <a:gd name="T24" fmla="*/ 243 w 243"/>
              <a:gd name="T25" fmla="*/ 132 h 186"/>
              <a:gd name="T26" fmla="*/ 243 w 243"/>
              <a:gd name="T27" fmla="*/ 19 h 186"/>
              <a:gd name="T28" fmla="*/ 224 w 243"/>
              <a:gd name="T29" fmla="*/ 0 h 186"/>
              <a:gd name="T30" fmla="*/ 19 w 243"/>
              <a:gd name="T31" fmla="*/ 0 h 186"/>
              <a:gd name="T32" fmla="*/ 0 w 243"/>
              <a:gd name="T33" fmla="*/ 19 h 186"/>
              <a:gd name="T34" fmla="*/ 19 w 243"/>
              <a:gd name="T35" fmla="*/ 19 h 186"/>
              <a:gd name="T36" fmla="*/ 224 w 243"/>
              <a:gd name="T37" fmla="*/ 19 h 186"/>
              <a:gd name="T38" fmla="*/ 224 w 243"/>
              <a:gd name="T39" fmla="*/ 132 h 186"/>
              <a:gd name="T40" fmla="*/ 19 w 243"/>
              <a:gd name="T41" fmla="*/ 132 h 186"/>
              <a:gd name="T42" fmla="*/ 19 w 243"/>
              <a:gd name="T43" fmla="*/ 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186">
                <a:moveTo>
                  <a:pt x="0" y="19"/>
                </a:moveTo>
                <a:cubicBezTo>
                  <a:pt x="0" y="132"/>
                  <a:pt x="0" y="132"/>
                  <a:pt x="0" y="132"/>
                </a:cubicBezTo>
                <a:cubicBezTo>
                  <a:pt x="0" y="143"/>
                  <a:pt x="9" y="151"/>
                  <a:pt x="19" y="151"/>
                </a:cubicBezTo>
                <a:cubicBezTo>
                  <a:pt x="103" y="151"/>
                  <a:pt x="103" y="151"/>
                  <a:pt x="103" y="151"/>
                </a:cubicBezTo>
                <a:cubicBezTo>
                  <a:pt x="103" y="167"/>
                  <a:pt x="103" y="167"/>
                  <a:pt x="103" y="167"/>
                </a:cubicBezTo>
                <a:cubicBezTo>
                  <a:pt x="84" y="167"/>
                  <a:pt x="84" y="167"/>
                  <a:pt x="84" y="167"/>
                </a:cubicBezTo>
                <a:cubicBezTo>
                  <a:pt x="84" y="186"/>
                  <a:pt x="84" y="186"/>
                  <a:pt x="84" y="186"/>
                </a:cubicBezTo>
                <a:cubicBezTo>
                  <a:pt x="160" y="186"/>
                  <a:pt x="160" y="186"/>
                  <a:pt x="160" y="186"/>
                </a:cubicBezTo>
                <a:cubicBezTo>
                  <a:pt x="160" y="167"/>
                  <a:pt x="160" y="167"/>
                  <a:pt x="160" y="167"/>
                </a:cubicBezTo>
                <a:cubicBezTo>
                  <a:pt x="141" y="167"/>
                  <a:pt x="141" y="167"/>
                  <a:pt x="141" y="167"/>
                </a:cubicBezTo>
                <a:cubicBezTo>
                  <a:pt x="141" y="151"/>
                  <a:pt x="141" y="151"/>
                  <a:pt x="141" y="151"/>
                </a:cubicBezTo>
                <a:cubicBezTo>
                  <a:pt x="224" y="151"/>
                  <a:pt x="224" y="151"/>
                  <a:pt x="224" y="151"/>
                </a:cubicBezTo>
                <a:cubicBezTo>
                  <a:pt x="235" y="151"/>
                  <a:pt x="243" y="143"/>
                  <a:pt x="243" y="132"/>
                </a:cubicBezTo>
                <a:cubicBezTo>
                  <a:pt x="243" y="19"/>
                  <a:pt x="243" y="19"/>
                  <a:pt x="243" y="19"/>
                </a:cubicBezTo>
                <a:cubicBezTo>
                  <a:pt x="243" y="8"/>
                  <a:pt x="235" y="0"/>
                  <a:pt x="224" y="0"/>
                </a:cubicBezTo>
                <a:cubicBezTo>
                  <a:pt x="19" y="0"/>
                  <a:pt x="19" y="0"/>
                  <a:pt x="19" y="0"/>
                </a:cubicBezTo>
                <a:cubicBezTo>
                  <a:pt x="9" y="0"/>
                  <a:pt x="0" y="8"/>
                  <a:pt x="0" y="19"/>
                </a:cubicBezTo>
                <a:close/>
                <a:moveTo>
                  <a:pt x="19" y="19"/>
                </a:moveTo>
                <a:cubicBezTo>
                  <a:pt x="224" y="19"/>
                  <a:pt x="224" y="19"/>
                  <a:pt x="224" y="19"/>
                </a:cubicBezTo>
                <a:cubicBezTo>
                  <a:pt x="224" y="132"/>
                  <a:pt x="224" y="132"/>
                  <a:pt x="224" y="132"/>
                </a:cubicBezTo>
                <a:cubicBezTo>
                  <a:pt x="19" y="132"/>
                  <a:pt x="19" y="132"/>
                  <a:pt x="19" y="132"/>
                </a:cubicBezTo>
                <a:lnTo>
                  <a:pt x="19" y="1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435055"/>
              </a:solidFill>
              <a:effectLst/>
              <a:uLnTx/>
              <a:uFillTx/>
              <a:latin typeface="Arial"/>
              <a:ea typeface="+mn-ea"/>
              <a:cs typeface="+mn-cs"/>
            </a:endParaRPr>
          </a:p>
        </p:txBody>
      </p:sp>
      <p:sp>
        <p:nvSpPr>
          <p:cNvPr id="232" name="Freeform 35">
            <a:extLst>
              <a:ext uri="{FF2B5EF4-FFF2-40B4-BE49-F238E27FC236}">
                <a16:creationId xmlns:a16="http://schemas.microsoft.com/office/drawing/2014/main" xmlns="" id="{7DE20E74-AB12-83C3-254C-1BC95E9D6721}"/>
              </a:ext>
            </a:extLst>
          </p:cNvPr>
          <p:cNvSpPr>
            <a:spLocks noEditPoints="1"/>
          </p:cNvSpPr>
          <p:nvPr/>
        </p:nvSpPr>
        <p:spPr bwMode="auto">
          <a:xfrm>
            <a:off x="6082871" y="1713119"/>
            <a:ext cx="302140" cy="309220"/>
          </a:xfrm>
          <a:custGeom>
            <a:avLst/>
            <a:gdLst>
              <a:gd name="T0" fmla="*/ 172 w 345"/>
              <a:gd name="T1" fmla="*/ 0 h 346"/>
              <a:gd name="T2" fmla="*/ 0 w 345"/>
              <a:gd name="T3" fmla="*/ 173 h 346"/>
              <a:gd name="T4" fmla="*/ 172 w 345"/>
              <a:gd name="T5" fmla="*/ 346 h 346"/>
              <a:gd name="T6" fmla="*/ 345 w 345"/>
              <a:gd name="T7" fmla="*/ 173 h 346"/>
              <a:gd name="T8" fmla="*/ 172 w 345"/>
              <a:gd name="T9" fmla="*/ 0 h 346"/>
              <a:gd name="T10" fmla="*/ 292 w 345"/>
              <a:gd name="T11" fmla="*/ 104 h 346"/>
              <a:gd name="T12" fmla="*/ 241 w 345"/>
              <a:gd name="T13" fmla="*/ 104 h 346"/>
              <a:gd name="T14" fmla="*/ 217 w 345"/>
              <a:gd name="T15" fmla="*/ 42 h 346"/>
              <a:gd name="T16" fmla="*/ 292 w 345"/>
              <a:gd name="T17" fmla="*/ 104 h 346"/>
              <a:gd name="T18" fmla="*/ 172 w 345"/>
              <a:gd name="T19" fmla="*/ 35 h 346"/>
              <a:gd name="T20" fmla="*/ 205 w 345"/>
              <a:gd name="T21" fmla="*/ 104 h 346"/>
              <a:gd name="T22" fmla="*/ 139 w 345"/>
              <a:gd name="T23" fmla="*/ 104 h 346"/>
              <a:gd name="T24" fmla="*/ 172 w 345"/>
              <a:gd name="T25" fmla="*/ 35 h 346"/>
              <a:gd name="T26" fmla="*/ 39 w 345"/>
              <a:gd name="T27" fmla="*/ 207 h 346"/>
              <a:gd name="T28" fmla="*/ 34 w 345"/>
              <a:gd name="T29" fmla="*/ 173 h 346"/>
              <a:gd name="T30" fmla="*/ 39 w 345"/>
              <a:gd name="T31" fmla="*/ 138 h 346"/>
              <a:gd name="T32" fmla="*/ 97 w 345"/>
              <a:gd name="T33" fmla="*/ 138 h 346"/>
              <a:gd name="T34" fmla="*/ 95 w 345"/>
              <a:gd name="T35" fmla="*/ 173 h 346"/>
              <a:gd name="T36" fmla="*/ 97 w 345"/>
              <a:gd name="T37" fmla="*/ 207 h 346"/>
              <a:gd name="T38" fmla="*/ 39 w 345"/>
              <a:gd name="T39" fmla="*/ 207 h 346"/>
              <a:gd name="T40" fmla="*/ 53 w 345"/>
              <a:gd name="T41" fmla="*/ 242 h 346"/>
              <a:gd name="T42" fmla="*/ 104 w 345"/>
              <a:gd name="T43" fmla="*/ 242 h 346"/>
              <a:gd name="T44" fmla="*/ 128 w 345"/>
              <a:gd name="T45" fmla="*/ 303 h 346"/>
              <a:gd name="T46" fmla="*/ 53 w 345"/>
              <a:gd name="T47" fmla="*/ 242 h 346"/>
              <a:gd name="T48" fmla="*/ 104 w 345"/>
              <a:gd name="T49" fmla="*/ 104 h 346"/>
              <a:gd name="T50" fmla="*/ 53 w 345"/>
              <a:gd name="T51" fmla="*/ 104 h 346"/>
              <a:gd name="T52" fmla="*/ 128 w 345"/>
              <a:gd name="T53" fmla="*/ 42 h 346"/>
              <a:gd name="T54" fmla="*/ 104 w 345"/>
              <a:gd name="T55" fmla="*/ 104 h 346"/>
              <a:gd name="T56" fmla="*/ 172 w 345"/>
              <a:gd name="T57" fmla="*/ 310 h 346"/>
              <a:gd name="T58" fmla="*/ 139 w 345"/>
              <a:gd name="T59" fmla="*/ 242 h 346"/>
              <a:gd name="T60" fmla="*/ 205 w 345"/>
              <a:gd name="T61" fmla="*/ 242 h 346"/>
              <a:gd name="T62" fmla="*/ 172 w 345"/>
              <a:gd name="T63" fmla="*/ 310 h 346"/>
              <a:gd name="T64" fmla="*/ 213 w 345"/>
              <a:gd name="T65" fmla="*/ 207 h 346"/>
              <a:gd name="T66" fmla="*/ 132 w 345"/>
              <a:gd name="T67" fmla="*/ 207 h 346"/>
              <a:gd name="T68" fmla="*/ 129 w 345"/>
              <a:gd name="T69" fmla="*/ 173 h 346"/>
              <a:gd name="T70" fmla="*/ 132 w 345"/>
              <a:gd name="T71" fmla="*/ 138 h 346"/>
              <a:gd name="T72" fmla="*/ 213 w 345"/>
              <a:gd name="T73" fmla="*/ 138 h 346"/>
              <a:gd name="T74" fmla="*/ 216 w 345"/>
              <a:gd name="T75" fmla="*/ 173 h 346"/>
              <a:gd name="T76" fmla="*/ 213 w 345"/>
              <a:gd name="T77" fmla="*/ 207 h 346"/>
              <a:gd name="T78" fmla="*/ 217 w 345"/>
              <a:gd name="T79" fmla="*/ 303 h 346"/>
              <a:gd name="T80" fmla="*/ 241 w 345"/>
              <a:gd name="T81" fmla="*/ 242 h 346"/>
              <a:gd name="T82" fmla="*/ 292 w 345"/>
              <a:gd name="T83" fmla="*/ 242 h 346"/>
              <a:gd name="T84" fmla="*/ 217 w 345"/>
              <a:gd name="T85" fmla="*/ 303 h 346"/>
              <a:gd name="T86" fmla="*/ 248 w 345"/>
              <a:gd name="T87" fmla="*/ 207 h 346"/>
              <a:gd name="T88" fmla="*/ 250 w 345"/>
              <a:gd name="T89" fmla="*/ 173 h 346"/>
              <a:gd name="T90" fmla="*/ 248 w 345"/>
              <a:gd name="T91" fmla="*/ 138 h 346"/>
              <a:gd name="T92" fmla="*/ 306 w 345"/>
              <a:gd name="T93" fmla="*/ 138 h 346"/>
              <a:gd name="T94" fmla="*/ 311 w 345"/>
              <a:gd name="T95" fmla="*/ 173 h 346"/>
              <a:gd name="T96" fmla="*/ 306 w 345"/>
              <a:gd name="T97" fmla="*/ 207 h 346"/>
              <a:gd name="T98" fmla="*/ 248 w 345"/>
              <a:gd name="T99" fmla="*/ 20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5" h="346">
                <a:moveTo>
                  <a:pt x="172" y="0"/>
                </a:moveTo>
                <a:cubicBezTo>
                  <a:pt x="77" y="0"/>
                  <a:pt x="0" y="77"/>
                  <a:pt x="0" y="173"/>
                </a:cubicBezTo>
                <a:cubicBezTo>
                  <a:pt x="0" y="268"/>
                  <a:pt x="77" y="346"/>
                  <a:pt x="172" y="346"/>
                </a:cubicBezTo>
                <a:cubicBezTo>
                  <a:pt x="268" y="346"/>
                  <a:pt x="345" y="268"/>
                  <a:pt x="345" y="173"/>
                </a:cubicBezTo>
                <a:cubicBezTo>
                  <a:pt x="345" y="77"/>
                  <a:pt x="268" y="0"/>
                  <a:pt x="172" y="0"/>
                </a:cubicBezTo>
                <a:close/>
                <a:moveTo>
                  <a:pt x="292" y="104"/>
                </a:moveTo>
                <a:cubicBezTo>
                  <a:pt x="241" y="104"/>
                  <a:pt x="241" y="104"/>
                  <a:pt x="241" y="104"/>
                </a:cubicBezTo>
                <a:cubicBezTo>
                  <a:pt x="236" y="82"/>
                  <a:pt x="228" y="61"/>
                  <a:pt x="217" y="42"/>
                </a:cubicBezTo>
                <a:cubicBezTo>
                  <a:pt x="249" y="53"/>
                  <a:pt x="275" y="75"/>
                  <a:pt x="292" y="104"/>
                </a:cubicBezTo>
                <a:close/>
                <a:moveTo>
                  <a:pt x="172" y="35"/>
                </a:moveTo>
                <a:cubicBezTo>
                  <a:pt x="187" y="56"/>
                  <a:pt x="198" y="79"/>
                  <a:pt x="205" y="104"/>
                </a:cubicBezTo>
                <a:cubicBezTo>
                  <a:pt x="139" y="104"/>
                  <a:pt x="139" y="104"/>
                  <a:pt x="139" y="104"/>
                </a:cubicBezTo>
                <a:cubicBezTo>
                  <a:pt x="147" y="79"/>
                  <a:pt x="158" y="56"/>
                  <a:pt x="172" y="35"/>
                </a:cubicBezTo>
                <a:close/>
                <a:moveTo>
                  <a:pt x="39" y="207"/>
                </a:moveTo>
                <a:cubicBezTo>
                  <a:pt x="36" y="196"/>
                  <a:pt x="34" y="185"/>
                  <a:pt x="34" y="173"/>
                </a:cubicBezTo>
                <a:cubicBezTo>
                  <a:pt x="34" y="161"/>
                  <a:pt x="36" y="149"/>
                  <a:pt x="39" y="138"/>
                </a:cubicBezTo>
                <a:cubicBezTo>
                  <a:pt x="97" y="138"/>
                  <a:pt x="97" y="138"/>
                  <a:pt x="97" y="138"/>
                </a:cubicBezTo>
                <a:cubicBezTo>
                  <a:pt x="96" y="150"/>
                  <a:pt x="95" y="161"/>
                  <a:pt x="95" y="173"/>
                </a:cubicBezTo>
                <a:cubicBezTo>
                  <a:pt x="95" y="185"/>
                  <a:pt x="96" y="196"/>
                  <a:pt x="97" y="207"/>
                </a:cubicBezTo>
                <a:lnTo>
                  <a:pt x="39" y="207"/>
                </a:lnTo>
                <a:close/>
                <a:moveTo>
                  <a:pt x="53" y="242"/>
                </a:moveTo>
                <a:cubicBezTo>
                  <a:pt x="104" y="242"/>
                  <a:pt x="104" y="242"/>
                  <a:pt x="104" y="242"/>
                </a:cubicBezTo>
                <a:cubicBezTo>
                  <a:pt x="109" y="264"/>
                  <a:pt x="117" y="284"/>
                  <a:pt x="128" y="303"/>
                </a:cubicBezTo>
                <a:cubicBezTo>
                  <a:pt x="96" y="293"/>
                  <a:pt x="69" y="271"/>
                  <a:pt x="53" y="242"/>
                </a:cubicBezTo>
                <a:close/>
                <a:moveTo>
                  <a:pt x="104" y="104"/>
                </a:moveTo>
                <a:cubicBezTo>
                  <a:pt x="53" y="104"/>
                  <a:pt x="53" y="104"/>
                  <a:pt x="53" y="104"/>
                </a:cubicBezTo>
                <a:cubicBezTo>
                  <a:pt x="69" y="75"/>
                  <a:pt x="96" y="53"/>
                  <a:pt x="128" y="42"/>
                </a:cubicBezTo>
                <a:cubicBezTo>
                  <a:pt x="117" y="61"/>
                  <a:pt x="109" y="82"/>
                  <a:pt x="104" y="104"/>
                </a:cubicBezTo>
                <a:close/>
                <a:moveTo>
                  <a:pt x="172" y="310"/>
                </a:moveTo>
                <a:cubicBezTo>
                  <a:pt x="158" y="290"/>
                  <a:pt x="147" y="267"/>
                  <a:pt x="139" y="242"/>
                </a:cubicBezTo>
                <a:cubicBezTo>
                  <a:pt x="205" y="242"/>
                  <a:pt x="205" y="242"/>
                  <a:pt x="205" y="242"/>
                </a:cubicBezTo>
                <a:cubicBezTo>
                  <a:pt x="198" y="267"/>
                  <a:pt x="187" y="290"/>
                  <a:pt x="172" y="310"/>
                </a:cubicBezTo>
                <a:close/>
                <a:moveTo>
                  <a:pt x="213" y="207"/>
                </a:moveTo>
                <a:cubicBezTo>
                  <a:pt x="132" y="207"/>
                  <a:pt x="132" y="207"/>
                  <a:pt x="132" y="207"/>
                </a:cubicBezTo>
                <a:cubicBezTo>
                  <a:pt x="130" y="196"/>
                  <a:pt x="129" y="185"/>
                  <a:pt x="129" y="173"/>
                </a:cubicBezTo>
                <a:cubicBezTo>
                  <a:pt x="129" y="161"/>
                  <a:pt x="130" y="149"/>
                  <a:pt x="132" y="138"/>
                </a:cubicBezTo>
                <a:cubicBezTo>
                  <a:pt x="213" y="138"/>
                  <a:pt x="213" y="138"/>
                  <a:pt x="213" y="138"/>
                </a:cubicBezTo>
                <a:cubicBezTo>
                  <a:pt x="214" y="149"/>
                  <a:pt x="216" y="161"/>
                  <a:pt x="216" y="173"/>
                </a:cubicBezTo>
                <a:cubicBezTo>
                  <a:pt x="216" y="185"/>
                  <a:pt x="214" y="196"/>
                  <a:pt x="213" y="207"/>
                </a:cubicBezTo>
                <a:close/>
                <a:moveTo>
                  <a:pt x="217" y="303"/>
                </a:moveTo>
                <a:cubicBezTo>
                  <a:pt x="228" y="284"/>
                  <a:pt x="236" y="264"/>
                  <a:pt x="241" y="242"/>
                </a:cubicBezTo>
                <a:cubicBezTo>
                  <a:pt x="292" y="242"/>
                  <a:pt x="292" y="242"/>
                  <a:pt x="292" y="242"/>
                </a:cubicBezTo>
                <a:cubicBezTo>
                  <a:pt x="275" y="270"/>
                  <a:pt x="249" y="293"/>
                  <a:pt x="217" y="303"/>
                </a:cubicBezTo>
                <a:close/>
                <a:moveTo>
                  <a:pt x="248" y="207"/>
                </a:moveTo>
                <a:cubicBezTo>
                  <a:pt x="249" y="196"/>
                  <a:pt x="250" y="185"/>
                  <a:pt x="250" y="173"/>
                </a:cubicBezTo>
                <a:cubicBezTo>
                  <a:pt x="250" y="161"/>
                  <a:pt x="249" y="150"/>
                  <a:pt x="248" y="138"/>
                </a:cubicBezTo>
                <a:cubicBezTo>
                  <a:pt x="306" y="138"/>
                  <a:pt x="306" y="138"/>
                  <a:pt x="306" y="138"/>
                </a:cubicBezTo>
                <a:cubicBezTo>
                  <a:pt x="309" y="149"/>
                  <a:pt x="311" y="161"/>
                  <a:pt x="311" y="173"/>
                </a:cubicBezTo>
                <a:cubicBezTo>
                  <a:pt x="311" y="185"/>
                  <a:pt x="309" y="196"/>
                  <a:pt x="306" y="207"/>
                </a:cubicBezTo>
                <a:lnTo>
                  <a:pt x="248" y="207"/>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33" name="Textfeld 232">
            <a:extLst>
              <a:ext uri="{FF2B5EF4-FFF2-40B4-BE49-F238E27FC236}">
                <a16:creationId xmlns:a16="http://schemas.microsoft.com/office/drawing/2014/main" xmlns="" id="{21D31C2C-13CA-2C4A-3E81-A552AB348A54}"/>
              </a:ext>
            </a:extLst>
          </p:cNvPr>
          <p:cNvSpPr txBox="1"/>
          <p:nvPr/>
        </p:nvSpPr>
        <p:spPr>
          <a:xfrm>
            <a:off x="5259632" y="3427121"/>
            <a:ext cx="41859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dirty="0">
                <a:ln>
                  <a:noFill/>
                </a:ln>
                <a:solidFill>
                  <a:schemeClr val="tx1">
                    <a:lumMod val="85000"/>
                    <a:lumOff val="15000"/>
                  </a:schemeClr>
                </a:solidFill>
                <a:effectLst/>
                <a:uLnTx/>
                <a:uFillTx/>
                <a:latin typeface="Arial"/>
                <a:ea typeface="+mn-ea"/>
                <a:cs typeface="+mn-cs"/>
              </a:rPr>
              <a:t>Update</a:t>
            </a:r>
            <a:br>
              <a:rPr kumimoji="0" lang="de-DE" sz="500" b="0" i="0" u="none" strike="noStrike" kern="1200" cap="none" spc="0" normalizeH="0" baseline="0" noProof="0" dirty="0">
                <a:ln>
                  <a:noFill/>
                </a:ln>
                <a:solidFill>
                  <a:schemeClr val="tx1">
                    <a:lumMod val="85000"/>
                    <a:lumOff val="15000"/>
                  </a:schemeClr>
                </a:solidFill>
                <a:effectLst/>
                <a:uLnTx/>
                <a:uFillTx/>
                <a:latin typeface="Arial"/>
                <a:ea typeface="+mn-ea"/>
                <a:cs typeface="+mn-cs"/>
              </a:rPr>
            </a:br>
            <a:r>
              <a:rPr kumimoji="0" lang="de-DE" sz="500" b="0" i="0" u="none" strike="noStrike" kern="1200" cap="none" spc="0" normalizeH="0" baseline="0" noProof="0" dirty="0">
                <a:ln>
                  <a:noFill/>
                </a:ln>
                <a:solidFill>
                  <a:schemeClr val="tx1">
                    <a:lumMod val="85000"/>
                    <a:lumOff val="15000"/>
                  </a:schemeClr>
                </a:solidFill>
                <a:effectLst/>
                <a:uLnTx/>
                <a:uFillTx/>
                <a:latin typeface="Arial"/>
                <a:ea typeface="+mn-ea"/>
                <a:cs typeface="+mn-cs"/>
              </a:rPr>
              <a:t>Server</a:t>
            </a:r>
          </a:p>
        </p:txBody>
      </p:sp>
      <p:cxnSp>
        <p:nvCxnSpPr>
          <p:cNvPr id="234" name="Gerade Verbindung 200">
            <a:extLst>
              <a:ext uri="{FF2B5EF4-FFF2-40B4-BE49-F238E27FC236}">
                <a16:creationId xmlns:a16="http://schemas.microsoft.com/office/drawing/2014/main" xmlns="" id="{D55E12ED-0CC8-6BF4-E50C-CFC331A00900}"/>
              </a:ext>
            </a:extLst>
          </p:cNvPr>
          <p:cNvCxnSpPr>
            <a:cxnSpLocks/>
            <a:stCxn id="235" idx="0"/>
            <a:endCxn id="233" idx="2"/>
          </p:cNvCxnSpPr>
          <p:nvPr/>
        </p:nvCxnSpPr>
        <p:spPr>
          <a:xfrm flipV="1">
            <a:off x="5466869" y="3673342"/>
            <a:ext cx="2058" cy="108390"/>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5" name="Rechteck 234">
            <a:extLst>
              <a:ext uri="{FF2B5EF4-FFF2-40B4-BE49-F238E27FC236}">
                <a16:creationId xmlns:a16="http://schemas.microsoft.com/office/drawing/2014/main" xmlns="" id="{9F8ABE57-F782-037A-1382-8A241608A16F}"/>
              </a:ext>
            </a:extLst>
          </p:cNvPr>
          <p:cNvSpPr/>
          <p:nvPr/>
        </p:nvSpPr>
        <p:spPr>
          <a:xfrm>
            <a:off x="5413107" y="3781732"/>
            <a:ext cx="107524" cy="6727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36" name="Freeform 10">
            <a:extLst>
              <a:ext uri="{FF2B5EF4-FFF2-40B4-BE49-F238E27FC236}">
                <a16:creationId xmlns:a16="http://schemas.microsoft.com/office/drawing/2014/main" xmlns="" id="{72B349EA-57D6-4D90-B06A-D865034FCBCC}"/>
              </a:ext>
            </a:extLst>
          </p:cNvPr>
          <p:cNvSpPr>
            <a:spLocks noChangeAspect="1" noEditPoints="1"/>
          </p:cNvSpPr>
          <p:nvPr/>
        </p:nvSpPr>
        <p:spPr bwMode="auto">
          <a:xfrm>
            <a:off x="5259632" y="3427423"/>
            <a:ext cx="417070" cy="325290"/>
          </a:xfrm>
          <a:custGeom>
            <a:avLst/>
            <a:gdLst>
              <a:gd name="T0" fmla="*/ 0 w 243"/>
              <a:gd name="T1" fmla="*/ 19 h 186"/>
              <a:gd name="T2" fmla="*/ 0 w 243"/>
              <a:gd name="T3" fmla="*/ 132 h 186"/>
              <a:gd name="T4" fmla="*/ 19 w 243"/>
              <a:gd name="T5" fmla="*/ 151 h 186"/>
              <a:gd name="T6" fmla="*/ 103 w 243"/>
              <a:gd name="T7" fmla="*/ 151 h 186"/>
              <a:gd name="T8" fmla="*/ 103 w 243"/>
              <a:gd name="T9" fmla="*/ 167 h 186"/>
              <a:gd name="T10" fmla="*/ 84 w 243"/>
              <a:gd name="T11" fmla="*/ 167 h 186"/>
              <a:gd name="T12" fmla="*/ 84 w 243"/>
              <a:gd name="T13" fmla="*/ 186 h 186"/>
              <a:gd name="T14" fmla="*/ 160 w 243"/>
              <a:gd name="T15" fmla="*/ 186 h 186"/>
              <a:gd name="T16" fmla="*/ 160 w 243"/>
              <a:gd name="T17" fmla="*/ 167 h 186"/>
              <a:gd name="T18" fmla="*/ 141 w 243"/>
              <a:gd name="T19" fmla="*/ 167 h 186"/>
              <a:gd name="T20" fmla="*/ 141 w 243"/>
              <a:gd name="T21" fmla="*/ 151 h 186"/>
              <a:gd name="T22" fmla="*/ 224 w 243"/>
              <a:gd name="T23" fmla="*/ 151 h 186"/>
              <a:gd name="T24" fmla="*/ 243 w 243"/>
              <a:gd name="T25" fmla="*/ 132 h 186"/>
              <a:gd name="T26" fmla="*/ 243 w 243"/>
              <a:gd name="T27" fmla="*/ 19 h 186"/>
              <a:gd name="T28" fmla="*/ 224 w 243"/>
              <a:gd name="T29" fmla="*/ 0 h 186"/>
              <a:gd name="T30" fmla="*/ 19 w 243"/>
              <a:gd name="T31" fmla="*/ 0 h 186"/>
              <a:gd name="T32" fmla="*/ 0 w 243"/>
              <a:gd name="T33" fmla="*/ 19 h 186"/>
              <a:gd name="T34" fmla="*/ 19 w 243"/>
              <a:gd name="T35" fmla="*/ 19 h 186"/>
              <a:gd name="T36" fmla="*/ 224 w 243"/>
              <a:gd name="T37" fmla="*/ 19 h 186"/>
              <a:gd name="T38" fmla="*/ 224 w 243"/>
              <a:gd name="T39" fmla="*/ 132 h 186"/>
              <a:gd name="T40" fmla="*/ 19 w 243"/>
              <a:gd name="T41" fmla="*/ 132 h 186"/>
              <a:gd name="T42" fmla="*/ 19 w 243"/>
              <a:gd name="T43" fmla="*/ 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186">
                <a:moveTo>
                  <a:pt x="0" y="19"/>
                </a:moveTo>
                <a:cubicBezTo>
                  <a:pt x="0" y="132"/>
                  <a:pt x="0" y="132"/>
                  <a:pt x="0" y="132"/>
                </a:cubicBezTo>
                <a:cubicBezTo>
                  <a:pt x="0" y="143"/>
                  <a:pt x="9" y="151"/>
                  <a:pt x="19" y="151"/>
                </a:cubicBezTo>
                <a:cubicBezTo>
                  <a:pt x="103" y="151"/>
                  <a:pt x="103" y="151"/>
                  <a:pt x="103" y="151"/>
                </a:cubicBezTo>
                <a:cubicBezTo>
                  <a:pt x="103" y="167"/>
                  <a:pt x="103" y="167"/>
                  <a:pt x="103" y="167"/>
                </a:cubicBezTo>
                <a:cubicBezTo>
                  <a:pt x="84" y="167"/>
                  <a:pt x="84" y="167"/>
                  <a:pt x="84" y="167"/>
                </a:cubicBezTo>
                <a:cubicBezTo>
                  <a:pt x="84" y="186"/>
                  <a:pt x="84" y="186"/>
                  <a:pt x="84" y="186"/>
                </a:cubicBezTo>
                <a:cubicBezTo>
                  <a:pt x="160" y="186"/>
                  <a:pt x="160" y="186"/>
                  <a:pt x="160" y="186"/>
                </a:cubicBezTo>
                <a:cubicBezTo>
                  <a:pt x="160" y="167"/>
                  <a:pt x="160" y="167"/>
                  <a:pt x="160" y="167"/>
                </a:cubicBezTo>
                <a:cubicBezTo>
                  <a:pt x="141" y="167"/>
                  <a:pt x="141" y="167"/>
                  <a:pt x="141" y="167"/>
                </a:cubicBezTo>
                <a:cubicBezTo>
                  <a:pt x="141" y="151"/>
                  <a:pt x="141" y="151"/>
                  <a:pt x="141" y="151"/>
                </a:cubicBezTo>
                <a:cubicBezTo>
                  <a:pt x="224" y="151"/>
                  <a:pt x="224" y="151"/>
                  <a:pt x="224" y="151"/>
                </a:cubicBezTo>
                <a:cubicBezTo>
                  <a:pt x="235" y="151"/>
                  <a:pt x="243" y="143"/>
                  <a:pt x="243" y="132"/>
                </a:cubicBezTo>
                <a:cubicBezTo>
                  <a:pt x="243" y="19"/>
                  <a:pt x="243" y="19"/>
                  <a:pt x="243" y="19"/>
                </a:cubicBezTo>
                <a:cubicBezTo>
                  <a:pt x="243" y="8"/>
                  <a:pt x="235" y="0"/>
                  <a:pt x="224" y="0"/>
                </a:cubicBezTo>
                <a:cubicBezTo>
                  <a:pt x="19" y="0"/>
                  <a:pt x="19" y="0"/>
                  <a:pt x="19" y="0"/>
                </a:cubicBezTo>
                <a:cubicBezTo>
                  <a:pt x="9" y="0"/>
                  <a:pt x="0" y="8"/>
                  <a:pt x="0" y="19"/>
                </a:cubicBezTo>
                <a:close/>
                <a:moveTo>
                  <a:pt x="19" y="19"/>
                </a:moveTo>
                <a:cubicBezTo>
                  <a:pt x="224" y="19"/>
                  <a:pt x="224" y="19"/>
                  <a:pt x="224" y="19"/>
                </a:cubicBezTo>
                <a:cubicBezTo>
                  <a:pt x="224" y="132"/>
                  <a:pt x="224" y="132"/>
                  <a:pt x="224" y="132"/>
                </a:cubicBezTo>
                <a:cubicBezTo>
                  <a:pt x="19" y="132"/>
                  <a:pt x="19" y="132"/>
                  <a:pt x="19" y="132"/>
                </a:cubicBezTo>
                <a:lnTo>
                  <a:pt x="19" y="1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435055"/>
              </a:solidFill>
              <a:effectLst/>
              <a:uLnTx/>
              <a:uFillTx/>
              <a:latin typeface="Arial"/>
              <a:ea typeface="+mn-ea"/>
              <a:cs typeface="+mn-cs"/>
            </a:endParaRPr>
          </a:p>
        </p:txBody>
      </p:sp>
      <p:sp>
        <p:nvSpPr>
          <p:cNvPr id="237" name="Textfeld 236">
            <a:extLst>
              <a:ext uri="{FF2B5EF4-FFF2-40B4-BE49-F238E27FC236}">
                <a16:creationId xmlns:a16="http://schemas.microsoft.com/office/drawing/2014/main" xmlns="" id="{FAD04F7F-B6BA-E174-71A6-69EF1A7A5A1B}"/>
              </a:ext>
            </a:extLst>
          </p:cNvPr>
          <p:cNvSpPr txBox="1"/>
          <p:nvPr/>
        </p:nvSpPr>
        <p:spPr>
          <a:xfrm>
            <a:off x="5714876" y="3428282"/>
            <a:ext cx="418590" cy="369332"/>
          </a:xfrm>
          <a:prstGeom prst="rect">
            <a:avLst/>
          </a:prstGeom>
          <a:noFill/>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dirty="0">
                <a:ln>
                  <a:noFill/>
                </a:ln>
                <a:solidFill>
                  <a:schemeClr val="tx1">
                    <a:lumMod val="85000"/>
                    <a:lumOff val="15000"/>
                  </a:schemeClr>
                </a:solidFill>
                <a:effectLst/>
                <a:uLnTx/>
                <a:uFillTx/>
                <a:latin typeface="Arial"/>
                <a:ea typeface="+mn-ea"/>
                <a:cs typeface="+mn-cs"/>
              </a:rPr>
              <a:t>Security Controller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schemeClr val="tx1">
                  <a:lumMod val="85000"/>
                  <a:lumOff val="15000"/>
                </a:schemeClr>
              </a:solidFill>
              <a:effectLst/>
              <a:uLnTx/>
              <a:uFillTx/>
              <a:latin typeface="Arial"/>
              <a:ea typeface="+mn-ea"/>
              <a:cs typeface="+mn-cs"/>
            </a:endParaRPr>
          </a:p>
        </p:txBody>
      </p:sp>
      <p:cxnSp>
        <p:nvCxnSpPr>
          <p:cNvPr id="238" name="Gerade Verbindung 200">
            <a:extLst>
              <a:ext uri="{FF2B5EF4-FFF2-40B4-BE49-F238E27FC236}">
                <a16:creationId xmlns:a16="http://schemas.microsoft.com/office/drawing/2014/main" xmlns="" id="{FFE64FA2-0442-11D5-54B1-E9F3A0A0FCCC}"/>
              </a:ext>
            </a:extLst>
          </p:cNvPr>
          <p:cNvCxnSpPr>
            <a:cxnSpLocks/>
            <a:stCxn id="239" idx="0"/>
            <a:endCxn id="237" idx="2"/>
          </p:cNvCxnSpPr>
          <p:nvPr/>
        </p:nvCxnSpPr>
        <p:spPr>
          <a:xfrm>
            <a:off x="5923921" y="3782893"/>
            <a:ext cx="250" cy="14721"/>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9" name="Rechteck 238">
            <a:extLst>
              <a:ext uri="{FF2B5EF4-FFF2-40B4-BE49-F238E27FC236}">
                <a16:creationId xmlns:a16="http://schemas.microsoft.com/office/drawing/2014/main" xmlns="" id="{0E891199-0435-29FB-4612-73D0242B7C05}"/>
              </a:ext>
            </a:extLst>
          </p:cNvPr>
          <p:cNvSpPr/>
          <p:nvPr/>
        </p:nvSpPr>
        <p:spPr>
          <a:xfrm>
            <a:off x="5870159" y="3782893"/>
            <a:ext cx="107524" cy="6727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40" name="Freeform 10">
            <a:extLst>
              <a:ext uri="{FF2B5EF4-FFF2-40B4-BE49-F238E27FC236}">
                <a16:creationId xmlns:a16="http://schemas.microsoft.com/office/drawing/2014/main" xmlns="" id="{85CE9FEF-5FFE-0087-8C4B-70AE1825961E}"/>
              </a:ext>
            </a:extLst>
          </p:cNvPr>
          <p:cNvSpPr>
            <a:spLocks noChangeAspect="1" noEditPoints="1"/>
          </p:cNvSpPr>
          <p:nvPr/>
        </p:nvSpPr>
        <p:spPr bwMode="auto">
          <a:xfrm>
            <a:off x="5714876" y="3428585"/>
            <a:ext cx="417070" cy="325290"/>
          </a:xfrm>
          <a:custGeom>
            <a:avLst/>
            <a:gdLst>
              <a:gd name="T0" fmla="*/ 0 w 243"/>
              <a:gd name="T1" fmla="*/ 19 h 186"/>
              <a:gd name="T2" fmla="*/ 0 w 243"/>
              <a:gd name="T3" fmla="*/ 132 h 186"/>
              <a:gd name="T4" fmla="*/ 19 w 243"/>
              <a:gd name="T5" fmla="*/ 151 h 186"/>
              <a:gd name="T6" fmla="*/ 103 w 243"/>
              <a:gd name="T7" fmla="*/ 151 h 186"/>
              <a:gd name="T8" fmla="*/ 103 w 243"/>
              <a:gd name="T9" fmla="*/ 167 h 186"/>
              <a:gd name="T10" fmla="*/ 84 w 243"/>
              <a:gd name="T11" fmla="*/ 167 h 186"/>
              <a:gd name="T12" fmla="*/ 84 w 243"/>
              <a:gd name="T13" fmla="*/ 186 h 186"/>
              <a:gd name="T14" fmla="*/ 160 w 243"/>
              <a:gd name="T15" fmla="*/ 186 h 186"/>
              <a:gd name="T16" fmla="*/ 160 w 243"/>
              <a:gd name="T17" fmla="*/ 167 h 186"/>
              <a:gd name="T18" fmla="*/ 141 w 243"/>
              <a:gd name="T19" fmla="*/ 167 h 186"/>
              <a:gd name="T20" fmla="*/ 141 w 243"/>
              <a:gd name="T21" fmla="*/ 151 h 186"/>
              <a:gd name="T22" fmla="*/ 224 w 243"/>
              <a:gd name="T23" fmla="*/ 151 h 186"/>
              <a:gd name="T24" fmla="*/ 243 w 243"/>
              <a:gd name="T25" fmla="*/ 132 h 186"/>
              <a:gd name="T26" fmla="*/ 243 w 243"/>
              <a:gd name="T27" fmla="*/ 19 h 186"/>
              <a:gd name="T28" fmla="*/ 224 w 243"/>
              <a:gd name="T29" fmla="*/ 0 h 186"/>
              <a:gd name="T30" fmla="*/ 19 w 243"/>
              <a:gd name="T31" fmla="*/ 0 h 186"/>
              <a:gd name="T32" fmla="*/ 0 w 243"/>
              <a:gd name="T33" fmla="*/ 19 h 186"/>
              <a:gd name="T34" fmla="*/ 19 w 243"/>
              <a:gd name="T35" fmla="*/ 19 h 186"/>
              <a:gd name="T36" fmla="*/ 224 w 243"/>
              <a:gd name="T37" fmla="*/ 19 h 186"/>
              <a:gd name="T38" fmla="*/ 224 w 243"/>
              <a:gd name="T39" fmla="*/ 132 h 186"/>
              <a:gd name="T40" fmla="*/ 19 w 243"/>
              <a:gd name="T41" fmla="*/ 132 h 186"/>
              <a:gd name="T42" fmla="*/ 19 w 243"/>
              <a:gd name="T43" fmla="*/ 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186">
                <a:moveTo>
                  <a:pt x="0" y="19"/>
                </a:moveTo>
                <a:cubicBezTo>
                  <a:pt x="0" y="132"/>
                  <a:pt x="0" y="132"/>
                  <a:pt x="0" y="132"/>
                </a:cubicBezTo>
                <a:cubicBezTo>
                  <a:pt x="0" y="143"/>
                  <a:pt x="9" y="151"/>
                  <a:pt x="19" y="151"/>
                </a:cubicBezTo>
                <a:cubicBezTo>
                  <a:pt x="103" y="151"/>
                  <a:pt x="103" y="151"/>
                  <a:pt x="103" y="151"/>
                </a:cubicBezTo>
                <a:cubicBezTo>
                  <a:pt x="103" y="167"/>
                  <a:pt x="103" y="167"/>
                  <a:pt x="103" y="167"/>
                </a:cubicBezTo>
                <a:cubicBezTo>
                  <a:pt x="84" y="167"/>
                  <a:pt x="84" y="167"/>
                  <a:pt x="84" y="167"/>
                </a:cubicBezTo>
                <a:cubicBezTo>
                  <a:pt x="84" y="186"/>
                  <a:pt x="84" y="186"/>
                  <a:pt x="84" y="186"/>
                </a:cubicBezTo>
                <a:cubicBezTo>
                  <a:pt x="160" y="186"/>
                  <a:pt x="160" y="186"/>
                  <a:pt x="160" y="186"/>
                </a:cubicBezTo>
                <a:cubicBezTo>
                  <a:pt x="160" y="167"/>
                  <a:pt x="160" y="167"/>
                  <a:pt x="160" y="167"/>
                </a:cubicBezTo>
                <a:cubicBezTo>
                  <a:pt x="141" y="167"/>
                  <a:pt x="141" y="167"/>
                  <a:pt x="141" y="167"/>
                </a:cubicBezTo>
                <a:cubicBezTo>
                  <a:pt x="141" y="151"/>
                  <a:pt x="141" y="151"/>
                  <a:pt x="141" y="151"/>
                </a:cubicBezTo>
                <a:cubicBezTo>
                  <a:pt x="224" y="151"/>
                  <a:pt x="224" y="151"/>
                  <a:pt x="224" y="151"/>
                </a:cubicBezTo>
                <a:cubicBezTo>
                  <a:pt x="235" y="151"/>
                  <a:pt x="243" y="143"/>
                  <a:pt x="243" y="132"/>
                </a:cubicBezTo>
                <a:cubicBezTo>
                  <a:pt x="243" y="19"/>
                  <a:pt x="243" y="19"/>
                  <a:pt x="243" y="19"/>
                </a:cubicBezTo>
                <a:cubicBezTo>
                  <a:pt x="243" y="8"/>
                  <a:pt x="235" y="0"/>
                  <a:pt x="224" y="0"/>
                </a:cubicBezTo>
                <a:cubicBezTo>
                  <a:pt x="19" y="0"/>
                  <a:pt x="19" y="0"/>
                  <a:pt x="19" y="0"/>
                </a:cubicBezTo>
                <a:cubicBezTo>
                  <a:pt x="9" y="0"/>
                  <a:pt x="0" y="8"/>
                  <a:pt x="0" y="19"/>
                </a:cubicBezTo>
                <a:close/>
                <a:moveTo>
                  <a:pt x="19" y="19"/>
                </a:moveTo>
                <a:cubicBezTo>
                  <a:pt x="224" y="19"/>
                  <a:pt x="224" y="19"/>
                  <a:pt x="224" y="19"/>
                </a:cubicBezTo>
                <a:cubicBezTo>
                  <a:pt x="224" y="132"/>
                  <a:pt x="224" y="132"/>
                  <a:pt x="224" y="132"/>
                </a:cubicBezTo>
                <a:cubicBezTo>
                  <a:pt x="19" y="132"/>
                  <a:pt x="19" y="132"/>
                  <a:pt x="19" y="132"/>
                </a:cubicBezTo>
                <a:lnTo>
                  <a:pt x="19" y="1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435055"/>
              </a:solidFill>
              <a:effectLst/>
              <a:uLnTx/>
              <a:uFillTx/>
              <a:latin typeface="Arial"/>
              <a:ea typeface="+mn-ea"/>
              <a:cs typeface="+mn-cs"/>
            </a:endParaRPr>
          </a:p>
        </p:txBody>
      </p:sp>
      <p:sp>
        <p:nvSpPr>
          <p:cNvPr id="241" name="Textfeld 240">
            <a:extLst>
              <a:ext uri="{FF2B5EF4-FFF2-40B4-BE49-F238E27FC236}">
                <a16:creationId xmlns:a16="http://schemas.microsoft.com/office/drawing/2014/main" xmlns="" id="{624ABE78-27BE-6037-F3E8-17D76221E9DA}"/>
              </a:ext>
            </a:extLst>
          </p:cNvPr>
          <p:cNvSpPr txBox="1"/>
          <p:nvPr/>
        </p:nvSpPr>
        <p:spPr>
          <a:xfrm>
            <a:off x="6229497" y="3444332"/>
            <a:ext cx="55256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 b="0" i="0" u="none" strike="noStrike" kern="1200" cap="none" spc="0" normalizeH="0" baseline="0" noProof="0" dirty="0">
                <a:ln>
                  <a:noFill/>
                </a:ln>
                <a:solidFill>
                  <a:schemeClr val="tx1">
                    <a:lumMod val="85000"/>
                    <a:lumOff val="15000"/>
                  </a:schemeClr>
                </a:solidFill>
                <a:effectLst/>
                <a:uLnTx/>
                <a:uFillTx/>
                <a:latin typeface="Arial"/>
                <a:ea typeface="+mn-ea"/>
                <a:cs typeface="+mn-cs"/>
              </a:rPr>
              <a:t>Asset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400" dirty="0">
                <a:solidFill>
                  <a:schemeClr val="tx1">
                    <a:lumMod val="85000"/>
                    <a:lumOff val="15000"/>
                  </a:schemeClr>
                </a:solidFill>
                <a:latin typeface="Arial"/>
              </a:rPr>
              <a:t>Management</a:t>
            </a:r>
            <a:endParaRPr kumimoji="0" lang="de-DE" sz="700" b="0" i="0" u="none" strike="noStrike" kern="1200" cap="none" spc="0" normalizeH="0" baseline="0" noProof="0" dirty="0">
              <a:ln>
                <a:noFill/>
              </a:ln>
              <a:solidFill>
                <a:schemeClr val="tx1">
                  <a:lumMod val="85000"/>
                  <a:lumOff val="15000"/>
                </a:schemeClr>
              </a:solidFill>
              <a:effectLst/>
              <a:uLnTx/>
              <a:uFillTx/>
              <a:latin typeface="Arial"/>
              <a:ea typeface="+mn-ea"/>
              <a:cs typeface="+mn-cs"/>
            </a:endParaRPr>
          </a:p>
        </p:txBody>
      </p:sp>
      <p:sp>
        <p:nvSpPr>
          <p:cNvPr id="242" name="Freeform 10">
            <a:extLst>
              <a:ext uri="{FF2B5EF4-FFF2-40B4-BE49-F238E27FC236}">
                <a16:creationId xmlns:a16="http://schemas.microsoft.com/office/drawing/2014/main" xmlns="" id="{45BB0660-4CA2-42BA-F8CC-0FF4BAEF5D1A}"/>
              </a:ext>
            </a:extLst>
          </p:cNvPr>
          <p:cNvSpPr>
            <a:spLocks noChangeAspect="1" noEditPoints="1"/>
          </p:cNvSpPr>
          <p:nvPr/>
        </p:nvSpPr>
        <p:spPr bwMode="auto">
          <a:xfrm>
            <a:off x="6294594" y="3443046"/>
            <a:ext cx="417070" cy="325290"/>
          </a:xfrm>
          <a:custGeom>
            <a:avLst/>
            <a:gdLst>
              <a:gd name="T0" fmla="*/ 0 w 243"/>
              <a:gd name="T1" fmla="*/ 19 h 186"/>
              <a:gd name="T2" fmla="*/ 0 w 243"/>
              <a:gd name="T3" fmla="*/ 132 h 186"/>
              <a:gd name="T4" fmla="*/ 19 w 243"/>
              <a:gd name="T5" fmla="*/ 151 h 186"/>
              <a:gd name="T6" fmla="*/ 103 w 243"/>
              <a:gd name="T7" fmla="*/ 151 h 186"/>
              <a:gd name="T8" fmla="*/ 103 w 243"/>
              <a:gd name="T9" fmla="*/ 167 h 186"/>
              <a:gd name="T10" fmla="*/ 84 w 243"/>
              <a:gd name="T11" fmla="*/ 167 h 186"/>
              <a:gd name="T12" fmla="*/ 84 w 243"/>
              <a:gd name="T13" fmla="*/ 186 h 186"/>
              <a:gd name="T14" fmla="*/ 160 w 243"/>
              <a:gd name="T15" fmla="*/ 186 h 186"/>
              <a:gd name="T16" fmla="*/ 160 w 243"/>
              <a:gd name="T17" fmla="*/ 167 h 186"/>
              <a:gd name="T18" fmla="*/ 141 w 243"/>
              <a:gd name="T19" fmla="*/ 167 h 186"/>
              <a:gd name="T20" fmla="*/ 141 w 243"/>
              <a:gd name="T21" fmla="*/ 151 h 186"/>
              <a:gd name="T22" fmla="*/ 224 w 243"/>
              <a:gd name="T23" fmla="*/ 151 h 186"/>
              <a:gd name="T24" fmla="*/ 243 w 243"/>
              <a:gd name="T25" fmla="*/ 132 h 186"/>
              <a:gd name="T26" fmla="*/ 243 w 243"/>
              <a:gd name="T27" fmla="*/ 19 h 186"/>
              <a:gd name="T28" fmla="*/ 224 w 243"/>
              <a:gd name="T29" fmla="*/ 0 h 186"/>
              <a:gd name="T30" fmla="*/ 19 w 243"/>
              <a:gd name="T31" fmla="*/ 0 h 186"/>
              <a:gd name="T32" fmla="*/ 0 w 243"/>
              <a:gd name="T33" fmla="*/ 19 h 186"/>
              <a:gd name="T34" fmla="*/ 19 w 243"/>
              <a:gd name="T35" fmla="*/ 19 h 186"/>
              <a:gd name="T36" fmla="*/ 224 w 243"/>
              <a:gd name="T37" fmla="*/ 19 h 186"/>
              <a:gd name="T38" fmla="*/ 224 w 243"/>
              <a:gd name="T39" fmla="*/ 132 h 186"/>
              <a:gd name="T40" fmla="*/ 19 w 243"/>
              <a:gd name="T41" fmla="*/ 132 h 186"/>
              <a:gd name="T42" fmla="*/ 19 w 243"/>
              <a:gd name="T43" fmla="*/ 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186">
                <a:moveTo>
                  <a:pt x="0" y="19"/>
                </a:moveTo>
                <a:cubicBezTo>
                  <a:pt x="0" y="132"/>
                  <a:pt x="0" y="132"/>
                  <a:pt x="0" y="132"/>
                </a:cubicBezTo>
                <a:cubicBezTo>
                  <a:pt x="0" y="143"/>
                  <a:pt x="9" y="151"/>
                  <a:pt x="19" y="151"/>
                </a:cubicBezTo>
                <a:cubicBezTo>
                  <a:pt x="103" y="151"/>
                  <a:pt x="103" y="151"/>
                  <a:pt x="103" y="151"/>
                </a:cubicBezTo>
                <a:cubicBezTo>
                  <a:pt x="103" y="167"/>
                  <a:pt x="103" y="167"/>
                  <a:pt x="103" y="167"/>
                </a:cubicBezTo>
                <a:cubicBezTo>
                  <a:pt x="84" y="167"/>
                  <a:pt x="84" y="167"/>
                  <a:pt x="84" y="167"/>
                </a:cubicBezTo>
                <a:cubicBezTo>
                  <a:pt x="84" y="186"/>
                  <a:pt x="84" y="186"/>
                  <a:pt x="84" y="186"/>
                </a:cubicBezTo>
                <a:cubicBezTo>
                  <a:pt x="160" y="186"/>
                  <a:pt x="160" y="186"/>
                  <a:pt x="160" y="186"/>
                </a:cubicBezTo>
                <a:cubicBezTo>
                  <a:pt x="160" y="167"/>
                  <a:pt x="160" y="167"/>
                  <a:pt x="160" y="167"/>
                </a:cubicBezTo>
                <a:cubicBezTo>
                  <a:pt x="141" y="167"/>
                  <a:pt x="141" y="167"/>
                  <a:pt x="141" y="167"/>
                </a:cubicBezTo>
                <a:cubicBezTo>
                  <a:pt x="141" y="151"/>
                  <a:pt x="141" y="151"/>
                  <a:pt x="141" y="151"/>
                </a:cubicBezTo>
                <a:cubicBezTo>
                  <a:pt x="224" y="151"/>
                  <a:pt x="224" y="151"/>
                  <a:pt x="224" y="151"/>
                </a:cubicBezTo>
                <a:cubicBezTo>
                  <a:pt x="235" y="151"/>
                  <a:pt x="243" y="143"/>
                  <a:pt x="243" y="132"/>
                </a:cubicBezTo>
                <a:cubicBezTo>
                  <a:pt x="243" y="19"/>
                  <a:pt x="243" y="19"/>
                  <a:pt x="243" y="19"/>
                </a:cubicBezTo>
                <a:cubicBezTo>
                  <a:pt x="243" y="8"/>
                  <a:pt x="235" y="0"/>
                  <a:pt x="224" y="0"/>
                </a:cubicBezTo>
                <a:cubicBezTo>
                  <a:pt x="19" y="0"/>
                  <a:pt x="19" y="0"/>
                  <a:pt x="19" y="0"/>
                </a:cubicBezTo>
                <a:cubicBezTo>
                  <a:pt x="9" y="0"/>
                  <a:pt x="0" y="8"/>
                  <a:pt x="0" y="19"/>
                </a:cubicBezTo>
                <a:close/>
                <a:moveTo>
                  <a:pt x="19" y="19"/>
                </a:moveTo>
                <a:cubicBezTo>
                  <a:pt x="224" y="19"/>
                  <a:pt x="224" y="19"/>
                  <a:pt x="224" y="19"/>
                </a:cubicBezTo>
                <a:cubicBezTo>
                  <a:pt x="224" y="132"/>
                  <a:pt x="224" y="132"/>
                  <a:pt x="224" y="132"/>
                </a:cubicBezTo>
                <a:cubicBezTo>
                  <a:pt x="19" y="132"/>
                  <a:pt x="19" y="132"/>
                  <a:pt x="19" y="132"/>
                </a:cubicBezTo>
                <a:lnTo>
                  <a:pt x="19" y="1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435055"/>
              </a:solidFill>
              <a:effectLst/>
              <a:uLnTx/>
              <a:uFillTx/>
              <a:latin typeface="Arial"/>
              <a:ea typeface="+mn-ea"/>
              <a:cs typeface="+mn-cs"/>
            </a:endParaRPr>
          </a:p>
        </p:txBody>
      </p:sp>
      <p:sp>
        <p:nvSpPr>
          <p:cNvPr id="243" name="Textfeld 242">
            <a:extLst>
              <a:ext uri="{FF2B5EF4-FFF2-40B4-BE49-F238E27FC236}">
                <a16:creationId xmlns:a16="http://schemas.microsoft.com/office/drawing/2014/main" xmlns="" id="{41394BB1-91A5-1BA3-0112-362BE03C2434}"/>
              </a:ext>
            </a:extLst>
          </p:cNvPr>
          <p:cNvSpPr txBox="1"/>
          <p:nvPr/>
        </p:nvSpPr>
        <p:spPr>
          <a:xfrm>
            <a:off x="6256384" y="3833898"/>
            <a:ext cx="50800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err="1">
                <a:ln>
                  <a:noFill/>
                </a:ln>
                <a:solidFill>
                  <a:schemeClr val="tx1">
                    <a:lumMod val="85000"/>
                    <a:lumOff val="15000"/>
                  </a:schemeClr>
                </a:solidFill>
                <a:effectLst/>
                <a:uLnTx/>
                <a:uFillTx/>
                <a:latin typeface="Arial"/>
                <a:ea typeface="+mn-ea"/>
                <a:cs typeface="+mn-cs"/>
              </a:rPr>
              <a:t>Machine</a:t>
            </a:r>
            <a:r>
              <a:rPr kumimoji="0" lang="de-DE" sz="600" b="0" i="0" u="none" strike="noStrike" kern="1200" cap="none" spc="0" normalizeH="0" baseline="0" noProof="0" dirty="0">
                <a:ln>
                  <a:noFill/>
                </a:ln>
                <a:solidFill>
                  <a:schemeClr val="tx1">
                    <a:lumMod val="85000"/>
                    <a:lumOff val="15000"/>
                  </a:schemeClr>
                </a:solidFill>
                <a:effectLst/>
                <a:uLnTx/>
                <a:uFillTx/>
                <a:latin typeface="Arial"/>
                <a:ea typeface="+mn-ea"/>
                <a:cs typeface="+mn-cs"/>
              </a:rPr>
              <a:t> Interface</a:t>
            </a:r>
            <a:endParaRPr kumimoji="0" lang="de-DE" sz="400" b="0" i="0" u="none" strike="noStrike" kern="1200" cap="none" spc="0" normalizeH="0" baseline="0" noProof="0" dirty="0">
              <a:ln>
                <a:noFill/>
              </a:ln>
              <a:solidFill>
                <a:schemeClr val="tx1">
                  <a:lumMod val="85000"/>
                  <a:lumOff val="15000"/>
                </a:schemeClr>
              </a:solidFill>
              <a:effectLst/>
              <a:uLnTx/>
              <a:uFillTx/>
              <a:latin typeface="Arial"/>
              <a:ea typeface="+mn-ea"/>
              <a:cs typeface="+mn-cs"/>
            </a:endParaRPr>
          </a:p>
        </p:txBody>
      </p:sp>
      <p:sp>
        <p:nvSpPr>
          <p:cNvPr id="244" name="Freeform 10">
            <a:extLst>
              <a:ext uri="{FF2B5EF4-FFF2-40B4-BE49-F238E27FC236}">
                <a16:creationId xmlns:a16="http://schemas.microsoft.com/office/drawing/2014/main" xmlns="" id="{EFD9E41E-0702-743B-AAA3-22A7164277EC}"/>
              </a:ext>
            </a:extLst>
          </p:cNvPr>
          <p:cNvSpPr>
            <a:spLocks noChangeAspect="1" noEditPoints="1"/>
          </p:cNvSpPr>
          <p:nvPr/>
        </p:nvSpPr>
        <p:spPr bwMode="auto">
          <a:xfrm>
            <a:off x="6308776" y="3834200"/>
            <a:ext cx="417070" cy="325290"/>
          </a:xfrm>
          <a:custGeom>
            <a:avLst/>
            <a:gdLst>
              <a:gd name="T0" fmla="*/ 0 w 243"/>
              <a:gd name="T1" fmla="*/ 19 h 186"/>
              <a:gd name="T2" fmla="*/ 0 w 243"/>
              <a:gd name="T3" fmla="*/ 132 h 186"/>
              <a:gd name="T4" fmla="*/ 19 w 243"/>
              <a:gd name="T5" fmla="*/ 151 h 186"/>
              <a:gd name="T6" fmla="*/ 103 w 243"/>
              <a:gd name="T7" fmla="*/ 151 h 186"/>
              <a:gd name="T8" fmla="*/ 103 w 243"/>
              <a:gd name="T9" fmla="*/ 167 h 186"/>
              <a:gd name="T10" fmla="*/ 84 w 243"/>
              <a:gd name="T11" fmla="*/ 167 h 186"/>
              <a:gd name="T12" fmla="*/ 84 w 243"/>
              <a:gd name="T13" fmla="*/ 186 h 186"/>
              <a:gd name="T14" fmla="*/ 160 w 243"/>
              <a:gd name="T15" fmla="*/ 186 h 186"/>
              <a:gd name="T16" fmla="*/ 160 w 243"/>
              <a:gd name="T17" fmla="*/ 167 h 186"/>
              <a:gd name="T18" fmla="*/ 141 w 243"/>
              <a:gd name="T19" fmla="*/ 167 h 186"/>
              <a:gd name="T20" fmla="*/ 141 w 243"/>
              <a:gd name="T21" fmla="*/ 151 h 186"/>
              <a:gd name="T22" fmla="*/ 224 w 243"/>
              <a:gd name="T23" fmla="*/ 151 h 186"/>
              <a:gd name="T24" fmla="*/ 243 w 243"/>
              <a:gd name="T25" fmla="*/ 132 h 186"/>
              <a:gd name="T26" fmla="*/ 243 w 243"/>
              <a:gd name="T27" fmla="*/ 19 h 186"/>
              <a:gd name="T28" fmla="*/ 224 w 243"/>
              <a:gd name="T29" fmla="*/ 0 h 186"/>
              <a:gd name="T30" fmla="*/ 19 w 243"/>
              <a:gd name="T31" fmla="*/ 0 h 186"/>
              <a:gd name="T32" fmla="*/ 0 w 243"/>
              <a:gd name="T33" fmla="*/ 19 h 186"/>
              <a:gd name="T34" fmla="*/ 19 w 243"/>
              <a:gd name="T35" fmla="*/ 19 h 186"/>
              <a:gd name="T36" fmla="*/ 224 w 243"/>
              <a:gd name="T37" fmla="*/ 19 h 186"/>
              <a:gd name="T38" fmla="*/ 224 w 243"/>
              <a:gd name="T39" fmla="*/ 132 h 186"/>
              <a:gd name="T40" fmla="*/ 19 w 243"/>
              <a:gd name="T41" fmla="*/ 132 h 186"/>
              <a:gd name="T42" fmla="*/ 19 w 243"/>
              <a:gd name="T43" fmla="*/ 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186">
                <a:moveTo>
                  <a:pt x="0" y="19"/>
                </a:moveTo>
                <a:cubicBezTo>
                  <a:pt x="0" y="132"/>
                  <a:pt x="0" y="132"/>
                  <a:pt x="0" y="132"/>
                </a:cubicBezTo>
                <a:cubicBezTo>
                  <a:pt x="0" y="143"/>
                  <a:pt x="9" y="151"/>
                  <a:pt x="19" y="151"/>
                </a:cubicBezTo>
                <a:cubicBezTo>
                  <a:pt x="103" y="151"/>
                  <a:pt x="103" y="151"/>
                  <a:pt x="103" y="151"/>
                </a:cubicBezTo>
                <a:cubicBezTo>
                  <a:pt x="103" y="167"/>
                  <a:pt x="103" y="167"/>
                  <a:pt x="103" y="167"/>
                </a:cubicBezTo>
                <a:cubicBezTo>
                  <a:pt x="84" y="167"/>
                  <a:pt x="84" y="167"/>
                  <a:pt x="84" y="167"/>
                </a:cubicBezTo>
                <a:cubicBezTo>
                  <a:pt x="84" y="186"/>
                  <a:pt x="84" y="186"/>
                  <a:pt x="84" y="186"/>
                </a:cubicBezTo>
                <a:cubicBezTo>
                  <a:pt x="160" y="186"/>
                  <a:pt x="160" y="186"/>
                  <a:pt x="160" y="186"/>
                </a:cubicBezTo>
                <a:cubicBezTo>
                  <a:pt x="160" y="167"/>
                  <a:pt x="160" y="167"/>
                  <a:pt x="160" y="167"/>
                </a:cubicBezTo>
                <a:cubicBezTo>
                  <a:pt x="141" y="167"/>
                  <a:pt x="141" y="167"/>
                  <a:pt x="141" y="167"/>
                </a:cubicBezTo>
                <a:cubicBezTo>
                  <a:pt x="141" y="151"/>
                  <a:pt x="141" y="151"/>
                  <a:pt x="141" y="151"/>
                </a:cubicBezTo>
                <a:cubicBezTo>
                  <a:pt x="224" y="151"/>
                  <a:pt x="224" y="151"/>
                  <a:pt x="224" y="151"/>
                </a:cubicBezTo>
                <a:cubicBezTo>
                  <a:pt x="235" y="151"/>
                  <a:pt x="243" y="143"/>
                  <a:pt x="243" y="132"/>
                </a:cubicBezTo>
                <a:cubicBezTo>
                  <a:pt x="243" y="19"/>
                  <a:pt x="243" y="19"/>
                  <a:pt x="243" y="19"/>
                </a:cubicBezTo>
                <a:cubicBezTo>
                  <a:pt x="243" y="8"/>
                  <a:pt x="235" y="0"/>
                  <a:pt x="224" y="0"/>
                </a:cubicBezTo>
                <a:cubicBezTo>
                  <a:pt x="19" y="0"/>
                  <a:pt x="19" y="0"/>
                  <a:pt x="19" y="0"/>
                </a:cubicBezTo>
                <a:cubicBezTo>
                  <a:pt x="9" y="0"/>
                  <a:pt x="0" y="8"/>
                  <a:pt x="0" y="19"/>
                </a:cubicBezTo>
                <a:close/>
                <a:moveTo>
                  <a:pt x="19" y="19"/>
                </a:moveTo>
                <a:cubicBezTo>
                  <a:pt x="224" y="19"/>
                  <a:pt x="224" y="19"/>
                  <a:pt x="224" y="19"/>
                </a:cubicBezTo>
                <a:cubicBezTo>
                  <a:pt x="224" y="132"/>
                  <a:pt x="224" y="132"/>
                  <a:pt x="224" y="132"/>
                </a:cubicBezTo>
                <a:cubicBezTo>
                  <a:pt x="19" y="132"/>
                  <a:pt x="19" y="132"/>
                  <a:pt x="19" y="132"/>
                </a:cubicBezTo>
                <a:lnTo>
                  <a:pt x="19" y="1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435055"/>
              </a:solidFill>
              <a:effectLst/>
              <a:uLnTx/>
              <a:uFillTx/>
              <a:latin typeface="Arial"/>
              <a:ea typeface="+mn-ea"/>
              <a:cs typeface="+mn-cs"/>
            </a:endParaRPr>
          </a:p>
        </p:txBody>
      </p:sp>
      <p:cxnSp>
        <p:nvCxnSpPr>
          <p:cNvPr id="245" name="Verbinder: gewinkelt 816">
            <a:extLst>
              <a:ext uri="{FF2B5EF4-FFF2-40B4-BE49-F238E27FC236}">
                <a16:creationId xmlns:a16="http://schemas.microsoft.com/office/drawing/2014/main" xmlns="" id="{C6BF8D38-519C-BA05-1AA0-8F32413D1557}"/>
              </a:ext>
            </a:extLst>
          </p:cNvPr>
          <p:cNvCxnSpPr>
            <a:cxnSpLocks/>
            <a:endCxn id="242" idx="13"/>
          </p:cNvCxnSpPr>
          <p:nvPr/>
        </p:nvCxnSpPr>
        <p:spPr>
          <a:xfrm rot="16200000" flipV="1">
            <a:off x="6602179" y="3585760"/>
            <a:ext cx="340422" cy="121452"/>
          </a:xfrm>
          <a:prstGeom prst="bentConnector2">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6" name="Gerade Verbindung 71">
            <a:extLst>
              <a:ext uri="{FF2B5EF4-FFF2-40B4-BE49-F238E27FC236}">
                <a16:creationId xmlns:a16="http://schemas.microsoft.com/office/drawing/2014/main" xmlns="" id="{159911A7-2904-71A3-D361-CA1F55152A33}"/>
              </a:ext>
            </a:extLst>
          </p:cNvPr>
          <p:cNvCxnSpPr>
            <a:cxnSpLocks/>
          </p:cNvCxnSpPr>
          <p:nvPr/>
        </p:nvCxnSpPr>
        <p:spPr>
          <a:xfrm>
            <a:off x="6655945" y="5201354"/>
            <a:ext cx="463029" cy="299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7" name="Gerade Verbindung 92">
            <a:extLst>
              <a:ext uri="{FF2B5EF4-FFF2-40B4-BE49-F238E27FC236}">
                <a16:creationId xmlns:a16="http://schemas.microsoft.com/office/drawing/2014/main" xmlns="" id="{D7EE6D12-D690-DD08-3084-B09EAC05F15C}"/>
              </a:ext>
            </a:extLst>
          </p:cNvPr>
          <p:cNvCxnSpPr>
            <a:cxnSpLocks/>
          </p:cNvCxnSpPr>
          <p:nvPr/>
        </p:nvCxnSpPr>
        <p:spPr>
          <a:xfrm>
            <a:off x="6867269" y="5064204"/>
            <a:ext cx="0" cy="137149"/>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8" name="Gerade Verbindung 95">
            <a:extLst>
              <a:ext uri="{FF2B5EF4-FFF2-40B4-BE49-F238E27FC236}">
                <a16:creationId xmlns:a16="http://schemas.microsoft.com/office/drawing/2014/main" xmlns="" id="{4D84022F-2B79-078B-7B19-D2C12E7EDB3E}"/>
              </a:ext>
            </a:extLst>
          </p:cNvPr>
          <p:cNvCxnSpPr>
            <a:cxnSpLocks/>
          </p:cNvCxnSpPr>
          <p:nvPr/>
        </p:nvCxnSpPr>
        <p:spPr>
          <a:xfrm>
            <a:off x="7025031" y="5201354"/>
            <a:ext cx="0" cy="7162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9" name="Gerade Verbindung 97">
            <a:extLst>
              <a:ext uri="{FF2B5EF4-FFF2-40B4-BE49-F238E27FC236}">
                <a16:creationId xmlns:a16="http://schemas.microsoft.com/office/drawing/2014/main" xmlns="" id="{919EB73C-780A-E05F-136A-32AAC515D112}"/>
              </a:ext>
            </a:extLst>
          </p:cNvPr>
          <p:cNvCxnSpPr>
            <a:cxnSpLocks/>
          </p:cNvCxnSpPr>
          <p:nvPr/>
        </p:nvCxnSpPr>
        <p:spPr>
          <a:xfrm flipV="1">
            <a:off x="6734767" y="5201354"/>
            <a:ext cx="0" cy="9274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0" name="Freeform 28">
            <a:extLst>
              <a:ext uri="{FF2B5EF4-FFF2-40B4-BE49-F238E27FC236}">
                <a16:creationId xmlns:a16="http://schemas.microsoft.com/office/drawing/2014/main" xmlns="" id="{414758C8-466E-90E7-5AEB-87D3C518D33D}"/>
              </a:ext>
            </a:extLst>
          </p:cNvPr>
          <p:cNvSpPr>
            <a:spLocks/>
          </p:cNvSpPr>
          <p:nvPr/>
        </p:nvSpPr>
        <p:spPr bwMode="auto">
          <a:xfrm>
            <a:off x="6998814" y="5366010"/>
            <a:ext cx="54873" cy="55335"/>
          </a:xfrm>
          <a:custGeom>
            <a:avLst/>
            <a:gdLst>
              <a:gd name="T0" fmla="*/ 0 w 45"/>
              <a:gd name="T1" fmla="*/ 22 h 45"/>
              <a:gd name="T2" fmla="*/ 23 w 45"/>
              <a:gd name="T3" fmla="*/ 45 h 45"/>
              <a:gd name="T4" fmla="*/ 45 w 45"/>
              <a:gd name="T5" fmla="*/ 22 h 45"/>
              <a:gd name="T6" fmla="*/ 45 w 45"/>
              <a:gd name="T7" fmla="*/ 22 h 45"/>
              <a:gd name="T8" fmla="*/ 23 w 45"/>
              <a:gd name="T9" fmla="*/ 0 h 45"/>
              <a:gd name="T10" fmla="*/ 0 w 45"/>
              <a:gd name="T11" fmla="*/ 22 h 45"/>
            </a:gdLst>
            <a:ahLst/>
            <a:cxnLst>
              <a:cxn ang="0">
                <a:pos x="T0" y="T1"/>
              </a:cxn>
              <a:cxn ang="0">
                <a:pos x="T2" y="T3"/>
              </a:cxn>
              <a:cxn ang="0">
                <a:pos x="T4" y="T5"/>
              </a:cxn>
              <a:cxn ang="0">
                <a:pos x="T6" y="T7"/>
              </a:cxn>
              <a:cxn ang="0">
                <a:pos x="T8" y="T9"/>
              </a:cxn>
              <a:cxn ang="0">
                <a:pos x="T10" y="T11"/>
              </a:cxn>
            </a:cxnLst>
            <a:rect l="0" t="0" r="r" b="b"/>
            <a:pathLst>
              <a:path w="45" h="45">
                <a:moveTo>
                  <a:pt x="0" y="22"/>
                </a:moveTo>
                <a:cubicBezTo>
                  <a:pt x="0" y="35"/>
                  <a:pt x="10" y="45"/>
                  <a:pt x="23" y="45"/>
                </a:cubicBezTo>
                <a:cubicBezTo>
                  <a:pt x="35" y="45"/>
                  <a:pt x="45" y="35"/>
                  <a:pt x="45" y="22"/>
                </a:cubicBezTo>
                <a:cubicBezTo>
                  <a:pt x="45" y="22"/>
                  <a:pt x="45" y="22"/>
                  <a:pt x="45" y="22"/>
                </a:cubicBezTo>
                <a:cubicBezTo>
                  <a:pt x="45" y="10"/>
                  <a:pt x="35" y="0"/>
                  <a:pt x="23" y="0"/>
                </a:cubicBezTo>
                <a:cubicBezTo>
                  <a:pt x="10" y="0"/>
                  <a:pt x="0" y="10"/>
                  <a:pt x="0" y="22"/>
                </a:cubicBezTo>
              </a:path>
            </a:pathLst>
          </a:custGeom>
          <a:solidFill>
            <a:schemeClr val="tx1">
              <a:lumMod val="85000"/>
              <a:lumOff val="15000"/>
            </a:schemeClr>
          </a:solidFill>
          <a:ln w="3175" cap="rnd">
            <a:solidFill>
              <a:schemeClr val="tx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51" name="Freeform 17">
            <a:extLst>
              <a:ext uri="{FF2B5EF4-FFF2-40B4-BE49-F238E27FC236}">
                <a16:creationId xmlns:a16="http://schemas.microsoft.com/office/drawing/2014/main" xmlns="" id="{01A4A23C-B552-5609-3AB5-F512328482FC}"/>
              </a:ext>
            </a:extLst>
          </p:cNvPr>
          <p:cNvSpPr>
            <a:spLocks noEditPoints="1"/>
          </p:cNvSpPr>
          <p:nvPr/>
        </p:nvSpPr>
        <p:spPr bwMode="auto">
          <a:xfrm>
            <a:off x="6680458" y="5291111"/>
            <a:ext cx="111327" cy="162083"/>
          </a:xfrm>
          <a:custGeom>
            <a:avLst/>
            <a:gdLst>
              <a:gd name="T0" fmla="*/ 305 w 328"/>
              <a:gd name="T1" fmla="*/ 295 h 469"/>
              <a:gd name="T2" fmla="*/ 305 w 328"/>
              <a:gd name="T3" fmla="*/ 315 h 469"/>
              <a:gd name="T4" fmla="*/ 184 w 328"/>
              <a:gd name="T5" fmla="*/ 315 h 469"/>
              <a:gd name="T6" fmla="*/ 184 w 328"/>
              <a:gd name="T7" fmla="*/ 270 h 469"/>
              <a:gd name="T8" fmla="*/ 208 w 328"/>
              <a:gd name="T9" fmla="*/ 270 h 469"/>
              <a:gd name="T10" fmla="*/ 208 w 328"/>
              <a:gd name="T11" fmla="*/ 183 h 469"/>
              <a:gd name="T12" fmla="*/ 235 w 328"/>
              <a:gd name="T13" fmla="*/ 163 h 469"/>
              <a:gd name="T14" fmla="*/ 285 w 328"/>
              <a:gd name="T15" fmla="*/ 163 h 469"/>
              <a:gd name="T16" fmla="*/ 285 w 328"/>
              <a:gd name="T17" fmla="*/ 32 h 469"/>
              <a:gd name="T18" fmla="*/ 235 w 328"/>
              <a:gd name="T19" fmla="*/ 32 h 469"/>
              <a:gd name="T20" fmla="*/ 164 w 328"/>
              <a:gd name="T21" fmla="*/ 0 h 469"/>
              <a:gd name="T22" fmla="*/ 93 w 328"/>
              <a:gd name="T23" fmla="*/ 32 h 469"/>
              <a:gd name="T24" fmla="*/ 42 w 328"/>
              <a:gd name="T25" fmla="*/ 32 h 469"/>
              <a:gd name="T26" fmla="*/ 42 w 328"/>
              <a:gd name="T27" fmla="*/ 163 h 469"/>
              <a:gd name="T28" fmla="*/ 93 w 328"/>
              <a:gd name="T29" fmla="*/ 163 h 469"/>
              <a:gd name="T30" fmla="*/ 119 w 328"/>
              <a:gd name="T31" fmla="*/ 183 h 469"/>
              <a:gd name="T32" fmla="*/ 119 w 328"/>
              <a:gd name="T33" fmla="*/ 270 h 469"/>
              <a:gd name="T34" fmla="*/ 144 w 328"/>
              <a:gd name="T35" fmla="*/ 270 h 469"/>
              <a:gd name="T36" fmla="*/ 144 w 328"/>
              <a:gd name="T37" fmla="*/ 315 h 469"/>
              <a:gd name="T38" fmla="*/ 22 w 328"/>
              <a:gd name="T39" fmla="*/ 315 h 469"/>
              <a:gd name="T40" fmla="*/ 22 w 328"/>
              <a:gd name="T41" fmla="*/ 295 h 469"/>
              <a:gd name="T42" fmla="*/ 0 w 328"/>
              <a:gd name="T43" fmla="*/ 295 h 469"/>
              <a:gd name="T44" fmla="*/ 0 w 328"/>
              <a:gd name="T45" fmla="*/ 402 h 469"/>
              <a:gd name="T46" fmla="*/ 22 w 328"/>
              <a:gd name="T47" fmla="*/ 402 h 469"/>
              <a:gd name="T48" fmla="*/ 22 w 328"/>
              <a:gd name="T49" fmla="*/ 381 h 469"/>
              <a:gd name="T50" fmla="*/ 44 w 328"/>
              <a:gd name="T51" fmla="*/ 381 h 469"/>
              <a:gd name="T52" fmla="*/ 164 w 328"/>
              <a:gd name="T53" fmla="*/ 469 h 469"/>
              <a:gd name="T54" fmla="*/ 283 w 328"/>
              <a:gd name="T55" fmla="*/ 381 h 469"/>
              <a:gd name="T56" fmla="*/ 305 w 328"/>
              <a:gd name="T57" fmla="*/ 381 h 469"/>
              <a:gd name="T58" fmla="*/ 305 w 328"/>
              <a:gd name="T59" fmla="*/ 402 h 469"/>
              <a:gd name="T60" fmla="*/ 328 w 328"/>
              <a:gd name="T61" fmla="*/ 402 h 469"/>
              <a:gd name="T62" fmla="*/ 328 w 328"/>
              <a:gd name="T63" fmla="*/ 295 h 469"/>
              <a:gd name="T64" fmla="*/ 305 w 328"/>
              <a:gd name="T65" fmla="*/ 295 h 469"/>
              <a:gd name="T66" fmla="*/ 119 w 328"/>
              <a:gd name="T67" fmla="*/ 125 h 469"/>
              <a:gd name="T68" fmla="*/ 119 w 328"/>
              <a:gd name="T69" fmla="*/ 69 h 469"/>
              <a:gd name="T70" fmla="*/ 208 w 328"/>
              <a:gd name="T71" fmla="*/ 69 h 469"/>
              <a:gd name="T72" fmla="*/ 208 w 328"/>
              <a:gd name="T73" fmla="*/ 125 h 469"/>
              <a:gd name="T74" fmla="*/ 119 w 328"/>
              <a:gd name="T75" fmla="*/ 12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469">
                <a:moveTo>
                  <a:pt x="305" y="295"/>
                </a:moveTo>
                <a:cubicBezTo>
                  <a:pt x="305" y="315"/>
                  <a:pt x="305" y="315"/>
                  <a:pt x="305" y="315"/>
                </a:cubicBezTo>
                <a:cubicBezTo>
                  <a:pt x="184" y="315"/>
                  <a:pt x="184" y="315"/>
                  <a:pt x="184" y="315"/>
                </a:cubicBezTo>
                <a:cubicBezTo>
                  <a:pt x="184" y="270"/>
                  <a:pt x="184" y="270"/>
                  <a:pt x="184" y="270"/>
                </a:cubicBezTo>
                <a:cubicBezTo>
                  <a:pt x="208" y="270"/>
                  <a:pt x="208" y="270"/>
                  <a:pt x="208" y="270"/>
                </a:cubicBezTo>
                <a:cubicBezTo>
                  <a:pt x="208" y="183"/>
                  <a:pt x="208" y="183"/>
                  <a:pt x="208" y="183"/>
                </a:cubicBezTo>
                <a:cubicBezTo>
                  <a:pt x="218" y="178"/>
                  <a:pt x="227" y="171"/>
                  <a:pt x="235" y="163"/>
                </a:cubicBezTo>
                <a:cubicBezTo>
                  <a:pt x="285" y="163"/>
                  <a:pt x="285" y="163"/>
                  <a:pt x="285" y="163"/>
                </a:cubicBezTo>
                <a:cubicBezTo>
                  <a:pt x="285" y="32"/>
                  <a:pt x="285" y="32"/>
                  <a:pt x="285" y="32"/>
                </a:cubicBezTo>
                <a:cubicBezTo>
                  <a:pt x="235" y="32"/>
                  <a:pt x="235" y="32"/>
                  <a:pt x="235" y="32"/>
                </a:cubicBezTo>
                <a:cubicBezTo>
                  <a:pt x="217" y="12"/>
                  <a:pt x="192" y="0"/>
                  <a:pt x="164" y="0"/>
                </a:cubicBezTo>
                <a:cubicBezTo>
                  <a:pt x="136" y="0"/>
                  <a:pt x="110" y="12"/>
                  <a:pt x="93" y="32"/>
                </a:cubicBezTo>
                <a:cubicBezTo>
                  <a:pt x="42" y="32"/>
                  <a:pt x="42" y="32"/>
                  <a:pt x="42" y="32"/>
                </a:cubicBezTo>
                <a:cubicBezTo>
                  <a:pt x="42" y="163"/>
                  <a:pt x="42" y="163"/>
                  <a:pt x="42" y="163"/>
                </a:cubicBezTo>
                <a:cubicBezTo>
                  <a:pt x="93" y="163"/>
                  <a:pt x="93" y="163"/>
                  <a:pt x="93" y="163"/>
                </a:cubicBezTo>
                <a:cubicBezTo>
                  <a:pt x="100" y="171"/>
                  <a:pt x="109" y="178"/>
                  <a:pt x="119" y="183"/>
                </a:cubicBezTo>
                <a:cubicBezTo>
                  <a:pt x="119" y="270"/>
                  <a:pt x="119" y="270"/>
                  <a:pt x="119" y="270"/>
                </a:cubicBezTo>
                <a:cubicBezTo>
                  <a:pt x="144" y="270"/>
                  <a:pt x="144" y="270"/>
                  <a:pt x="144" y="270"/>
                </a:cubicBezTo>
                <a:cubicBezTo>
                  <a:pt x="144" y="315"/>
                  <a:pt x="144" y="315"/>
                  <a:pt x="144" y="315"/>
                </a:cubicBezTo>
                <a:cubicBezTo>
                  <a:pt x="22" y="315"/>
                  <a:pt x="22" y="315"/>
                  <a:pt x="22" y="315"/>
                </a:cubicBezTo>
                <a:cubicBezTo>
                  <a:pt x="22" y="295"/>
                  <a:pt x="22" y="295"/>
                  <a:pt x="22" y="295"/>
                </a:cubicBezTo>
                <a:cubicBezTo>
                  <a:pt x="0" y="295"/>
                  <a:pt x="0" y="295"/>
                  <a:pt x="0" y="295"/>
                </a:cubicBezTo>
                <a:cubicBezTo>
                  <a:pt x="0" y="402"/>
                  <a:pt x="0" y="402"/>
                  <a:pt x="0" y="402"/>
                </a:cubicBezTo>
                <a:cubicBezTo>
                  <a:pt x="22" y="402"/>
                  <a:pt x="22" y="402"/>
                  <a:pt x="22" y="402"/>
                </a:cubicBezTo>
                <a:cubicBezTo>
                  <a:pt x="22" y="381"/>
                  <a:pt x="22" y="381"/>
                  <a:pt x="22" y="381"/>
                </a:cubicBezTo>
                <a:cubicBezTo>
                  <a:pt x="44" y="381"/>
                  <a:pt x="44" y="381"/>
                  <a:pt x="44" y="381"/>
                </a:cubicBezTo>
                <a:cubicBezTo>
                  <a:pt x="60" y="432"/>
                  <a:pt x="108" y="469"/>
                  <a:pt x="164" y="469"/>
                </a:cubicBezTo>
                <a:cubicBezTo>
                  <a:pt x="220" y="469"/>
                  <a:pt x="268" y="432"/>
                  <a:pt x="283" y="381"/>
                </a:cubicBezTo>
                <a:cubicBezTo>
                  <a:pt x="305" y="381"/>
                  <a:pt x="305" y="381"/>
                  <a:pt x="305" y="381"/>
                </a:cubicBezTo>
                <a:cubicBezTo>
                  <a:pt x="305" y="402"/>
                  <a:pt x="305" y="402"/>
                  <a:pt x="305" y="402"/>
                </a:cubicBezTo>
                <a:cubicBezTo>
                  <a:pt x="328" y="402"/>
                  <a:pt x="328" y="402"/>
                  <a:pt x="328" y="402"/>
                </a:cubicBezTo>
                <a:cubicBezTo>
                  <a:pt x="328" y="295"/>
                  <a:pt x="328" y="295"/>
                  <a:pt x="328" y="295"/>
                </a:cubicBezTo>
                <a:lnTo>
                  <a:pt x="305" y="295"/>
                </a:lnTo>
                <a:close/>
                <a:moveTo>
                  <a:pt x="119" y="125"/>
                </a:moveTo>
                <a:cubicBezTo>
                  <a:pt x="119" y="69"/>
                  <a:pt x="119" y="69"/>
                  <a:pt x="119" y="69"/>
                </a:cubicBezTo>
                <a:cubicBezTo>
                  <a:pt x="208" y="69"/>
                  <a:pt x="208" y="69"/>
                  <a:pt x="208" y="69"/>
                </a:cubicBezTo>
                <a:cubicBezTo>
                  <a:pt x="208" y="125"/>
                  <a:pt x="208" y="125"/>
                  <a:pt x="208" y="125"/>
                </a:cubicBezTo>
                <a:lnTo>
                  <a:pt x="119" y="125"/>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52" name="Freeform 25">
            <a:extLst>
              <a:ext uri="{FF2B5EF4-FFF2-40B4-BE49-F238E27FC236}">
                <a16:creationId xmlns:a16="http://schemas.microsoft.com/office/drawing/2014/main" xmlns="" id="{973398CE-ADB3-DDCA-4BF7-C32D90DBFF36}"/>
              </a:ext>
            </a:extLst>
          </p:cNvPr>
          <p:cNvSpPr>
            <a:spLocks/>
          </p:cNvSpPr>
          <p:nvPr/>
        </p:nvSpPr>
        <p:spPr bwMode="auto">
          <a:xfrm>
            <a:off x="6888020" y="5333095"/>
            <a:ext cx="276806" cy="138955"/>
          </a:xfrm>
          <a:custGeom>
            <a:avLst/>
            <a:gdLst>
              <a:gd name="T0" fmla="*/ 0 w 227"/>
              <a:gd name="T1" fmla="*/ 0 h 113"/>
              <a:gd name="T2" fmla="*/ 0 w 227"/>
              <a:gd name="T3" fmla="*/ 113 h 113"/>
              <a:gd name="T4" fmla="*/ 227 w 227"/>
              <a:gd name="T5" fmla="*/ 0 h 113"/>
              <a:gd name="T6" fmla="*/ 227 w 227"/>
              <a:gd name="T7" fmla="*/ 113 h 113"/>
              <a:gd name="T8" fmla="*/ 0 w 227"/>
              <a:gd name="T9" fmla="*/ 0 h 113"/>
            </a:gdLst>
            <a:ahLst/>
            <a:cxnLst>
              <a:cxn ang="0">
                <a:pos x="T0" y="T1"/>
              </a:cxn>
              <a:cxn ang="0">
                <a:pos x="T2" y="T3"/>
              </a:cxn>
              <a:cxn ang="0">
                <a:pos x="T4" y="T5"/>
              </a:cxn>
              <a:cxn ang="0">
                <a:pos x="T6" y="T7"/>
              </a:cxn>
              <a:cxn ang="0">
                <a:pos x="T8" y="T9"/>
              </a:cxn>
            </a:cxnLst>
            <a:rect l="0" t="0" r="r" b="b"/>
            <a:pathLst>
              <a:path w="227" h="113">
                <a:moveTo>
                  <a:pt x="0" y="0"/>
                </a:moveTo>
                <a:lnTo>
                  <a:pt x="0" y="113"/>
                </a:lnTo>
                <a:lnTo>
                  <a:pt x="227" y="0"/>
                </a:lnTo>
                <a:lnTo>
                  <a:pt x="227" y="113"/>
                </a:lnTo>
                <a:lnTo>
                  <a:pt x="0" y="0"/>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53" name="Rectangle 31">
            <a:extLst>
              <a:ext uri="{FF2B5EF4-FFF2-40B4-BE49-F238E27FC236}">
                <a16:creationId xmlns:a16="http://schemas.microsoft.com/office/drawing/2014/main" xmlns="" id="{FFE31C66-70AF-E1B6-C8BA-CDA8AA390340}"/>
              </a:ext>
            </a:extLst>
          </p:cNvPr>
          <p:cNvSpPr>
            <a:spLocks noChangeArrowheads="1"/>
          </p:cNvSpPr>
          <p:nvPr/>
        </p:nvSpPr>
        <p:spPr bwMode="auto">
          <a:xfrm>
            <a:off x="6977999" y="5269908"/>
            <a:ext cx="93895" cy="83620"/>
          </a:xfrm>
          <a:prstGeom prst="rect">
            <a:avLst/>
          </a:prstGeom>
          <a:solidFill>
            <a:schemeClr val="tx1">
              <a:lumMod val="85000"/>
              <a:lumOff val="15000"/>
            </a:schemeClr>
          </a:solidFill>
          <a:ln w="9525" cap="rnd">
            <a:solidFill>
              <a:schemeClr val="tx1">
                <a:lumMod val="85000"/>
                <a:lumOff val="15000"/>
              </a:schemeClr>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dirty="0">
                <a:ln>
                  <a:noFill/>
                </a:ln>
                <a:solidFill>
                  <a:schemeClr val="bg1"/>
                </a:solidFill>
                <a:effectLst/>
                <a:uLnTx/>
                <a:uFillTx/>
                <a:latin typeface="Arial"/>
                <a:ea typeface="+mn-ea"/>
                <a:cs typeface="+mn-cs"/>
              </a:rPr>
              <a:t>A</a:t>
            </a:r>
          </a:p>
        </p:txBody>
      </p:sp>
      <p:sp>
        <p:nvSpPr>
          <p:cNvPr id="254" name="Rechteck 253">
            <a:extLst>
              <a:ext uri="{FF2B5EF4-FFF2-40B4-BE49-F238E27FC236}">
                <a16:creationId xmlns:a16="http://schemas.microsoft.com/office/drawing/2014/main" xmlns="" id="{90C63661-E047-C71C-3815-5DDCE0BF9946}"/>
              </a:ext>
            </a:extLst>
          </p:cNvPr>
          <p:cNvSpPr/>
          <p:nvPr/>
        </p:nvSpPr>
        <p:spPr>
          <a:xfrm>
            <a:off x="6862046" y="4573928"/>
            <a:ext cx="47009" cy="474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55" name="Rechteck 254">
            <a:extLst>
              <a:ext uri="{FF2B5EF4-FFF2-40B4-BE49-F238E27FC236}">
                <a16:creationId xmlns:a16="http://schemas.microsoft.com/office/drawing/2014/main" xmlns="" id="{6CB43970-0386-4DD7-A0B9-90B81D9C35D8}"/>
              </a:ext>
            </a:extLst>
          </p:cNvPr>
          <p:cNvSpPr/>
          <p:nvPr/>
        </p:nvSpPr>
        <p:spPr>
          <a:xfrm>
            <a:off x="6926775" y="4637496"/>
            <a:ext cx="47009" cy="474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56" name="Gerader Verbinder 291">
            <a:extLst>
              <a:ext uri="{FF2B5EF4-FFF2-40B4-BE49-F238E27FC236}">
                <a16:creationId xmlns:a16="http://schemas.microsoft.com/office/drawing/2014/main" xmlns="" id="{A50818EE-8EDF-748F-287A-B8855A6F145F}"/>
              </a:ext>
            </a:extLst>
          </p:cNvPr>
          <p:cNvCxnSpPr>
            <a:cxnSpLocks/>
          </p:cNvCxnSpPr>
          <p:nvPr/>
        </p:nvCxnSpPr>
        <p:spPr>
          <a:xfrm>
            <a:off x="6948501" y="4659360"/>
            <a:ext cx="0" cy="59659"/>
          </a:xfrm>
          <a:prstGeom prst="line">
            <a:avLst/>
          </a:prstGeom>
          <a:solidFill>
            <a:schemeClr val="bg1">
              <a:lumMod val="65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7" name="Gerader Verbinder 296">
            <a:extLst>
              <a:ext uri="{FF2B5EF4-FFF2-40B4-BE49-F238E27FC236}">
                <a16:creationId xmlns:a16="http://schemas.microsoft.com/office/drawing/2014/main" xmlns="" id="{C219AF7F-3475-9B2C-FF5B-6F9FD29E5B27}"/>
              </a:ext>
            </a:extLst>
          </p:cNvPr>
          <p:cNvCxnSpPr>
            <a:cxnSpLocks/>
          </p:cNvCxnSpPr>
          <p:nvPr/>
        </p:nvCxnSpPr>
        <p:spPr>
          <a:xfrm>
            <a:off x="6880996" y="4575143"/>
            <a:ext cx="0" cy="158688"/>
          </a:xfrm>
          <a:prstGeom prst="line">
            <a:avLst/>
          </a:prstGeom>
          <a:solidFill>
            <a:schemeClr val="bg1">
              <a:lumMod val="65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Gerade Verbindung 71">
            <a:extLst>
              <a:ext uri="{FF2B5EF4-FFF2-40B4-BE49-F238E27FC236}">
                <a16:creationId xmlns:a16="http://schemas.microsoft.com/office/drawing/2014/main" xmlns="" id="{A1CD140D-3860-C7AD-50C7-8370BC2C4190}"/>
              </a:ext>
            </a:extLst>
          </p:cNvPr>
          <p:cNvCxnSpPr>
            <a:cxnSpLocks/>
          </p:cNvCxnSpPr>
          <p:nvPr/>
        </p:nvCxnSpPr>
        <p:spPr>
          <a:xfrm>
            <a:off x="7184154" y="5204957"/>
            <a:ext cx="463029" cy="299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9" name="Gerade Verbindung 92">
            <a:extLst>
              <a:ext uri="{FF2B5EF4-FFF2-40B4-BE49-F238E27FC236}">
                <a16:creationId xmlns:a16="http://schemas.microsoft.com/office/drawing/2014/main" xmlns="" id="{C94D1C46-C73A-9F51-B1E3-9A517D3F4583}"/>
              </a:ext>
            </a:extLst>
          </p:cNvPr>
          <p:cNvCxnSpPr>
            <a:cxnSpLocks/>
            <a:stCxn id="314" idx="2"/>
          </p:cNvCxnSpPr>
          <p:nvPr/>
        </p:nvCxnSpPr>
        <p:spPr>
          <a:xfrm>
            <a:off x="7394442" y="5064204"/>
            <a:ext cx="1036" cy="14075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0" name="Gerade Verbindung 95">
            <a:extLst>
              <a:ext uri="{FF2B5EF4-FFF2-40B4-BE49-F238E27FC236}">
                <a16:creationId xmlns:a16="http://schemas.microsoft.com/office/drawing/2014/main" xmlns="" id="{1FDCB808-3462-DA30-8496-6459109F5C0A}"/>
              </a:ext>
            </a:extLst>
          </p:cNvPr>
          <p:cNvCxnSpPr>
            <a:cxnSpLocks/>
          </p:cNvCxnSpPr>
          <p:nvPr/>
        </p:nvCxnSpPr>
        <p:spPr>
          <a:xfrm>
            <a:off x="7553241" y="5204957"/>
            <a:ext cx="0" cy="7162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1" name="Gerade Verbindung 97">
            <a:extLst>
              <a:ext uri="{FF2B5EF4-FFF2-40B4-BE49-F238E27FC236}">
                <a16:creationId xmlns:a16="http://schemas.microsoft.com/office/drawing/2014/main" xmlns="" id="{2869F4BA-DD01-3EC0-69D5-6BBC9BBBAB72}"/>
              </a:ext>
            </a:extLst>
          </p:cNvPr>
          <p:cNvCxnSpPr>
            <a:cxnSpLocks/>
          </p:cNvCxnSpPr>
          <p:nvPr/>
        </p:nvCxnSpPr>
        <p:spPr>
          <a:xfrm flipV="1">
            <a:off x="7262977" y="5204957"/>
            <a:ext cx="0" cy="9274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2" name="Freeform 28">
            <a:extLst>
              <a:ext uri="{FF2B5EF4-FFF2-40B4-BE49-F238E27FC236}">
                <a16:creationId xmlns:a16="http://schemas.microsoft.com/office/drawing/2014/main" xmlns="" id="{853C539B-D3E4-6974-A6C0-DA66EEE74A4F}"/>
              </a:ext>
            </a:extLst>
          </p:cNvPr>
          <p:cNvSpPr>
            <a:spLocks/>
          </p:cNvSpPr>
          <p:nvPr/>
        </p:nvSpPr>
        <p:spPr bwMode="auto">
          <a:xfrm>
            <a:off x="7527024" y="5369613"/>
            <a:ext cx="54873" cy="55335"/>
          </a:xfrm>
          <a:custGeom>
            <a:avLst/>
            <a:gdLst>
              <a:gd name="T0" fmla="*/ 0 w 45"/>
              <a:gd name="T1" fmla="*/ 22 h 45"/>
              <a:gd name="T2" fmla="*/ 23 w 45"/>
              <a:gd name="T3" fmla="*/ 45 h 45"/>
              <a:gd name="T4" fmla="*/ 45 w 45"/>
              <a:gd name="T5" fmla="*/ 22 h 45"/>
              <a:gd name="T6" fmla="*/ 45 w 45"/>
              <a:gd name="T7" fmla="*/ 22 h 45"/>
              <a:gd name="T8" fmla="*/ 23 w 45"/>
              <a:gd name="T9" fmla="*/ 0 h 45"/>
              <a:gd name="T10" fmla="*/ 0 w 45"/>
              <a:gd name="T11" fmla="*/ 22 h 45"/>
            </a:gdLst>
            <a:ahLst/>
            <a:cxnLst>
              <a:cxn ang="0">
                <a:pos x="T0" y="T1"/>
              </a:cxn>
              <a:cxn ang="0">
                <a:pos x="T2" y="T3"/>
              </a:cxn>
              <a:cxn ang="0">
                <a:pos x="T4" y="T5"/>
              </a:cxn>
              <a:cxn ang="0">
                <a:pos x="T6" y="T7"/>
              </a:cxn>
              <a:cxn ang="0">
                <a:pos x="T8" y="T9"/>
              </a:cxn>
              <a:cxn ang="0">
                <a:pos x="T10" y="T11"/>
              </a:cxn>
            </a:cxnLst>
            <a:rect l="0" t="0" r="r" b="b"/>
            <a:pathLst>
              <a:path w="45" h="45">
                <a:moveTo>
                  <a:pt x="0" y="22"/>
                </a:moveTo>
                <a:cubicBezTo>
                  <a:pt x="0" y="35"/>
                  <a:pt x="10" y="45"/>
                  <a:pt x="23" y="45"/>
                </a:cubicBezTo>
                <a:cubicBezTo>
                  <a:pt x="35" y="45"/>
                  <a:pt x="45" y="35"/>
                  <a:pt x="45" y="22"/>
                </a:cubicBezTo>
                <a:cubicBezTo>
                  <a:pt x="45" y="22"/>
                  <a:pt x="45" y="22"/>
                  <a:pt x="45" y="22"/>
                </a:cubicBezTo>
                <a:cubicBezTo>
                  <a:pt x="45" y="10"/>
                  <a:pt x="35" y="0"/>
                  <a:pt x="23" y="0"/>
                </a:cubicBezTo>
                <a:cubicBezTo>
                  <a:pt x="10" y="0"/>
                  <a:pt x="0" y="10"/>
                  <a:pt x="0" y="22"/>
                </a:cubicBezTo>
              </a:path>
            </a:pathLst>
          </a:custGeom>
          <a:solidFill>
            <a:schemeClr val="tx1">
              <a:lumMod val="85000"/>
              <a:lumOff val="15000"/>
            </a:schemeClr>
          </a:solidFill>
          <a:ln w="3175" cap="rnd">
            <a:solidFill>
              <a:schemeClr val="tx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63" name="Freeform 17">
            <a:extLst>
              <a:ext uri="{FF2B5EF4-FFF2-40B4-BE49-F238E27FC236}">
                <a16:creationId xmlns:a16="http://schemas.microsoft.com/office/drawing/2014/main" xmlns="" id="{F4CCBC98-0A22-F2EB-A24D-95F973872ADF}"/>
              </a:ext>
            </a:extLst>
          </p:cNvPr>
          <p:cNvSpPr>
            <a:spLocks noEditPoints="1"/>
          </p:cNvSpPr>
          <p:nvPr/>
        </p:nvSpPr>
        <p:spPr bwMode="auto">
          <a:xfrm>
            <a:off x="7208668" y="5294714"/>
            <a:ext cx="111327" cy="162083"/>
          </a:xfrm>
          <a:custGeom>
            <a:avLst/>
            <a:gdLst>
              <a:gd name="T0" fmla="*/ 305 w 328"/>
              <a:gd name="T1" fmla="*/ 295 h 469"/>
              <a:gd name="T2" fmla="*/ 305 w 328"/>
              <a:gd name="T3" fmla="*/ 315 h 469"/>
              <a:gd name="T4" fmla="*/ 184 w 328"/>
              <a:gd name="T5" fmla="*/ 315 h 469"/>
              <a:gd name="T6" fmla="*/ 184 w 328"/>
              <a:gd name="T7" fmla="*/ 270 h 469"/>
              <a:gd name="T8" fmla="*/ 208 w 328"/>
              <a:gd name="T9" fmla="*/ 270 h 469"/>
              <a:gd name="T10" fmla="*/ 208 w 328"/>
              <a:gd name="T11" fmla="*/ 183 h 469"/>
              <a:gd name="T12" fmla="*/ 235 w 328"/>
              <a:gd name="T13" fmla="*/ 163 h 469"/>
              <a:gd name="T14" fmla="*/ 285 w 328"/>
              <a:gd name="T15" fmla="*/ 163 h 469"/>
              <a:gd name="T16" fmla="*/ 285 w 328"/>
              <a:gd name="T17" fmla="*/ 32 h 469"/>
              <a:gd name="T18" fmla="*/ 235 w 328"/>
              <a:gd name="T19" fmla="*/ 32 h 469"/>
              <a:gd name="T20" fmla="*/ 164 w 328"/>
              <a:gd name="T21" fmla="*/ 0 h 469"/>
              <a:gd name="T22" fmla="*/ 93 w 328"/>
              <a:gd name="T23" fmla="*/ 32 h 469"/>
              <a:gd name="T24" fmla="*/ 42 w 328"/>
              <a:gd name="T25" fmla="*/ 32 h 469"/>
              <a:gd name="T26" fmla="*/ 42 w 328"/>
              <a:gd name="T27" fmla="*/ 163 h 469"/>
              <a:gd name="T28" fmla="*/ 93 w 328"/>
              <a:gd name="T29" fmla="*/ 163 h 469"/>
              <a:gd name="T30" fmla="*/ 119 w 328"/>
              <a:gd name="T31" fmla="*/ 183 h 469"/>
              <a:gd name="T32" fmla="*/ 119 w 328"/>
              <a:gd name="T33" fmla="*/ 270 h 469"/>
              <a:gd name="T34" fmla="*/ 144 w 328"/>
              <a:gd name="T35" fmla="*/ 270 h 469"/>
              <a:gd name="T36" fmla="*/ 144 w 328"/>
              <a:gd name="T37" fmla="*/ 315 h 469"/>
              <a:gd name="T38" fmla="*/ 22 w 328"/>
              <a:gd name="T39" fmla="*/ 315 h 469"/>
              <a:gd name="T40" fmla="*/ 22 w 328"/>
              <a:gd name="T41" fmla="*/ 295 h 469"/>
              <a:gd name="T42" fmla="*/ 0 w 328"/>
              <a:gd name="T43" fmla="*/ 295 h 469"/>
              <a:gd name="T44" fmla="*/ 0 w 328"/>
              <a:gd name="T45" fmla="*/ 402 h 469"/>
              <a:gd name="T46" fmla="*/ 22 w 328"/>
              <a:gd name="T47" fmla="*/ 402 h 469"/>
              <a:gd name="T48" fmla="*/ 22 w 328"/>
              <a:gd name="T49" fmla="*/ 381 h 469"/>
              <a:gd name="T50" fmla="*/ 44 w 328"/>
              <a:gd name="T51" fmla="*/ 381 h 469"/>
              <a:gd name="T52" fmla="*/ 164 w 328"/>
              <a:gd name="T53" fmla="*/ 469 h 469"/>
              <a:gd name="T54" fmla="*/ 283 w 328"/>
              <a:gd name="T55" fmla="*/ 381 h 469"/>
              <a:gd name="T56" fmla="*/ 305 w 328"/>
              <a:gd name="T57" fmla="*/ 381 h 469"/>
              <a:gd name="T58" fmla="*/ 305 w 328"/>
              <a:gd name="T59" fmla="*/ 402 h 469"/>
              <a:gd name="T60" fmla="*/ 328 w 328"/>
              <a:gd name="T61" fmla="*/ 402 h 469"/>
              <a:gd name="T62" fmla="*/ 328 w 328"/>
              <a:gd name="T63" fmla="*/ 295 h 469"/>
              <a:gd name="T64" fmla="*/ 305 w 328"/>
              <a:gd name="T65" fmla="*/ 295 h 469"/>
              <a:gd name="T66" fmla="*/ 119 w 328"/>
              <a:gd name="T67" fmla="*/ 125 h 469"/>
              <a:gd name="T68" fmla="*/ 119 w 328"/>
              <a:gd name="T69" fmla="*/ 69 h 469"/>
              <a:gd name="T70" fmla="*/ 208 w 328"/>
              <a:gd name="T71" fmla="*/ 69 h 469"/>
              <a:gd name="T72" fmla="*/ 208 w 328"/>
              <a:gd name="T73" fmla="*/ 125 h 469"/>
              <a:gd name="T74" fmla="*/ 119 w 328"/>
              <a:gd name="T75" fmla="*/ 12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469">
                <a:moveTo>
                  <a:pt x="305" y="295"/>
                </a:moveTo>
                <a:cubicBezTo>
                  <a:pt x="305" y="315"/>
                  <a:pt x="305" y="315"/>
                  <a:pt x="305" y="315"/>
                </a:cubicBezTo>
                <a:cubicBezTo>
                  <a:pt x="184" y="315"/>
                  <a:pt x="184" y="315"/>
                  <a:pt x="184" y="315"/>
                </a:cubicBezTo>
                <a:cubicBezTo>
                  <a:pt x="184" y="270"/>
                  <a:pt x="184" y="270"/>
                  <a:pt x="184" y="270"/>
                </a:cubicBezTo>
                <a:cubicBezTo>
                  <a:pt x="208" y="270"/>
                  <a:pt x="208" y="270"/>
                  <a:pt x="208" y="270"/>
                </a:cubicBezTo>
                <a:cubicBezTo>
                  <a:pt x="208" y="183"/>
                  <a:pt x="208" y="183"/>
                  <a:pt x="208" y="183"/>
                </a:cubicBezTo>
                <a:cubicBezTo>
                  <a:pt x="218" y="178"/>
                  <a:pt x="227" y="171"/>
                  <a:pt x="235" y="163"/>
                </a:cubicBezTo>
                <a:cubicBezTo>
                  <a:pt x="285" y="163"/>
                  <a:pt x="285" y="163"/>
                  <a:pt x="285" y="163"/>
                </a:cubicBezTo>
                <a:cubicBezTo>
                  <a:pt x="285" y="32"/>
                  <a:pt x="285" y="32"/>
                  <a:pt x="285" y="32"/>
                </a:cubicBezTo>
                <a:cubicBezTo>
                  <a:pt x="235" y="32"/>
                  <a:pt x="235" y="32"/>
                  <a:pt x="235" y="32"/>
                </a:cubicBezTo>
                <a:cubicBezTo>
                  <a:pt x="217" y="12"/>
                  <a:pt x="192" y="0"/>
                  <a:pt x="164" y="0"/>
                </a:cubicBezTo>
                <a:cubicBezTo>
                  <a:pt x="136" y="0"/>
                  <a:pt x="110" y="12"/>
                  <a:pt x="93" y="32"/>
                </a:cubicBezTo>
                <a:cubicBezTo>
                  <a:pt x="42" y="32"/>
                  <a:pt x="42" y="32"/>
                  <a:pt x="42" y="32"/>
                </a:cubicBezTo>
                <a:cubicBezTo>
                  <a:pt x="42" y="163"/>
                  <a:pt x="42" y="163"/>
                  <a:pt x="42" y="163"/>
                </a:cubicBezTo>
                <a:cubicBezTo>
                  <a:pt x="93" y="163"/>
                  <a:pt x="93" y="163"/>
                  <a:pt x="93" y="163"/>
                </a:cubicBezTo>
                <a:cubicBezTo>
                  <a:pt x="100" y="171"/>
                  <a:pt x="109" y="178"/>
                  <a:pt x="119" y="183"/>
                </a:cubicBezTo>
                <a:cubicBezTo>
                  <a:pt x="119" y="270"/>
                  <a:pt x="119" y="270"/>
                  <a:pt x="119" y="270"/>
                </a:cubicBezTo>
                <a:cubicBezTo>
                  <a:pt x="144" y="270"/>
                  <a:pt x="144" y="270"/>
                  <a:pt x="144" y="270"/>
                </a:cubicBezTo>
                <a:cubicBezTo>
                  <a:pt x="144" y="315"/>
                  <a:pt x="144" y="315"/>
                  <a:pt x="144" y="315"/>
                </a:cubicBezTo>
                <a:cubicBezTo>
                  <a:pt x="22" y="315"/>
                  <a:pt x="22" y="315"/>
                  <a:pt x="22" y="315"/>
                </a:cubicBezTo>
                <a:cubicBezTo>
                  <a:pt x="22" y="295"/>
                  <a:pt x="22" y="295"/>
                  <a:pt x="22" y="295"/>
                </a:cubicBezTo>
                <a:cubicBezTo>
                  <a:pt x="0" y="295"/>
                  <a:pt x="0" y="295"/>
                  <a:pt x="0" y="295"/>
                </a:cubicBezTo>
                <a:cubicBezTo>
                  <a:pt x="0" y="402"/>
                  <a:pt x="0" y="402"/>
                  <a:pt x="0" y="402"/>
                </a:cubicBezTo>
                <a:cubicBezTo>
                  <a:pt x="22" y="402"/>
                  <a:pt x="22" y="402"/>
                  <a:pt x="22" y="402"/>
                </a:cubicBezTo>
                <a:cubicBezTo>
                  <a:pt x="22" y="381"/>
                  <a:pt x="22" y="381"/>
                  <a:pt x="22" y="381"/>
                </a:cubicBezTo>
                <a:cubicBezTo>
                  <a:pt x="44" y="381"/>
                  <a:pt x="44" y="381"/>
                  <a:pt x="44" y="381"/>
                </a:cubicBezTo>
                <a:cubicBezTo>
                  <a:pt x="60" y="432"/>
                  <a:pt x="108" y="469"/>
                  <a:pt x="164" y="469"/>
                </a:cubicBezTo>
                <a:cubicBezTo>
                  <a:pt x="220" y="469"/>
                  <a:pt x="268" y="432"/>
                  <a:pt x="283" y="381"/>
                </a:cubicBezTo>
                <a:cubicBezTo>
                  <a:pt x="305" y="381"/>
                  <a:pt x="305" y="381"/>
                  <a:pt x="305" y="381"/>
                </a:cubicBezTo>
                <a:cubicBezTo>
                  <a:pt x="305" y="402"/>
                  <a:pt x="305" y="402"/>
                  <a:pt x="305" y="402"/>
                </a:cubicBezTo>
                <a:cubicBezTo>
                  <a:pt x="328" y="402"/>
                  <a:pt x="328" y="402"/>
                  <a:pt x="328" y="402"/>
                </a:cubicBezTo>
                <a:cubicBezTo>
                  <a:pt x="328" y="295"/>
                  <a:pt x="328" y="295"/>
                  <a:pt x="328" y="295"/>
                </a:cubicBezTo>
                <a:lnTo>
                  <a:pt x="305" y="295"/>
                </a:lnTo>
                <a:close/>
                <a:moveTo>
                  <a:pt x="119" y="125"/>
                </a:moveTo>
                <a:cubicBezTo>
                  <a:pt x="119" y="69"/>
                  <a:pt x="119" y="69"/>
                  <a:pt x="119" y="69"/>
                </a:cubicBezTo>
                <a:cubicBezTo>
                  <a:pt x="208" y="69"/>
                  <a:pt x="208" y="69"/>
                  <a:pt x="208" y="69"/>
                </a:cubicBezTo>
                <a:cubicBezTo>
                  <a:pt x="208" y="125"/>
                  <a:pt x="208" y="125"/>
                  <a:pt x="208" y="125"/>
                </a:cubicBezTo>
                <a:lnTo>
                  <a:pt x="119" y="125"/>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64" name="Freeform 25">
            <a:extLst>
              <a:ext uri="{FF2B5EF4-FFF2-40B4-BE49-F238E27FC236}">
                <a16:creationId xmlns:a16="http://schemas.microsoft.com/office/drawing/2014/main" xmlns="" id="{C264DF42-260F-8BEB-34AD-DB3F97F9E2C2}"/>
              </a:ext>
            </a:extLst>
          </p:cNvPr>
          <p:cNvSpPr>
            <a:spLocks/>
          </p:cNvSpPr>
          <p:nvPr/>
        </p:nvSpPr>
        <p:spPr bwMode="auto">
          <a:xfrm>
            <a:off x="7416230" y="5336699"/>
            <a:ext cx="276806" cy="138955"/>
          </a:xfrm>
          <a:custGeom>
            <a:avLst/>
            <a:gdLst>
              <a:gd name="T0" fmla="*/ 0 w 227"/>
              <a:gd name="T1" fmla="*/ 0 h 113"/>
              <a:gd name="T2" fmla="*/ 0 w 227"/>
              <a:gd name="T3" fmla="*/ 113 h 113"/>
              <a:gd name="T4" fmla="*/ 227 w 227"/>
              <a:gd name="T5" fmla="*/ 0 h 113"/>
              <a:gd name="T6" fmla="*/ 227 w 227"/>
              <a:gd name="T7" fmla="*/ 113 h 113"/>
              <a:gd name="T8" fmla="*/ 0 w 227"/>
              <a:gd name="T9" fmla="*/ 0 h 113"/>
            </a:gdLst>
            <a:ahLst/>
            <a:cxnLst>
              <a:cxn ang="0">
                <a:pos x="T0" y="T1"/>
              </a:cxn>
              <a:cxn ang="0">
                <a:pos x="T2" y="T3"/>
              </a:cxn>
              <a:cxn ang="0">
                <a:pos x="T4" y="T5"/>
              </a:cxn>
              <a:cxn ang="0">
                <a:pos x="T6" y="T7"/>
              </a:cxn>
              <a:cxn ang="0">
                <a:pos x="T8" y="T9"/>
              </a:cxn>
            </a:cxnLst>
            <a:rect l="0" t="0" r="r" b="b"/>
            <a:pathLst>
              <a:path w="227" h="113">
                <a:moveTo>
                  <a:pt x="0" y="0"/>
                </a:moveTo>
                <a:lnTo>
                  <a:pt x="0" y="113"/>
                </a:lnTo>
                <a:lnTo>
                  <a:pt x="227" y="0"/>
                </a:lnTo>
                <a:lnTo>
                  <a:pt x="227" y="113"/>
                </a:lnTo>
                <a:lnTo>
                  <a:pt x="0" y="0"/>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65" name="Rectangle 31">
            <a:extLst>
              <a:ext uri="{FF2B5EF4-FFF2-40B4-BE49-F238E27FC236}">
                <a16:creationId xmlns:a16="http://schemas.microsoft.com/office/drawing/2014/main" xmlns="" id="{E5D193F1-8092-B2B2-600F-9F0C65D2180C}"/>
              </a:ext>
            </a:extLst>
          </p:cNvPr>
          <p:cNvSpPr>
            <a:spLocks noChangeArrowheads="1"/>
          </p:cNvSpPr>
          <p:nvPr/>
        </p:nvSpPr>
        <p:spPr bwMode="auto">
          <a:xfrm>
            <a:off x="7506209" y="5273511"/>
            <a:ext cx="93895" cy="83620"/>
          </a:xfrm>
          <a:prstGeom prst="rect">
            <a:avLst/>
          </a:prstGeom>
          <a:solidFill>
            <a:schemeClr val="tx1">
              <a:lumMod val="85000"/>
              <a:lumOff val="15000"/>
            </a:schemeClr>
          </a:solidFill>
          <a:ln w="9525" cap="rnd">
            <a:solidFill>
              <a:schemeClr val="tx1">
                <a:lumMod val="85000"/>
                <a:lumOff val="15000"/>
              </a:schemeClr>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dirty="0">
                <a:ln>
                  <a:noFill/>
                </a:ln>
                <a:solidFill>
                  <a:schemeClr val="bg1"/>
                </a:solidFill>
                <a:effectLst/>
                <a:uLnTx/>
                <a:uFillTx/>
                <a:latin typeface="Arial"/>
                <a:ea typeface="+mn-ea"/>
                <a:cs typeface="+mn-cs"/>
              </a:rPr>
              <a:t>A</a:t>
            </a:r>
          </a:p>
        </p:txBody>
      </p:sp>
      <p:sp>
        <p:nvSpPr>
          <p:cNvPr id="266" name="Rechteck 265">
            <a:extLst>
              <a:ext uri="{FF2B5EF4-FFF2-40B4-BE49-F238E27FC236}">
                <a16:creationId xmlns:a16="http://schemas.microsoft.com/office/drawing/2014/main" xmlns="" id="{CF9F16F8-86BE-2E49-288D-53FD4306D54C}"/>
              </a:ext>
            </a:extLst>
          </p:cNvPr>
          <p:cNvSpPr/>
          <p:nvPr/>
        </p:nvSpPr>
        <p:spPr>
          <a:xfrm>
            <a:off x="7390256" y="4577531"/>
            <a:ext cx="47009" cy="474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67" name="Rechteck 266">
            <a:extLst>
              <a:ext uri="{FF2B5EF4-FFF2-40B4-BE49-F238E27FC236}">
                <a16:creationId xmlns:a16="http://schemas.microsoft.com/office/drawing/2014/main" xmlns="" id="{62532BD1-A065-A1FE-FE3C-F215E6761551}"/>
              </a:ext>
            </a:extLst>
          </p:cNvPr>
          <p:cNvSpPr/>
          <p:nvPr/>
        </p:nvSpPr>
        <p:spPr>
          <a:xfrm>
            <a:off x="7454985" y="4641099"/>
            <a:ext cx="47009" cy="474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68" name="Gerader Verbinder 330">
            <a:extLst>
              <a:ext uri="{FF2B5EF4-FFF2-40B4-BE49-F238E27FC236}">
                <a16:creationId xmlns:a16="http://schemas.microsoft.com/office/drawing/2014/main" xmlns="" id="{F731A7B9-CAF2-1EA0-2E20-55FEA4337C25}"/>
              </a:ext>
            </a:extLst>
          </p:cNvPr>
          <p:cNvCxnSpPr>
            <a:cxnSpLocks/>
          </p:cNvCxnSpPr>
          <p:nvPr/>
        </p:nvCxnSpPr>
        <p:spPr>
          <a:xfrm>
            <a:off x="7476710" y="4662963"/>
            <a:ext cx="0" cy="59659"/>
          </a:xfrm>
          <a:prstGeom prst="line">
            <a:avLst/>
          </a:prstGeom>
          <a:solidFill>
            <a:schemeClr val="bg1">
              <a:lumMod val="65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9" name="Gerader Verbinder 331">
            <a:extLst>
              <a:ext uri="{FF2B5EF4-FFF2-40B4-BE49-F238E27FC236}">
                <a16:creationId xmlns:a16="http://schemas.microsoft.com/office/drawing/2014/main" xmlns="" id="{A579B94C-CA79-F17C-A194-83D332742102}"/>
              </a:ext>
            </a:extLst>
          </p:cNvPr>
          <p:cNvCxnSpPr>
            <a:cxnSpLocks/>
          </p:cNvCxnSpPr>
          <p:nvPr/>
        </p:nvCxnSpPr>
        <p:spPr>
          <a:xfrm>
            <a:off x="7409206" y="4578747"/>
            <a:ext cx="0" cy="158688"/>
          </a:xfrm>
          <a:prstGeom prst="line">
            <a:avLst/>
          </a:prstGeom>
          <a:solidFill>
            <a:schemeClr val="bg1">
              <a:lumMod val="65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Gerade Verbindung 71">
            <a:extLst>
              <a:ext uri="{FF2B5EF4-FFF2-40B4-BE49-F238E27FC236}">
                <a16:creationId xmlns:a16="http://schemas.microsoft.com/office/drawing/2014/main" xmlns="" id="{9DCAECF9-49BB-AB8E-B126-054D077EA40B}"/>
              </a:ext>
            </a:extLst>
          </p:cNvPr>
          <p:cNvCxnSpPr>
            <a:cxnSpLocks/>
          </p:cNvCxnSpPr>
          <p:nvPr/>
        </p:nvCxnSpPr>
        <p:spPr>
          <a:xfrm>
            <a:off x="7707327" y="5206770"/>
            <a:ext cx="463029" cy="299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1" name="Gerade Verbindung 92">
            <a:extLst>
              <a:ext uri="{FF2B5EF4-FFF2-40B4-BE49-F238E27FC236}">
                <a16:creationId xmlns:a16="http://schemas.microsoft.com/office/drawing/2014/main" xmlns="" id="{14F1D3F9-597D-4F56-7FFC-D93122DF18CD}"/>
              </a:ext>
            </a:extLst>
          </p:cNvPr>
          <p:cNvCxnSpPr>
            <a:cxnSpLocks/>
          </p:cNvCxnSpPr>
          <p:nvPr/>
        </p:nvCxnSpPr>
        <p:spPr>
          <a:xfrm>
            <a:off x="7918651" y="5064204"/>
            <a:ext cx="0" cy="14256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2" name="Gerade Verbindung 95">
            <a:extLst>
              <a:ext uri="{FF2B5EF4-FFF2-40B4-BE49-F238E27FC236}">
                <a16:creationId xmlns:a16="http://schemas.microsoft.com/office/drawing/2014/main" xmlns="" id="{1C068E10-E1B7-AEDC-230A-8E57529218EF}"/>
              </a:ext>
            </a:extLst>
          </p:cNvPr>
          <p:cNvCxnSpPr>
            <a:cxnSpLocks/>
          </p:cNvCxnSpPr>
          <p:nvPr/>
        </p:nvCxnSpPr>
        <p:spPr>
          <a:xfrm>
            <a:off x="8076413" y="5206770"/>
            <a:ext cx="0" cy="7162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3" name="Gerade Verbindung 97">
            <a:extLst>
              <a:ext uri="{FF2B5EF4-FFF2-40B4-BE49-F238E27FC236}">
                <a16:creationId xmlns:a16="http://schemas.microsoft.com/office/drawing/2014/main" xmlns="" id="{26A5B3A7-5488-1062-D913-E07D25887D1D}"/>
              </a:ext>
            </a:extLst>
          </p:cNvPr>
          <p:cNvCxnSpPr>
            <a:cxnSpLocks/>
          </p:cNvCxnSpPr>
          <p:nvPr/>
        </p:nvCxnSpPr>
        <p:spPr>
          <a:xfrm flipV="1">
            <a:off x="7786149" y="5206770"/>
            <a:ext cx="0" cy="9274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4" name="Freeform 28">
            <a:extLst>
              <a:ext uri="{FF2B5EF4-FFF2-40B4-BE49-F238E27FC236}">
                <a16:creationId xmlns:a16="http://schemas.microsoft.com/office/drawing/2014/main" xmlns="" id="{221ACF5E-459D-F65B-A9F8-4EFCF6A21D80}"/>
              </a:ext>
            </a:extLst>
          </p:cNvPr>
          <p:cNvSpPr>
            <a:spLocks/>
          </p:cNvSpPr>
          <p:nvPr/>
        </p:nvSpPr>
        <p:spPr bwMode="auto">
          <a:xfrm>
            <a:off x="8050196" y="5371426"/>
            <a:ext cx="54873" cy="55335"/>
          </a:xfrm>
          <a:custGeom>
            <a:avLst/>
            <a:gdLst>
              <a:gd name="T0" fmla="*/ 0 w 45"/>
              <a:gd name="T1" fmla="*/ 22 h 45"/>
              <a:gd name="T2" fmla="*/ 23 w 45"/>
              <a:gd name="T3" fmla="*/ 45 h 45"/>
              <a:gd name="T4" fmla="*/ 45 w 45"/>
              <a:gd name="T5" fmla="*/ 22 h 45"/>
              <a:gd name="T6" fmla="*/ 45 w 45"/>
              <a:gd name="T7" fmla="*/ 22 h 45"/>
              <a:gd name="T8" fmla="*/ 23 w 45"/>
              <a:gd name="T9" fmla="*/ 0 h 45"/>
              <a:gd name="T10" fmla="*/ 0 w 45"/>
              <a:gd name="T11" fmla="*/ 22 h 45"/>
            </a:gdLst>
            <a:ahLst/>
            <a:cxnLst>
              <a:cxn ang="0">
                <a:pos x="T0" y="T1"/>
              </a:cxn>
              <a:cxn ang="0">
                <a:pos x="T2" y="T3"/>
              </a:cxn>
              <a:cxn ang="0">
                <a:pos x="T4" y="T5"/>
              </a:cxn>
              <a:cxn ang="0">
                <a:pos x="T6" y="T7"/>
              </a:cxn>
              <a:cxn ang="0">
                <a:pos x="T8" y="T9"/>
              </a:cxn>
              <a:cxn ang="0">
                <a:pos x="T10" y="T11"/>
              </a:cxn>
            </a:cxnLst>
            <a:rect l="0" t="0" r="r" b="b"/>
            <a:pathLst>
              <a:path w="45" h="45">
                <a:moveTo>
                  <a:pt x="0" y="22"/>
                </a:moveTo>
                <a:cubicBezTo>
                  <a:pt x="0" y="35"/>
                  <a:pt x="10" y="45"/>
                  <a:pt x="23" y="45"/>
                </a:cubicBezTo>
                <a:cubicBezTo>
                  <a:pt x="35" y="45"/>
                  <a:pt x="45" y="35"/>
                  <a:pt x="45" y="22"/>
                </a:cubicBezTo>
                <a:cubicBezTo>
                  <a:pt x="45" y="22"/>
                  <a:pt x="45" y="22"/>
                  <a:pt x="45" y="22"/>
                </a:cubicBezTo>
                <a:cubicBezTo>
                  <a:pt x="45" y="10"/>
                  <a:pt x="35" y="0"/>
                  <a:pt x="23" y="0"/>
                </a:cubicBezTo>
                <a:cubicBezTo>
                  <a:pt x="10" y="0"/>
                  <a:pt x="0" y="10"/>
                  <a:pt x="0" y="22"/>
                </a:cubicBezTo>
              </a:path>
            </a:pathLst>
          </a:custGeom>
          <a:solidFill>
            <a:schemeClr val="tx1">
              <a:lumMod val="85000"/>
              <a:lumOff val="15000"/>
            </a:schemeClr>
          </a:solidFill>
          <a:ln w="3175" cap="rnd">
            <a:solidFill>
              <a:schemeClr val="tx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75" name="Freeform 17">
            <a:extLst>
              <a:ext uri="{FF2B5EF4-FFF2-40B4-BE49-F238E27FC236}">
                <a16:creationId xmlns:a16="http://schemas.microsoft.com/office/drawing/2014/main" xmlns="" id="{E622C1ED-364D-7DDD-1425-379A7F000C21}"/>
              </a:ext>
            </a:extLst>
          </p:cNvPr>
          <p:cNvSpPr>
            <a:spLocks noEditPoints="1"/>
          </p:cNvSpPr>
          <p:nvPr/>
        </p:nvSpPr>
        <p:spPr bwMode="auto">
          <a:xfrm>
            <a:off x="7731840" y="5296527"/>
            <a:ext cx="111327" cy="162083"/>
          </a:xfrm>
          <a:custGeom>
            <a:avLst/>
            <a:gdLst>
              <a:gd name="T0" fmla="*/ 305 w 328"/>
              <a:gd name="T1" fmla="*/ 295 h 469"/>
              <a:gd name="T2" fmla="*/ 305 w 328"/>
              <a:gd name="T3" fmla="*/ 315 h 469"/>
              <a:gd name="T4" fmla="*/ 184 w 328"/>
              <a:gd name="T5" fmla="*/ 315 h 469"/>
              <a:gd name="T6" fmla="*/ 184 w 328"/>
              <a:gd name="T7" fmla="*/ 270 h 469"/>
              <a:gd name="T8" fmla="*/ 208 w 328"/>
              <a:gd name="T9" fmla="*/ 270 h 469"/>
              <a:gd name="T10" fmla="*/ 208 w 328"/>
              <a:gd name="T11" fmla="*/ 183 h 469"/>
              <a:gd name="T12" fmla="*/ 235 w 328"/>
              <a:gd name="T13" fmla="*/ 163 h 469"/>
              <a:gd name="T14" fmla="*/ 285 w 328"/>
              <a:gd name="T15" fmla="*/ 163 h 469"/>
              <a:gd name="T16" fmla="*/ 285 w 328"/>
              <a:gd name="T17" fmla="*/ 32 h 469"/>
              <a:gd name="T18" fmla="*/ 235 w 328"/>
              <a:gd name="T19" fmla="*/ 32 h 469"/>
              <a:gd name="T20" fmla="*/ 164 w 328"/>
              <a:gd name="T21" fmla="*/ 0 h 469"/>
              <a:gd name="T22" fmla="*/ 93 w 328"/>
              <a:gd name="T23" fmla="*/ 32 h 469"/>
              <a:gd name="T24" fmla="*/ 42 w 328"/>
              <a:gd name="T25" fmla="*/ 32 h 469"/>
              <a:gd name="T26" fmla="*/ 42 w 328"/>
              <a:gd name="T27" fmla="*/ 163 h 469"/>
              <a:gd name="T28" fmla="*/ 93 w 328"/>
              <a:gd name="T29" fmla="*/ 163 h 469"/>
              <a:gd name="T30" fmla="*/ 119 w 328"/>
              <a:gd name="T31" fmla="*/ 183 h 469"/>
              <a:gd name="T32" fmla="*/ 119 w 328"/>
              <a:gd name="T33" fmla="*/ 270 h 469"/>
              <a:gd name="T34" fmla="*/ 144 w 328"/>
              <a:gd name="T35" fmla="*/ 270 h 469"/>
              <a:gd name="T36" fmla="*/ 144 w 328"/>
              <a:gd name="T37" fmla="*/ 315 h 469"/>
              <a:gd name="T38" fmla="*/ 22 w 328"/>
              <a:gd name="T39" fmla="*/ 315 h 469"/>
              <a:gd name="T40" fmla="*/ 22 w 328"/>
              <a:gd name="T41" fmla="*/ 295 h 469"/>
              <a:gd name="T42" fmla="*/ 0 w 328"/>
              <a:gd name="T43" fmla="*/ 295 h 469"/>
              <a:gd name="T44" fmla="*/ 0 w 328"/>
              <a:gd name="T45" fmla="*/ 402 h 469"/>
              <a:gd name="T46" fmla="*/ 22 w 328"/>
              <a:gd name="T47" fmla="*/ 402 h 469"/>
              <a:gd name="T48" fmla="*/ 22 w 328"/>
              <a:gd name="T49" fmla="*/ 381 h 469"/>
              <a:gd name="T50" fmla="*/ 44 w 328"/>
              <a:gd name="T51" fmla="*/ 381 h 469"/>
              <a:gd name="T52" fmla="*/ 164 w 328"/>
              <a:gd name="T53" fmla="*/ 469 h 469"/>
              <a:gd name="T54" fmla="*/ 283 w 328"/>
              <a:gd name="T55" fmla="*/ 381 h 469"/>
              <a:gd name="T56" fmla="*/ 305 w 328"/>
              <a:gd name="T57" fmla="*/ 381 h 469"/>
              <a:gd name="T58" fmla="*/ 305 w 328"/>
              <a:gd name="T59" fmla="*/ 402 h 469"/>
              <a:gd name="T60" fmla="*/ 328 w 328"/>
              <a:gd name="T61" fmla="*/ 402 h 469"/>
              <a:gd name="T62" fmla="*/ 328 w 328"/>
              <a:gd name="T63" fmla="*/ 295 h 469"/>
              <a:gd name="T64" fmla="*/ 305 w 328"/>
              <a:gd name="T65" fmla="*/ 295 h 469"/>
              <a:gd name="T66" fmla="*/ 119 w 328"/>
              <a:gd name="T67" fmla="*/ 125 h 469"/>
              <a:gd name="T68" fmla="*/ 119 w 328"/>
              <a:gd name="T69" fmla="*/ 69 h 469"/>
              <a:gd name="T70" fmla="*/ 208 w 328"/>
              <a:gd name="T71" fmla="*/ 69 h 469"/>
              <a:gd name="T72" fmla="*/ 208 w 328"/>
              <a:gd name="T73" fmla="*/ 125 h 469"/>
              <a:gd name="T74" fmla="*/ 119 w 328"/>
              <a:gd name="T75" fmla="*/ 12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469">
                <a:moveTo>
                  <a:pt x="305" y="295"/>
                </a:moveTo>
                <a:cubicBezTo>
                  <a:pt x="305" y="315"/>
                  <a:pt x="305" y="315"/>
                  <a:pt x="305" y="315"/>
                </a:cubicBezTo>
                <a:cubicBezTo>
                  <a:pt x="184" y="315"/>
                  <a:pt x="184" y="315"/>
                  <a:pt x="184" y="315"/>
                </a:cubicBezTo>
                <a:cubicBezTo>
                  <a:pt x="184" y="270"/>
                  <a:pt x="184" y="270"/>
                  <a:pt x="184" y="270"/>
                </a:cubicBezTo>
                <a:cubicBezTo>
                  <a:pt x="208" y="270"/>
                  <a:pt x="208" y="270"/>
                  <a:pt x="208" y="270"/>
                </a:cubicBezTo>
                <a:cubicBezTo>
                  <a:pt x="208" y="183"/>
                  <a:pt x="208" y="183"/>
                  <a:pt x="208" y="183"/>
                </a:cubicBezTo>
                <a:cubicBezTo>
                  <a:pt x="218" y="178"/>
                  <a:pt x="227" y="171"/>
                  <a:pt x="235" y="163"/>
                </a:cubicBezTo>
                <a:cubicBezTo>
                  <a:pt x="285" y="163"/>
                  <a:pt x="285" y="163"/>
                  <a:pt x="285" y="163"/>
                </a:cubicBezTo>
                <a:cubicBezTo>
                  <a:pt x="285" y="32"/>
                  <a:pt x="285" y="32"/>
                  <a:pt x="285" y="32"/>
                </a:cubicBezTo>
                <a:cubicBezTo>
                  <a:pt x="235" y="32"/>
                  <a:pt x="235" y="32"/>
                  <a:pt x="235" y="32"/>
                </a:cubicBezTo>
                <a:cubicBezTo>
                  <a:pt x="217" y="12"/>
                  <a:pt x="192" y="0"/>
                  <a:pt x="164" y="0"/>
                </a:cubicBezTo>
                <a:cubicBezTo>
                  <a:pt x="136" y="0"/>
                  <a:pt x="110" y="12"/>
                  <a:pt x="93" y="32"/>
                </a:cubicBezTo>
                <a:cubicBezTo>
                  <a:pt x="42" y="32"/>
                  <a:pt x="42" y="32"/>
                  <a:pt x="42" y="32"/>
                </a:cubicBezTo>
                <a:cubicBezTo>
                  <a:pt x="42" y="163"/>
                  <a:pt x="42" y="163"/>
                  <a:pt x="42" y="163"/>
                </a:cubicBezTo>
                <a:cubicBezTo>
                  <a:pt x="93" y="163"/>
                  <a:pt x="93" y="163"/>
                  <a:pt x="93" y="163"/>
                </a:cubicBezTo>
                <a:cubicBezTo>
                  <a:pt x="100" y="171"/>
                  <a:pt x="109" y="178"/>
                  <a:pt x="119" y="183"/>
                </a:cubicBezTo>
                <a:cubicBezTo>
                  <a:pt x="119" y="270"/>
                  <a:pt x="119" y="270"/>
                  <a:pt x="119" y="270"/>
                </a:cubicBezTo>
                <a:cubicBezTo>
                  <a:pt x="144" y="270"/>
                  <a:pt x="144" y="270"/>
                  <a:pt x="144" y="270"/>
                </a:cubicBezTo>
                <a:cubicBezTo>
                  <a:pt x="144" y="315"/>
                  <a:pt x="144" y="315"/>
                  <a:pt x="144" y="315"/>
                </a:cubicBezTo>
                <a:cubicBezTo>
                  <a:pt x="22" y="315"/>
                  <a:pt x="22" y="315"/>
                  <a:pt x="22" y="315"/>
                </a:cubicBezTo>
                <a:cubicBezTo>
                  <a:pt x="22" y="295"/>
                  <a:pt x="22" y="295"/>
                  <a:pt x="22" y="295"/>
                </a:cubicBezTo>
                <a:cubicBezTo>
                  <a:pt x="0" y="295"/>
                  <a:pt x="0" y="295"/>
                  <a:pt x="0" y="295"/>
                </a:cubicBezTo>
                <a:cubicBezTo>
                  <a:pt x="0" y="402"/>
                  <a:pt x="0" y="402"/>
                  <a:pt x="0" y="402"/>
                </a:cubicBezTo>
                <a:cubicBezTo>
                  <a:pt x="22" y="402"/>
                  <a:pt x="22" y="402"/>
                  <a:pt x="22" y="402"/>
                </a:cubicBezTo>
                <a:cubicBezTo>
                  <a:pt x="22" y="381"/>
                  <a:pt x="22" y="381"/>
                  <a:pt x="22" y="381"/>
                </a:cubicBezTo>
                <a:cubicBezTo>
                  <a:pt x="44" y="381"/>
                  <a:pt x="44" y="381"/>
                  <a:pt x="44" y="381"/>
                </a:cubicBezTo>
                <a:cubicBezTo>
                  <a:pt x="60" y="432"/>
                  <a:pt x="108" y="469"/>
                  <a:pt x="164" y="469"/>
                </a:cubicBezTo>
                <a:cubicBezTo>
                  <a:pt x="220" y="469"/>
                  <a:pt x="268" y="432"/>
                  <a:pt x="283" y="381"/>
                </a:cubicBezTo>
                <a:cubicBezTo>
                  <a:pt x="305" y="381"/>
                  <a:pt x="305" y="381"/>
                  <a:pt x="305" y="381"/>
                </a:cubicBezTo>
                <a:cubicBezTo>
                  <a:pt x="305" y="402"/>
                  <a:pt x="305" y="402"/>
                  <a:pt x="305" y="402"/>
                </a:cubicBezTo>
                <a:cubicBezTo>
                  <a:pt x="328" y="402"/>
                  <a:pt x="328" y="402"/>
                  <a:pt x="328" y="402"/>
                </a:cubicBezTo>
                <a:cubicBezTo>
                  <a:pt x="328" y="295"/>
                  <a:pt x="328" y="295"/>
                  <a:pt x="328" y="295"/>
                </a:cubicBezTo>
                <a:lnTo>
                  <a:pt x="305" y="295"/>
                </a:lnTo>
                <a:close/>
                <a:moveTo>
                  <a:pt x="119" y="125"/>
                </a:moveTo>
                <a:cubicBezTo>
                  <a:pt x="119" y="69"/>
                  <a:pt x="119" y="69"/>
                  <a:pt x="119" y="69"/>
                </a:cubicBezTo>
                <a:cubicBezTo>
                  <a:pt x="208" y="69"/>
                  <a:pt x="208" y="69"/>
                  <a:pt x="208" y="69"/>
                </a:cubicBezTo>
                <a:cubicBezTo>
                  <a:pt x="208" y="125"/>
                  <a:pt x="208" y="125"/>
                  <a:pt x="208" y="125"/>
                </a:cubicBezTo>
                <a:lnTo>
                  <a:pt x="119" y="125"/>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76" name="Freeform 25">
            <a:extLst>
              <a:ext uri="{FF2B5EF4-FFF2-40B4-BE49-F238E27FC236}">
                <a16:creationId xmlns:a16="http://schemas.microsoft.com/office/drawing/2014/main" xmlns="" id="{21CBC221-7961-07ED-F0FA-6E152CC9B34D}"/>
              </a:ext>
            </a:extLst>
          </p:cNvPr>
          <p:cNvSpPr>
            <a:spLocks/>
          </p:cNvSpPr>
          <p:nvPr/>
        </p:nvSpPr>
        <p:spPr bwMode="auto">
          <a:xfrm>
            <a:off x="7939402" y="5338512"/>
            <a:ext cx="276806" cy="138955"/>
          </a:xfrm>
          <a:custGeom>
            <a:avLst/>
            <a:gdLst>
              <a:gd name="T0" fmla="*/ 0 w 227"/>
              <a:gd name="T1" fmla="*/ 0 h 113"/>
              <a:gd name="T2" fmla="*/ 0 w 227"/>
              <a:gd name="T3" fmla="*/ 113 h 113"/>
              <a:gd name="T4" fmla="*/ 227 w 227"/>
              <a:gd name="T5" fmla="*/ 0 h 113"/>
              <a:gd name="T6" fmla="*/ 227 w 227"/>
              <a:gd name="T7" fmla="*/ 113 h 113"/>
              <a:gd name="T8" fmla="*/ 0 w 227"/>
              <a:gd name="T9" fmla="*/ 0 h 113"/>
            </a:gdLst>
            <a:ahLst/>
            <a:cxnLst>
              <a:cxn ang="0">
                <a:pos x="T0" y="T1"/>
              </a:cxn>
              <a:cxn ang="0">
                <a:pos x="T2" y="T3"/>
              </a:cxn>
              <a:cxn ang="0">
                <a:pos x="T4" y="T5"/>
              </a:cxn>
              <a:cxn ang="0">
                <a:pos x="T6" y="T7"/>
              </a:cxn>
              <a:cxn ang="0">
                <a:pos x="T8" y="T9"/>
              </a:cxn>
            </a:cxnLst>
            <a:rect l="0" t="0" r="r" b="b"/>
            <a:pathLst>
              <a:path w="227" h="113">
                <a:moveTo>
                  <a:pt x="0" y="0"/>
                </a:moveTo>
                <a:lnTo>
                  <a:pt x="0" y="113"/>
                </a:lnTo>
                <a:lnTo>
                  <a:pt x="227" y="0"/>
                </a:lnTo>
                <a:lnTo>
                  <a:pt x="227" y="113"/>
                </a:lnTo>
                <a:lnTo>
                  <a:pt x="0" y="0"/>
                </a:lnTo>
                <a:close/>
              </a:path>
            </a:pathLst>
          </a:custGeom>
          <a:solidFill>
            <a:schemeClr val="tx1">
              <a:lumMod val="85000"/>
              <a:lumOff val="15000"/>
            </a:schemeClr>
          </a:solidFill>
          <a:ln w="9525">
            <a:solidFill>
              <a:schemeClr val="tx1">
                <a:lumMod val="85000"/>
                <a:lumOff val="1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77" name="Rectangle 31">
            <a:extLst>
              <a:ext uri="{FF2B5EF4-FFF2-40B4-BE49-F238E27FC236}">
                <a16:creationId xmlns:a16="http://schemas.microsoft.com/office/drawing/2014/main" xmlns="" id="{3F792641-D703-5E3C-C981-6FC56003B0A0}"/>
              </a:ext>
            </a:extLst>
          </p:cNvPr>
          <p:cNvSpPr>
            <a:spLocks noChangeArrowheads="1"/>
          </p:cNvSpPr>
          <p:nvPr/>
        </p:nvSpPr>
        <p:spPr bwMode="auto">
          <a:xfrm>
            <a:off x="8029381" y="5275324"/>
            <a:ext cx="93895" cy="83620"/>
          </a:xfrm>
          <a:prstGeom prst="rect">
            <a:avLst/>
          </a:prstGeom>
          <a:solidFill>
            <a:schemeClr val="tx1">
              <a:lumMod val="85000"/>
              <a:lumOff val="15000"/>
            </a:schemeClr>
          </a:solidFill>
          <a:ln w="9525" cap="rnd">
            <a:solidFill>
              <a:schemeClr val="tx1">
                <a:lumMod val="85000"/>
                <a:lumOff val="15000"/>
              </a:schemeClr>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dirty="0">
                <a:ln>
                  <a:noFill/>
                </a:ln>
                <a:solidFill>
                  <a:schemeClr val="bg1"/>
                </a:solidFill>
                <a:effectLst/>
                <a:uLnTx/>
                <a:uFillTx/>
                <a:latin typeface="Arial"/>
                <a:ea typeface="+mn-ea"/>
                <a:cs typeface="+mn-cs"/>
              </a:rPr>
              <a:t>A</a:t>
            </a:r>
          </a:p>
        </p:txBody>
      </p:sp>
      <p:sp>
        <p:nvSpPr>
          <p:cNvPr id="278" name="Rechteck 277">
            <a:extLst>
              <a:ext uri="{FF2B5EF4-FFF2-40B4-BE49-F238E27FC236}">
                <a16:creationId xmlns:a16="http://schemas.microsoft.com/office/drawing/2014/main" xmlns="" id="{89277435-F352-0237-A6C9-90222EF6D108}"/>
              </a:ext>
            </a:extLst>
          </p:cNvPr>
          <p:cNvSpPr/>
          <p:nvPr/>
        </p:nvSpPr>
        <p:spPr>
          <a:xfrm>
            <a:off x="7913428" y="4579344"/>
            <a:ext cx="47009" cy="474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79" name="Rechteck 278">
            <a:extLst>
              <a:ext uri="{FF2B5EF4-FFF2-40B4-BE49-F238E27FC236}">
                <a16:creationId xmlns:a16="http://schemas.microsoft.com/office/drawing/2014/main" xmlns="" id="{1903ABDF-FE15-1864-408E-30638F018DC6}"/>
              </a:ext>
            </a:extLst>
          </p:cNvPr>
          <p:cNvSpPr/>
          <p:nvPr/>
        </p:nvSpPr>
        <p:spPr>
          <a:xfrm>
            <a:off x="7978157" y="4642912"/>
            <a:ext cx="47009" cy="4740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80" name="Gerader Verbinder 360">
            <a:extLst>
              <a:ext uri="{FF2B5EF4-FFF2-40B4-BE49-F238E27FC236}">
                <a16:creationId xmlns:a16="http://schemas.microsoft.com/office/drawing/2014/main" xmlns="" id="{9F54EFA2-59A2-6792-909A-34B53A8B17C2}"/>
              </a:ext>
            </a:extLst>
          </p:cNvPr>
          <p:cNvCxnSpPr>
            <a:cxnSpLocks/>
          </p:cNvCxnSpPr>
          <p:nvPr/>
        </p:nvCxnSpPr>
        <p:spPr>
          <a:xfrm>
            <a:off x="7999883" y="4664776"/>
            <a:ext cx="0" cy="59659"/>
          </a:xfrm>
          <a:prstGeom prst="line">
            <a:avLst/>
          </a:prstGeom>
          <a:solidFill>
            <a:schemeClr val="bg1">
              <a:lumMod val="65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1" name="Gerader Verbinder 361">
            <a:extLst>
              <a:ext uri="{FF2B5EF4-FFF2-40B4-BE49-F238E27FC236}">
                <a16:creationId xmlns:a16="http://schemas.microsoft.com/office/drawing/2014/main" xmlns="" id="{1338BA92-2EFF-29B0-2780-1DB33FE083B6}"/>
              </a:ext>
            </a:extLst>
          </p:cNvPr>
          <p:cNvCxnSpPr>
            <a:cxnSpLocks/>
          </p:cNvCxnSpPr>
          <p:nvPr/>
        </p:nvCxnSpPr>
        <p:spPr>
          <a:xfrm>
            <a:off x="7932378" y="4580560"/>
            <a:ext cx="0" cy="158688"/>
          </a:xfrm>
          <a:prstGeom prst="line">
            <a:avLst/>
          </a:prstGeom>
          <a:solidFill>
            <a:schemeClr val="bg1">
              <a:lumMod val="65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2" name="Verbinder: gewinkelt 402">
            <a:extLst>
              <a:ext uri="{FF2B5EF4-FFF2-40B4-BE49-F238E27FC236}">
                <a16:creationId xmlns:a16="http://schemas.microsoft.com/office/drawing/2014/main" xmlns="" id="{748FA317-C34F-632C-08D2-FAA9AF4DCE0A}"/>
              </a:ext>
            </a:extLst>
          </p:cNvPr>
          <p:cNvCxnSpPr>
            <a:cxnSpLocks/>
            <a:stCxn id="230" idx="1"/>
            <a:endCxn id="287" idx="13"/>
          </p:cNvCxnSpPr>
          <p:nvPr/>
        </p:nvCxnSpPr>
        <p:spPr>
          <a:xfrm rot="10800000" flipV="1">
            <a:off x="5089248" y="3211004"/>
            <a:ext cx="1676054" cy="593"/>
          </a:xfrm>
          <a:prstGeom prst="bentConnector3">
            <a:avLst>
              <a:gd name="adj1" fmla="val 50000"/>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83" name="Gruppieren 282">
            <a:extLst>
              <a:ext uri="{FF2B5EF4-FFF2-40B4-BE49-F238E27FC236}">
                <a16:creationId xmlns:a16="http://schemas.microsoft.com/office/drawing/2014/main" xmlns="" id="{D9B3A4FD-4538-23ED-6A49-890504DCFD4B}"/>
              </a:ext>
            </a:extLst>
          </p:cNvPr>
          <p:cNvGrpSpPr/>
          <p:nvPr/>
        </p:nvGrpSpPr>
        <p:grpSpPr>
          <a:xfrm>
            <a:off x="4953398" y="3177724"/>
            <a:ext cx="908961" cy="638806"/>
            <a:chOff x="5075128" y="3199725"/>
            <a:chExt cx="1197417" cy="834498"/>
          </a:xfrm>
        </p:grpSpPr>
        <p:cxnSp>
          <p:nvCxnSpPr>
            <p:cNvPr id="284" name="Verbinder: gewinkelt 389">
              <a:extLst>
                <a:ext uri="{FF2B5EF4-FFF2-40B4-BE49-F238E27FC236}">
                  <a16:creationId xmlns:a16="http://schemas.microsoft.com/office/drawing/2014/main" xmlns="" id="{48F007A2-F1BB-05F0-5D2C-6613CA8401BA}"/>
                </a:ext>
              </a:extLst>
            </p:cNvPr>
            <p:cNvCxnSpPr>
              <a:cxnSpLocks/>
              <a:stCxn id="239" idx="1"/>
              <a:endCxn id="175" idx="2"/>
            </p:cNvCxnSpPr>
            <p:nvPr/>
          </p:nvCxnSpPr>
          <p:spPr>
            <a:xfrm rot="10800000">
              <a:off x="5243813" y="3576037"/>
              <a:ext cx="1028732" cy="458186"/>
            </a:xfrm>
            <a:prstGeom prst="bentConnector2">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85" name="Gruppieren 284">
              <a:extLst>
                <a:ext uri="{FF2B5EF4-FFF2-40B4-BE49-F238E27FC236}">
                  <a16:creationId xmlns:a16="http://schemas.microsoft.com/office/drawing/2014/main" xmlns="" id="{EBB48191-48B9-F17F-09A9-EDB56324E846}"/>
                </a:ext>
              </a:extLst>
            </p:cNvPr>
            <p:cNvGrpSpPr/>
            <p:nvPr/>
          </p:nvGrpSpPr>
          <p:grpSpPr>
            <a:xfrm>
              <a:off x="5075128" y="3199725"/>
              <a:ext cx="357919" cy="442502"/>
              <a:chOff x="5098674" y="4757760"/>
              <a:chExt cx="357919" cy="442502"/>
            </a:xfrm>
          </p:grpSpPr>
          <p:sp>
            <p:nvSpPr>
              <p:cNvPr id="286" name="Freeform 25">
                <a:extLst>
                  <a:ext uri="{FF2B5EF4-FFF2-40B4-BE49-F238E27FC236}">
                    <a16:creationId xmlns:a16="http://schemas.microsoft.com/office/drawing/2014/main" xmlns="" id="{2A135DDD-EE5C-3EBA-2ECC-B0C8FF82434F}"/>
                  </a:ext>
                </a:extLst>
              </p:cNvPr>
              <p:cNvSpPr>
                <a:spLocks noEditPoints="1"/>
              </p:cNvSpPr>
              <p:nvPr/>
            </p:nvSpPr>
            <p:spPr bwMode="auto">
              <a:xfrm flipH="1">
                <a:off x="5098674" y="4757760"/>
                <a:ext cx="357919" cy="442500"/>
              </a:xfrm>
              <a:custGeom>
                <a:avLst/>
                <a:gdLst>
                  <a:gd name="T0" fmla="*/ 192 w 384"/>
                  <a:gd name="T1" fmla="*/ 0 h 470"/>
                  <a:gd name="T2" fmla="*/ 0 w 384"/>
                  <a:gd name="T3" fmla="*/ 86 h 470"/>
                  <a:gd name="T4" fmla="*/ 0 w 384"/>
                  <a:gd name="T5" fmla="*/ 214 h 470"/>
                  <a:gd name="T6" fmla="*/ 192 w 384"/>
                  <a:gd name="T7" fmla="*/ 470 h 470"/>
                  <a:gd name="T8" fmla="*/ 384 w 384"/>
                  <a:gd name="T9" fmla="*/ 214 h 470"/>
                  <a:gd name="T10" fmla="*/ 384 w 384"/>
                  <a:gd name="T11" fmla="*/ 86 h 470"/>
                  <a:gd name="T12" fmla="*/ 192 w 384"/>
                  <a:gd name="T13" fmla="*/ 0 h 470"/>
                  <a:gd name="T14" fmla="*/ 192 w 384"/>
                  <a:gd name="T15" fmla="*/ 235 h 470"/>
                  <a:gd name="T16" fmla="*/ 341 w 384"/>
                  <a:gd name="T17" fmla="*/ 235 h 470"/>
                  <a:gd name="T18" fmla="*/ 192 w 384"/>
                  <a:gd name="T19" fmla="*/ 426 h 470"/>
                  <a:gd name="T20" fmla="*/ 192 w 384"/>
                  <a:gd name="T21" fmla="*/ 235 h 470"/>
                  <a:gd name="T22" fmla="*/ 42 w 384"/>
                  <a:gd name="T23" fmla="*/ 235 h 470"/>
                  <a:gd name="T24" fmla="*/ 42 w 384"/>
                  <a:gd name="T25" fmla="*/ 114 h 470"/>
                  <a:gd name="T26" fmla="*/ 192 w 384"/>
                  <a:gd name="T27" fmla="*/ 47 h 470"/>
                  <a:gd name="T28" fmla="*/ 192 w 384"/>
                  <a:gd name="T29" fmla="*/ 23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470">
                    <a:moveTo>
                      <a:pt x="192" y="0"/>
                    </a:moveTo>
                    <a:cubicBezTo>
                      <a:pt x="0" y="86"/>
                      <a:pt x="0" y="86"/>
                      <a:pt x="0" y="86"/>
                    </a:cubicBezTo>
                    <a:cubicBezTo>
                      <a:pt x="0" y="214"/>
                      <a:pt x="0" y="214"/>
                      <a:pt x="0" y="214"/>
                    </a:cubicBezTo>
                    <a:cubicBezTo>
                      <a:pt x="0" y="332"/>
                      <a:pt x="81" y="443"/>
                      <a:pt x="192" y="470"/>
                    </a:cubicBezTo>
                    <a:cubicBezTo>
                      <a:pt x="302" y="443"/>
                      <a:pt x="384" y="332"/>
                      <a:pt x="384" y="214"/>
                    </a:cubicBezTo>
                    <a:cubicBezTo>
                      <a:pt x="384" y="86"/>
                      <a:pt x="384" y="86"/>
                      <a:pt x="384" y="86"/>
                    </a:cubicBezTo>
                    <a:lnTo>
                      <a:pt x="192" y="0"/>
                    </a:lnTo>
                    <a:close/>
                    <a:moveTo>
                      <a:pt x="192" y="235"/>
                    </a:moveTo>
                    <a:cubicBezTo>
                      <a:pt x="341" y="235"/>
                      <a:pt x="341" y="235"/>
                      <a:pt x="341" y="235"/>
                    </a:cubicBezTo>
                    <a:cubicBezTo>
                      <a:pt x="330" y="323"/>
                      <a:pt x="271" y="401"/>
                      <a:pt x="192" y="426"/>
                    </a:cubicBezTo>
                    <a:cubicBezTo>
                      <a:pt x="192" y="235"/>
                      <a:pt x="192" y="235"/>
                      <a:pt x="192" y="235"/>
                    </a:cubicBezTo>
                    <a:cubicBezTo>
                      <a:pt x="42" y="235"/>
                      <a:pt x="42" y="235"/>
                      <a:pt x="42" y="235"/>
                    </a:cubicBezTo>
                    <a:cubicBezTo>
                      <a:pt x="42" y="114"/>
                      <a:pt x="42" y="114"/>
                      <a:pt x="42" y="114"/>
                    </a:cubicBezTo>
                    <a:cubicBezTo>
                      <a:pt x="192" y="47"/>
                      <a:pt x="192" y="47"/>
                      <a:pt x="192" y="47"/>
                    </a:cubicBezTo>
                    <a:lnTo>
                      <a:pt x="192" y="23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287" name="Freeform 25">
                <a:extLst>
                  <a:ext uri="{FF2B5EF4-FFF2-40B4-BE49-F238E27FC236}">
                    <a16:creationId xmlns:a16="http://schemas.microsoft.com/office/drawing/2014/main" xmlns="" id="{5E83F151-3EF9-2E1E-A2C6-6BD550305E24}"/>
                  </a:ext>
                </a:extLst>
              </p:cNvPr>
              <p:cNvSpPr>
                <a:spLocks noEditPoints="1"/>
              </p:cNvSpPr>
              <p:nvPr/>
            </p:nvSpPr>
            <p:spPr bwMode="auto">
              <a:xfrm>
                <a:off x="5098674" y="4757762"/>
                <a:ext cx="357919" cy="442500"/>
              </a:xfrm>
              <a:custGeom>
                <a:avLst/>
                <a:gdLst>
                  <a:gd name="T0" fmla="*/ 192 w 384"/>
                  <a:gd name="T1" fmla="*/ 0 h 470"/>
                  <a:gd name="T2" fmla="*/ 0 w 384"/>
                  <a:gd name="T3" fmla="*/ 86 h 470"/>
                  <a:gd name="T4" fmla="*/ 0 w 384"/>
                  <a:gd name="T5" fmla="*/ 214 h 470"/>
                  <a:gd name="T6" fmla="*/ 192 w 384"/>
                  <a:gd name="T7" fmla="*/ 470 h 470"/>
                  <a:gd name="T8" fmla="*/ 384 w 384"/>
                  <a:gd name="T9" fmla="*/ 214 h 470"/>
                  <a:gd name="T10" fmla="*/ 384 w 384"/>
                  <a:gd name="T11" fmla="*/ 86 h 470"/>
                  <a:gd name="T12" fmla="*/ 192 w 384"/>
                  <a:gd name="T13" fmla="*/ 0 h 470"/>
                  <a:gd name="T14" fmla="*/ 192 w 384"/>
                  <a:gd name="T15" fmla="*/ 235 h 470"/>
                  <a:gd name="T16" fmla="*/ 341 w 384"/>
                  <a:gd name="T17" fmla="*/ 235 h 470"/>
                  <a:gd name="T18" fmla="*/ 192 w 384"/>
                  <a:gd name="T19" fmla="*/ 426 h 470"/>
                  <a:gd name="T20" fmla="*/ 192 w 384"/>
                  <a:gd name="T21" fmla="*/ 235 h 470"/>
                  <a:gd name="T22" fmla="*/ 42 w 384"/>
                  <a:gd name="T23" fmla="*/ 235 h 470"/>
                  <a:gd name="T24" fmla="*/ 42 w 384"/>
                  <a:gd name="T25" fmla="*/ 114 h 470"/>
                  <a:gd name="T26" fmla="*/ 192 w 384"/>
                  <a:gd name="T27" fmla="*/ 47 h 470"/>
                  <a:gd name="T28" fmla="*/ 192 w 384"/>
                  <a:gd name="T29" fmla="*/ 23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470">
                    <a:moveTo>
                      <a:pt x="192" y="0"/>
                    </a:moveTo>
                    <a:cubicBezTo>
                      <a:pt x="0" y="86"/>
                      <a:pt x="0" y="86"/>
                      <a:pt x="0" y="86"/>
                    </a:cubicBezTo>
                    <a:cubicBezTo>
                      <a:pt x="0" y="214"/>
                      <a:pt x="0" y="214"/>
                      <a:pt x="0" y="214"/>
                    </a:cubicBezTo>
                    <a:cubicBezTo>
                      <a:pt x="0" y="332"/>
                      <a:pt x="81" y="443"/>
                      <a:pt x="192" y="470"/>
                    </a:cubicBezTo>
                    <a:cubicBezTo>
                      <a:pt x="302" y="443"/>
                      <a:pt x="384" y="332"/>
                      <a:pt x="384" y="214"/>
                    </a:cubicBezTo>
                    <a:cubicBezTo>
                      <a:pt x="384" y="86"/>
                      <a:pt x="384" y="86"/>
                      <a:pt x="384" y="86"/>
                    </a:cubicBezTo>
                    <a:lnTo>
                      <a:pt x="192" y="0"/>
                    </a:lnTo>
                    <a:close/>
                    <a:moveTo>
                      <a:pt x="192" y="235"/>
                    </a:moveTo>
                    <a:cubicBezTo>
                      <a:pt x="341" y="235"/>
                      <a:pt x="341" y="235"/>
                      <a:pt x="341" y="235"/>
                    </a:cubicBezTo>
                    <a:cubicBezTo>
                      <a:pt x="330" y="323"/>
                      <a:pt x="271" y="401"/>
                      <a:pt x="192" y="426"/>
                    </a:cubicBezTo>
                    <a:cubicBezTo>
                      <a:pt x="192" y="235"/>
                      <a:pt x="192" y="235"/>
                      <a:pt x="192" y="235"/>
                    </a:cubicBezTo>
                    <a:cubicBezTo>
                      <a:pt x="42" y="235"/>
                      <a:pt x="42" y="235"/>
                      <a:pt x="42" y="235"/>
                    </a:cubicBezTo>
                    <a:cubicBezTo>
                      <a:pt x="42" y="114"/>
                      <a:pt x="42" y="114"/>
                      <a:pt x="42" y="114"/>
                    </a:cubicBezTo>
                    <a:cubicBezTo>
                      <a:pt x="192" y="47"/>
                      <a:pt x="192" y="47"/>
                      <a:pt x="192" y="47"/>
                    </a:cubicBezTo>
                    <a:lnTo>
                      <a:pt x="192" y="235"/>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grpSp>
      </p:grpSp>
      <p:cxnSp>
        <p:nvCxnSpPr>
          <p:cNvPr id="288" name="Verbinder: gewinkelt 404">
            <a:extLst>
              <a:ext uri="{FF2B5EF4-FFF2-40B4-BE49-F238E27FC236}">
                <a16:creationId xmlns:a16="http://schemas.microsoft.com/office/drawing/2014/main" xmlns="" id="{F59BF84E-DDA1-B0A9-8467-F6F61BD57DF9}"/>
              </a:ext>
            </a:extLst>
          </p:cNvPr>
          <p:cNvCxnSpPr>
            <a:cxnSpLocks/>
          </p:cNvCxnSpPr>
          <p:nvPr/>
        </p:nvCxnSpPr>
        <p:spPr>
          <a:xfrm rot="16200000" flipH="1">
            <a:off x="5636429" y="2610720"/>
            <a:ext cx="1222926" cy="1"/>
          </a:xfrm>
          <a:prstGeom prst="bentConnector3">
            <a:avLst>
              <a:gd name="adj1" fmla="val 50000"/>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90" name="Gruppieren 289">
            <a:extLst>
              <a:ext uri="{FF2B5EF4-FFF2-40B4-BE49-F238E27FC236}">
                <a16:creationId xmlns:a16="http://schemas.microsoft.com/office/drawing/2014/main" xmlns="" id="{B4A780CA-665E-BAA4-9B4D-AB3ABFDFAD27}"/>
              </a:ext>
            </a:extLst>
          </p:cNvPr>
          <p:cNvGrpSpPr/>
          <p:nvPr/>
        </p:nvGrpSpPr>
        <p:grpSpPr>
          <a:xfrm>
            <a:off x="5849448" y="4137585"/>
            <a:ext cx="1413529" cy="436345"/>
            <a:chOff x="5464427" y="4453629"/>
            <a:chExt cx="1885787" cy="570014"/>
          </a:xfrm>
        </p:grpSpPr>
        <p:cxnSp>
          <p:nvCxnSpPr>
            <p:cNvPr id="291" name="Verbinder: gewinkelt 230">
              <a:extLst>
                <a:ext uri="{FF2B5EF4-FFF2-40B4-BE49-F238E27FC236}">
                  <a16:creationId xmlns:a16="http://schemas.microsoft.com/office/drawing/2014/main" xmlns="" id="{5ACAA506-B28D-38CA-7F52-4FCF0AB5740E}"/>
                </a:ext>
              </a:extLst>
            </p:cNvPr>
            <p:cNvCxnSpPr>
              <a:cxnSpLocks/>
              <a:stCxn id="203" idx="0"/>
            </p:cNvCxnSpPr>
            <p:nvPr/>
          </p:nvCxnSpPr>
          <p:spPr>
            <a:xfrm rot="5400000" flipH="1" flipV="1">
              <a:off x="6467544" y="4137688"/>
              <a:ext cx="566727" cy="1198611"/>
            </a:xfrm>
            <a:prstGeom prst="bentConnector2">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Verbinder: gewinkelt 231">
              <a:extLst>
                <a:ext uri="{FF2B5EF4-FFF2-40B4-BE49-F238E27FC236}">
                  <a16:creationId xmlns:a16="http://schemas.microsoft.com/office/drawing/2014/main" xmlns="" id="{71CF4F6E-4FB5-28D9-27FB-F321B3344159}"/>
                </a:ext>
              </a:extLst>
            </p:cNvPr>
            <p:cNvCxnSpPr>
              <a:cxnSpLocks/>
              <a:stCxn id="189" idx="0"/>
            </p:cNvCxnSpPr>
            <p:nvPr/>
          </p:nvCxnSpPr>
          <p:spPr>
            <a:xfrm rot="5400000" flipH="1" flipV="1">
              <a:off x="6122314" y="3795743"/>
              <a:ext cx="570013" cy="1885786"/>
            </a:xfrm>
            <a:prstGeom prst="bentConnector2">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Verbinder: gewinkelt 232">
              <a:extLst>
                <a:ext uri="{FF2B5EF4-FFF2-40B4-BE49-F238E27FC236}">
                  <a16:creationId xmlns:a16="http://schemas.microsoft.com/office/drawing/2014/main" xmlns="" id="{EB692222-571A-BAFE-BBD2-699311D61CF0}"/>
                </a:ext>
              </a:extLst>
            </p:cNvPr>
            <p:cNvCxnSpPr>
              <a:cxnSpLocks/>
              <a:stCxn id="254" idx="0"/>
            </p:cNvCxnSpPr>
            <p:nvPr/>
          </p:nvCxnSpPr>
          <p:spPr>
            <a:xfrm rot="5400000" flipH="1" flipV="1">
              <a:off x="6804767" y="4478196"/>
              <a:ext cx="570013" cy="520880"/>
            </a:xfrm>
            <a:prstGeom prst="bentConnector2">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uppieren 293">
            <a:extLst>
              <a:ext uri="{FF2B5EF4-FFF2-40B4-BE49-F238E27FC236}">
                <a16:creationId xmlns:a16="http://schemas.microsoft.com/office/drawing/2014/main" xmlns="" id="{1E1D87A7-2DA9-A362-0E28-14785238A139}"/>
              </a:ext>
            </a:extLst>
          </p:cNvPr>
          <p:cNvGrpSpPr/>
          <p:nvPr/>
        </p:nvGrpSpPr>
        <p:grpSpPr>
          <a:xfrm>
            <a:off x="7409206" y="3169486"/>
            <a:ext cx="807004" cy="647211"/>
            <a:chOff x="7559300" y="3047858"/>
            <a:chExt cx="1243321" cy="1260243"/>
          </a:xfrm>
        </p:grpSpPr>
        <p:cxnSp>
          <p:nvCxnSpPr>
            <p:cNvPr id="296" name="Verbinder: gewinkelt 248">
              <a:extLst>
                <a:ext uri="{FF2B5EF4-FFF2-40B4-BE49-F238E27FC236}">
                  <a16:creationId xmlns:a16="http://schemas.microsoft.com/office/drawing/2014/main" xmlns="" id="{171C5232-B0F1-8C7F-BF01-4CC2E6005155}"/>
                </a:ext>
              </a:extLst>
            </p:cNvPr>
            <p:cNvCxnSpPr>
              <a:cxnSpLocks/>
            </p:cNvCxnSpPr>
            <p:nvPr/>
          </p:nvCxnSpPr>
          <p:spPr>
            <a:xfrm flipV="1">
              <a:off x="7559300" y="3614407"/>
              <a:ext cx="1243321" cy="693694"/>
            </a:xfrm>
            <a:prstGeom prst="bentConnector2">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Gerade Verbindung mit Pfeil 296">
              <a:extLst>
                <a:ext uri="{FF2B5EF4-FFF2-40B4-BE49-F238E27FC236}">
                  <a16:creationId xmlns:a16="http://schemas.microsoft.com/office/drawing/2014/main" xmlns="" id="{3A9A3A82-C825-5CF0-1A50-72A70B95CA33}"/>
                </a:ext>
              </a:extLst>
            </p:cNvPr>
            <p:cNvCxnSpPr>
              <a:cxnSpLocks/>
            </p:cNvCxnSpPr>
            <p:nvPr/>
          </p:nvCxnSpPr>
          <p:spPr>
            <a:xfrm flipV="1">
              <a:off x="8802621" y="3047858"/>
              <a:ext cx="0" cy="356999"/>
            </a:xfrm>
            <a:prstGeom prst="straightConnector1">
              <a:avLst/>
            </a:prstGeom>
            <a:ln w="15875">
              <a:solidFill>
                <a:schemeClr val="tx1"/>
              </a:solidFill>
              <a:headEnd w="med" len="lg"/>
              <a:tailEnd type="stealth" w="med" len="lg"/>
            </a:ln>
          </p:spPr>
          <p:style>
            <a:lnRef idx="1">
              <a:schemeClr val="accent1"/>
            </a:lnRef>
            <a:fillRef idx="0">
              <a:schemeClr val="accent1"/>
            </a:fillRef>
            <a:effectRef idx="0">
              <a:schemeClr val="accent1"/>
            </a:effectRef>
            <a:fontRef idx="minor">
              <a:schemeClr val="tx1"/>
            </a:fontRef>
          </p:style>
        </p:cxnSp>
      </p:grpSp>
      <p:grpSp>
        <p:nvGrpSpPr>
          <p:cNvPr id="299" name="Gruppieren 298">
            <a:extLst>
              <a:ext uri="{FF2B5EF4-FFF2-40B4-BE49-F238E27FC236}">
                <a16:creationId xmlns:a16="http://schemas.microsoft.com/office/drawing/2014/main" xmlns="" id="{44AF29F2-142F-EC9D-EC3E-503B3984BF40}"/>
              </a:ext>
            </a:extLst>
          </p:cNvPr>
          <p:cNvGrpSpPr/>
          <p:nvPr/>
        </p:nvGrpSpPr>
        <p:grpSpPr>
          <a:xfrm>
            <a:off x="4530331" y="4299345"/>
            <a:ext cx="2224578" cy="485330"/>
            <a:chOff x="3528180" y="4260534"/>
            <a:chExt cx="2593004" cy="560982"/>
          </a:xfrm>
        </p:grpSpPr>
        <p:grpSp>
          <p:nvGrpSpPr>
            <p:cNvPr id="300" name="Gruppieren 299">
              <a:extLst>
                <a:ext uri="{FF2B5EF4-FFF2-40B4-BE49-F238E27FC236}">
                  <a16:creationId xmlns:a16="http://schemas.microsoft.com/office/drawing/2014/main" xmlns="" id="{BBE0EDC8-FE58-45A4-7CB1-21B27BC83C7A}"/>
                </a:ext>
              </a:extLst>
            </p:cNvPr>
            <p:cNvGrpSpPr/>
            <p:nvPr/>
          </p:nvGrpSpPr>
          <p:grpSpPr>
            <a:xfrm>
              <a:off x="3534920" y="4260534"/>
              <a:ext cx="2586264" cy="560982"/>
              <a:chOff x="3228065" y="4655898"/>
              <a:chExt cx="2922921" cy="634006"/>
            </a:xfrm>
          </p:grpSpPr>
          <p:pic>
            <p:nvPicPr>
              <p:cNvPr id="302" name="Grafik 301">
                <a:extLst>
                  <a:ext uri="{FF2B5EF4-FFF2-40B4-BE49-F238E27FC236}">
                    <a16:creationId xmlns:a16="http://schemas.microsoft.com/office/drawing/2014/main" xmlns="" id="{F0382948-A3B5-500D-282C-AB7C375D8C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87360" y="4802391"/>
                <a:ext cx="629582" cy="138878"/>
              </a:xfrm>
              <a:prstGeom prst="rect">
                <a:avLst/>
              </a:prstGeom>
            </p:spPr>
          </p:pic>
          <p:cxnSp>
            <p:nvCxnSpPr>
              <p:cNvPr id="303" name="Verbinder: gewinkelt 259">
                <a:extLst>
                  <a:ext uri="{FF2B5EF4-FFF2-40B4-BE49-F238E27FC236}">
                    <a16:creationId xmlns:a16="http://schemas.microsoft.com/office/drawing/2014/main" xmlns="" id="{D757D395-42FA-E3A9-43A1-103DCA0DDCB5}"/>
                  </a:ext>
                </a:extLst>
              </p:cNvPr>
              <p:cNvCxnSpPr>
                <a:cxnSpLocks/>
              </p:cNvCxnSpPr>
              <p:nvPr/>
            </p:nvCxnSpPr>
            <p:spPr>
              <a:xfrm rot="16200000" flipH="1">
                <a:off x="3428753" y="4534391"/>
                <a:ext cx="151891" cy="394906"/>
              </a:xfrm>
              <a:prstGeom prst="bentConnector3">
                <a:avLst>
                  <a:gd name="adj1"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Verbinder: gewinkelt 261">
                <a:extLst>
                  <a:ext uri="{FF2B5EF4-FFF2-40B4-BE49-F238E27FC236}">
                    <a16:creationId xmlns:a16="http://schemas.microsoft.com/office/drawing/2014/main" xmlns="" id="{8EC9F9C0-59C7-5DAF-7407-0A12E496EA35}"/>
                  </a:ext>
                </a:extLst>
              </p:cNvPr>
              <p:cNvCxnSpPr>
                <a:cxnSpLocks/>
                <a:endCxn id="302" idx="1"/>
              </p:cNvCxnSpPr>
              <p:nvPr/>
            </p:nvCxnSpPr>
            <p:spPr>
              <a:xfrm rot="5400000" flipH="1" flipV="1">
                <a:off x="3098675" y="5001219"/>
                <a:ext cx="418075" cy="159295"/>
              </a:xfrm>
              <a:prstGeom prst="bentConnector2">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Verbinder: gewinkelt 262">
                <a:extLst>
                  <a:ext uri="{FF2B5EF4-FFF2-40B4-BE49-F238E27FC236}">
                    <a16:creationId xmlns:a16="http://schemas.microsoft.com/office/drawing/2014/main" xmlns="" id="{7325EDDC-EC4D-198E-86BE-3A4C92EE40DC}"/>
                  </a:ext>
                </a:extLst>
              </p:cNvPr>
              <p:cNvCxnSpPr>
                <a:cxnSpLocks/>
                <a:endCxn id="302" idx="3"/>
              </p:cNvCxnSpPr>
              <p:nvPr/>
            </p:nvCxnSpPr>
            <p:spPr>
              <a:xfrm rot="16200000" flipV="1">
                <a:off x="4247065" y="4641707"/>
                <a:ext cx="305272" cy="765517"/>
              </a:xfrm>
              <a:prstGeom prst="bentConnector2">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Verbinder: gewinkelt 263">
                <a:extLst>
                  <a:ext uri="{FF2B5EF4-FFF2-40B4-BE49-F238E27FC236}">
                    <a16:creationId xmlns:a16="http://schemas.microsoft.com/office/drawing/2014/main" xmlns="" id="{84F8D7C6-D625-9CC3-F9F7-D8C7B84C0187}"/>
                  </a:ext>
                </a:extLst>
              </p:cNvPr>
              <p:cNvCxnSpPr>
                <a:cxnSpLocks/>
                <a:endCxn id="302" idx="3"/>
              </p:cNvCxnSpPr>
              <p:nvPr/>
            </p:nvCxnSpPr>
            <p:spPr>
              <a:xfrm rot="16200000" flipV="1">
                <a:off x="4595548" y="4293224"/>
                <a:ext cx="298594" cy="1455805"/>
              </a:xfrm>
              <a:prstGeom prst="bentConnector2">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Verbinder: gewinkelt 264">
                <a:extLst>
                  <a:ext uri="{FF2B5EF4-FFF2-40B4-BE49-F238E27FC236}">
                    <a16:creationId xmlns:a16="http://schemas.microsoft.com/office/drawing/2014/main" xmlns="" id="{7700502A-C95B-13CE-D65F-9371E06E44B9}"/>
                  </a:ext>
                </a:extLst>
              </p:cNvPr>
              <p:cNvCxnSpPr>
                <a:cxnSpLocks/>
                <a:endCxn id="302" idx="3"/>
              </p:cNvCxnSpPr>
              <p:nvPr/>
            </p:nvCxnSpPr>
            <p:spPr>
              <a:xfrm rot="16200000" flipV="1">
                <a:off x="4930897" y="3957875"/>
                <a:ext cx="306134" cy="2134044"/>
              </a:xfrm>
              <a:prstGeom prst="bentConnector2">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1" name="Textfeld 300">
              <a:extLst>
                <a:ext uri="{FF2B5EF4-FFF2-40B4-BE49-F238E27FC236}">
                  <a16:creationId xmlns:a16="http://schemas.microsoft.com/office/drawing/2014/main" xmlns="" id="{C86D7E5E-3FD5-AE93-15C6-D7EA1A9473E7}"/>
                </a:ext>
              </a:extLst>
            </p:cNvPr>
            <p:cNvSpPr txBox="1"/>
            <p:nvPr/>
          </p:nvSpPr>
          <p:spPr>
            <a:xfrm>
              <a:off x="3528180" y="4493701"/>
              <a:ext cx="851620" cy="195663"/>
            </a:xfrm>
            <a:prstGeom prst="rect">
              <a:avLst/>
            </a:prstGeom>
            <a:noFill/>
          </p:spPr>
          <p:txBody>
            <a:bodyPr wrap="square">
              <a:spAutoFit/>
            </a:bodyPr>
            <a:lstStyle/>
            <a:p>
              <a:pPr algn="ctr"/>
              <a:endParaRPr lang="de-DE" sz="500" dirty="0"/>
            </a:p>
          </p:txBody>
        </p:sp>
      </p:grpSp>
      <p:grpSp>
        <p:nvGrpSpPr>
          <p:cNvPr id="308" name="Gruppieren 307">
            <a:extLst>
              <a:ext uri="{FF2B5EF4-FFF2-40B4-BE49-F238E27FC236}">
                <a16:creationId xmlns:a16="http://schemas.microsoft.com/office/drawing/2014/main" xmlns="" id="{85D9CF43-5708-18FF-4254-73D49F7710DE}"/>
              </a:ext>
            </a:extLst>
          </p:cNvPr>
          <p:cNvGrpSpPr/>
          <p:nvPr/>
        </p:nvGrpSpPr>
        <p:grpSpPr>
          <a:xfrm>
            <a:off x="4457769" y="3989878"/>
            <a:ext cx="271697" cy="338733"/>
            <a:chOff x="5098674" y="4736331"/>
            <a:chExt cx="357919" cy="442500"/>
          </a:xfrm>
        </p:grpSpPr>
        <p:sp>
          <p:nvSpPr>
            <p:cNvPr id="309" name="Freeform 25">
              <a:extLst>
                <a:ext uri="{FF2B5EF4-FFF2-40B4-BE49-F238E27FC236}">
                  <a16:creationId xmlns:a16="http://schemas.microsoft.com/office/drawing/2014/main" xmlns="" id="{C77A8179-DC46-8B4F-0540-6E8AAE01F777}"/>
                </a:ext>
              </a:extLst>
            </p:cNvPr>
            <p:cNvSpPr>
              <a:spLocks noEditPoints="1"/>
            </p:cNvSpPr>
            <p:nvPr/>
          </p:nvSpPr>
          <p:spPr bwMode="auto">
            <a:xfrm flipH="1">
              <a:off x="5098674" y="4736331"/>
              <a:ext cx="357919" cy="442500"/>
            </a:xfrm>
            <a:custGeom>
              <a:avLst/>
              <a:gdLst>
                <a:gd name="T0" fmla="*/ 192 w 384"/>
                <a:gd name="T1" fmla="*/ 0 h 470"/>
                <a:gd name="T2" fmla="*/ 0 w 384"/>
                <a:gd name="T3" fmla="*/ 86 h 470"/>
                <a:gd name="T4" fmla="*/ 0 w 384"/>
                <a:gd name="T5" fmla="*/ 214 h 470"/>
                <a:gd name="T6" fmla="*/ 192 w 384"/>
                <a:gd name="T7" fmla="*/ 470 h 470"/>
                <a:gd name="T8" fmla="*/ 384 w 384"/>
                <a:gd name="T9" fmla="*/ 214 h 470"/>
                <a:gd name="T10" fmla="*/ 384 w 384"/>
                <a:gd name="T11" fmla="*/ 86 h 470"/>
                <a:gd name="T12" fmla="*/ 192 w 384"/>
                <a:gd name="T13" fmla="*/ 0 h 470"/>
                <a:gd name="T14" fmla="*/ 192 w 384"/>
                <a:gd name="T15" fmla="*/ 235 h 470"/>
                <a:gd name="T16" fmla="*/ 341 w 384"/>
                <a:gd name="T17" fmla="*/ 235 h 470"/>
                <a:gd name="T18" fmla="*/ 192 w 384"/>
                <a:gd name="T19" fmla="*/ 426 h 470"/>
                <a:gd name="T20" fmla="*/ 192 w 384"/>
                <a:gd name="T21" fmla="*/ 235 h 470"/>
                <a:gd name="T22" fmla="*/ 42 w 384"/>
                <a:gd name="T23" fmla="*/ 235 h 470"/>
                <a:gd name="T24" fmla="*/ 42 w 384"/>
                <a:gd name="T25" fmla="*/ 114 h 470"/>
                <a:gd name="T26" fmla="*/ 192 w 384"/>
                <a:gd name="T27" fmla="*/ 47 h 470"/>
                <a:gd name="T28" fmla="*/ 192 w 384"/>
                <a:gd name="T29" fmla="*/ 23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470">
                  <a:moveTo>
                    <a:pt x="192" y="0"/>
                  </a:moveTo>
                  <a:cubicBezTo>
                    <a:pt x="0" y="86"/>
                    <a:pt x="0" y="86"/>
                    <a:pt x="0" y="86"/>
                  </a:cubicBezTo>
                  <a:cubicBezTo>
                    <a:pt x="0" y="214"/>
                    <a:pt x="0" y="214"/>
                    <a:pt x="0" y="214"/>
                  </a:cubicBezTo>
                  <a:cubicBezTo>
                    <a:pt x="0" y="332"/>
                    <a:pt x="81" y="443"/>
                    <a:pt x="192" y="470"/>
                  </a:cubicBezTo>
                  <a:cubicBezTo>
                    <a:pt x="302" y="443"/>
                    <a:pt x="384" y="332"/>
                    <a:pt x="384" y="214"/>
                  </a:cubicBezTo>
                  <a:cubicBezTo>
                    <a:pt x="384" y="86"/>
                    <a:pt x="384" y="86"/>
                    <a:pt x="384" y="86"/>
                  </a:cubicBezTo>
                  <a:lnTo>
                    <a:pt x="192" y="0"/>
                  </a:lnTo>
                  <a:close/>
                  <a:moveTo>
                    <a:pt x="192" y="235"/>
                  </a:moveTo>
                  <a:cubicBezTo>
                    <a:pt x="341" y="235"/>
                    <a:pt x="341" y="235"/>
                    <a:pt x="341" y="235"/>
                  </a:cubicBezTo>
                  <a:cubicBezTo>
                    <a:pt x="330" y="323"/>
                    <a:pt x="271" y="401"/>
                    <a:pt x="192" y="426"/>
                  </a:cubicBezTo>
                  <a:cubicBezTo>
                    <a:pt x="192" y="235"/>
                    <a:pt x="192" y="235"/>
                    <a:pt x="192" y="235"/>
                  </a:cubicBezTo>
                  <a:cubicBezTo>
                    <a:pt x="42" y="235"/>
                    <a:pt x="42" y="235"/>
                    <a:pt x="42" y="235"/>
                  </a:cubicBezTo>
                  <a:cubicBezTo>
                    <a:pt x="42" y="114"/>
                    <a:pt x="42" y="114"/>
                    <a:pt x="42" y="114"/>
                  </a:cubicBezTo>
                  <a:cubicBezTo>
                    <a:pt x="192" y="47"/>
                    <a:pt x="192" y="47"/>
                    <a:pt x="192" y="47"/>
                  </a:cubicBezTo>
                  <a:lnTo>
                    <a:pt x="192" y="23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310" name="Freeform 25">
              <a:extLst>
                <a:ext uri="{FF2B5EF4-FFF2-40B4-BE49-F238E27FC236}">
                  <a16:creationId xmlns:a16="http://schemas.microsoft.com/office/drawing/2014/main" xmlns="" id="{DCECDFDF-6F05-113D-E5D6-E273AC565397}"/>
                </a:ext>
              </a:extLst>
            </p:cNvPr>
            <p:cNvSpPr>
              <a:spLocks noEditPoints="1"/>
            </p:cNvSpPr>
            <p:nvPr/>
          </p:nvSpPr>
          <p:spPr bwMode="auto">
            <a:xfrm>
              <a:off x="5098674" y="4736331"/>
              <a:ext cx="357919" cy="442500"/>
            </a:xfrm>
            <a:custGeom>
              <a:avLst/>
              <a:gdLst>
                <a:gd name="T0" fmla="*/ 192 w 384"/>
                <a:gd name="T1" fmla="*/ 0 h 470"/>
                <a:gd name="T2" fmla="*/ 0 w 384"/>
                <a:gd name="T3" fmla="*/ 86 h 470"/>
                <a:gd name="T4" fmla="*/ 0 w 384"/>
                <a:gd name="T5" fmla="*/ 214 h 470"/>
                <a:gd name="T6" fmla="*/ 192 w 384"/>
                <a:gd name="T7" fmla="*/ 470 h 470"/>
                <a:gd name="T8" fmla="*/ 384 w 384"/>
                <a:gd name="T9" fmla="*/ 214 h 470"/>
                <a:gd name="T10" fmla="*/ 384 w 384"/>
                <a:gd name="T11" fmla="*/ 86 h 470"/>
                <a:gd name="T12" fmla="*/ 192 w 384"/>
                <a:gd name="T13" fmla="*/ 0 h 470"/>
                <a:gd name="T14" fmla="*/ 192 w 384"/>
                <a:gd name="T15" fmla="*/ 235 h 470"/>
                <a:gd name="T16" fmla="*/ 341 w 384"/>
                <a:gd name="T17" fmla="*/ 235 h 470"/>
                <a:gd name="T18" fmla="*/ 192 w 384"/>
                <a:gd name="T19" fmla="*/ 426 h 470"/>
                <a:gd name="T20" fmla="*/ 192 w 384"/>
                <a:gd name="T21" fmla="*/ 235 h 470"/>
                <a:gd name="T22" fmla="*/ 42 w 384"/>
                <a:gd name="T23" fmla="*/ 235 h 470"/>
                <a:gd name="T24" fmla="*/ 42 w 384"/>
                <a:gd name="T25" fmla="*/ 114 h 470"/>
                <a:gd name="T26" fmla="*/ 192 w 384"/>
                <a:gd name="T27" fmla="*/ 47 h 470"/>
                <a:gd name="T28" fmla="*/ 192 w 384"/>
                <a:gd name="T29" fmla="*/ 23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470">
                  <a:moveTo>
                    <a:pt x="192" y="0"/>
                  </a:moveTo>
                  <a:cubicBezTo>
                    <a:pt x="0" y="86"/>
                    <a:pt x="0" y="86"/>
                    <a:pt x="0" y="86"/>
                  </a:cubicBezTo>
                  <a:cubicBezTo>
                    <a:pt x="0" y="214"/>
                    <a:pt x="0" y="214"/>
                    <a:pt x="0" y="214"/>
                  </a:cubicBezTo>
                  <a:cubicBezTo>
                    <a:pt x="0" y="332"/>
                    <a:pt x="81" y="443"/>
                    <a:pt x="192" y="470"/>
                  </a:cubicBezTo>
                  <a:cubicBezTo>
                    <a:pt x="302" y="443"/>
                    <a:pt x="384" y="332"/>
                    <a:pt x="384" y="214"/>
                  </a:cubicBezTo>
                  <a:cubicBezTo>
                    <a:pt x="384" y="86"/>
                    <a:pt x="384" y="86"/>
                    <a:pt x="384" y="86"/>
                  </a:cubicBezTo>
                  <a:lnTo>
                    <a:pt x="192" y="0"/>
                  </a:lnTo>
                  <a:close/>
                  <a:moveTo>
                    <a:pt x="192" y="235"/>
                  </a:moveTo>
                  <a:cubicBezTo>
                    <a:pt x="341" y="235"/>
                    <a:pt x="341" y="235"/>
                    <a:pt x="341" y="235"/>
                  </a:cubicBezTo>
                  <a:cubicBezTo>
                    <a:pt x="330" y="323"/>
                    <a:pt x="271" y="401"/>
                    <a:pt x="192" y="426"/>
                  </a:cubicBezTo>
                  <a:cubicBezTo>
                    <a:pt x="192" y="235"/>
                    <a:pt x="192" y="235"/>
                    <a:pt x="192" y="235"/>
                  </a:cubicBezTo>
                  <a:cubicBezTo>
                    <a:pt x="42" y="235"/>
                    <a:pt x="42" y="235"/>
                    <a:pt x="42" y="235"/>
                  </a:cubicBezTo>
                  <a:cubicBezTo>
                    <a:pt x="42" y="114"/>
                    <a:pt x="42" y="114"/>
                    <a:pt x="42" y="114"/>
                  </a:cubicBezTo>
                  <a:cubicBezTo>
                    <a:pt x="192" y="47"/>
                    <a:pt x="192" y="47"/>
                    <a:pt x="192" y="47"/>
                  </a:cubicBezTo>
                  <a:lnTo>
                    <a:pt x="192" y="235"/>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grpSp>
      <p:pic>
        <p:nvPicPr>
          <p:cNvPr id="311" name="Grafik 310">
            <a:extLst>
              <a:ext uri="{FF2B5EF4-FFF2-40B4-BE49-F238E27FC236}">
                <a16:creationId xmlns:a16="http://schemas.microsoft.com/office/drawing/2014/main" xmlns="" id="{63736856-4CDF-4897-EA78-22FEDFA1A68E}"/>
              </a:ext>
            </a:extLst>
          </p:cNvPr>
          <p:cNvPicPr>
            <a:picLocks noChangeAspect="1"/>
          </p:cNvPicPr>
          <p:nvPr/>
        </p:nvPicPr>
        <p:blipFill>
          <a:blip r:embed="rId3"/>
          <a:stretch>
            <a:fillRect/>
          </a:stretch>
        </p:blipFill>
        <p:spPr>
          <a:xfrm>
            <a:off x="5669318" y="4722167"/>
            <a:ext cx="290319" cy="342038"/>
          </a:xfrm>
          <a:prstGeom prst="rect">
            <a:avLst/>
          </a:prstGeom>
          <a:effectLst/>
        </p:spPr>
      </p:pic>
      <p:pic>
        <p:nvPicPr>
          <p:cNvPr id="312" name="Grafik 311">
            <a:extLst>
              <a:ext uri="{FF2B5EF4-FFF2-40B4-BE49-F238E27FC236}">
                <a16:creationId xmlns:a16="http://schemas.microsoft.com/office/drawing/2014/main" xmlns="" id="{4B9DACC0-8A87-8FAD-69DE-C1BE1610371A}"/>
              </a:ext>
            </a:extLst>
          </p:cNvPr>
          <p:cNvPicPr>
            <a:picLocks noChangeAspect="1"/>
          </p:cNvPicPr>
          <p:nvPr/>
        </p:nvPicPr>
        <p:blipFill>
          <a:blip r:embed="rId3"/>
          <a:stretch>
            <a:fillRect/>
          </a:stretch>
        </p:blipFill>
        <p:spPr>
          <a:xfrm>
            <a:off x="6203313" y="4722167"/>
            <a:ext cx="290319" cy="342038"/>
          </a:xfrm>
          <a:prstGeom prst="rect">
            <a:avLst/>
          </a:prstGeom>
          <a:effectLst/>
        </p:spPr>
      </p:pic>
      <p:pic>
        <p:nvPicPr>
          <p:cNvPr id="313" name="Grafik 312">
            <a:extLst>
              <a:ext uri="{FF2B5EF4-FFF2-40B4-BE49-F238E27FC236}">
                <a16:creationId xmlns:a16="http://schemas.microsoft.com/office/drawing/2014/main" xmlns="" id="{7EC2A215-EF06-AB88-1C07-85E5917824DB}"/>
              </a:ext>
            </a:extLst>
          </p:cNvPr>
          <p:cNvPicPr>
            <a:picLocks noChangeAspect="1"/>
          </p:cNvPicPr>
          <p:nvPr/>
        </p:nvPicPr>
        <p:blipFill>
          <a:blip r:embed="rId3"/>
          <a:stretch>
            <a:fillRect/>
          </a:stretch>
        </p:blipFill>
        <p:spPr>
          <a:xfrm>
            <a:off x="6718040" y="4722167"/>
            <a:ext cx="290319" cy="342038"/>
          </a:xfrm>
          <a:prstGeom prst="rect">
            <a:avLst/>
          </a:prstGeom>
          <a:effectLst/>
        </p:spPr>
      </p:pic>
      <p:pic>
        <p:nvPicPr>
          <p:cNvPr id="314" name="Grafik 313">
            <a:extLst>
              <a:ext uri="{FF2B5EF4-FFF2-40B4-BE49-F238E27FC236}">
                <a16:creationId xmlns:a16="http://schemas.microsoft.com/office/drawing/2014/main" xmlns="" id="{2FD7B23A-E7CF-73DD-96B5-FCD707802324}"/>
              </a:ext>
            </a:extLst>
          </p:cNvPr>
          <p:cNvPicPr>
            <a:picLocks noChangeAspect="1"/>
          </p:cNvPicPr>
          <p:nvPr/>
        </p:nvPicPr>
        <p:blipFill>
          <a:blip r:embed="rId3"/>
          <a:stretch>
            <a:fillRect/>
          </a:stretch>
        </p:blipFill>
        <p:spPr>
          <a:xfrm>
            <a:off x="7249283" y="4722167"/>
            <a:ext cx="290319" cy="342038"/>
          </a:xfrm>
          <a:prstGeom prst="rect">
            <a:avLst/>
          </a:prstGeom>
          <a:effectLst/>
        </p:spPr>
      </p:pic>
      <p:pic>
        <p:nvPicPr>
          <p:cNvPr id="315" name="Grafik 314">
            <a:extLst>
              <a:ext uri="{FF2B5EF4-FFF2-40B4-BE49-F238E27FC236}">
                <a16:creationId xmlns:a16="http://schemas.microsoft.com/office/drawing/2014/main" xmlns="" id="{7878C8FA-2605-9003-03BC-D07058095EF2}"/>
              </a:ext>
            </a:extLst>
          </p:cNvPr>
          <p:cNvPicPr>
            <a:picLocks noChangeAspect="1"/>
          </p:cNvPicPr>
          <p:nvPr/>
        </p:nvPicPr>
        <p:blipFill>
          <a:blip r:embed="rId3"/>
          <a:stretch>
            <a:fillRect/>
          </a:stretch>
        </p:blipFill>
        <p:spPr>
          <a:xfrm>
            <a:off x="7775020" y="4722167"/>
            <a:ext cx="290319" cy="342038"/>
          </a:xfrm>
          <a:prstGeom prst="rect">
            <a:avLst/>
          </a:prstGeom>
          <a:effectLst/>
        </p:spPr>
      </p:pic>
      <p:pic>
        <p:nvPicPr>
          <p:cNvPr id="316" name="Grafik 315">
            <a:extLst>
              <a:ext uri="{FF2B5EF4-FFF2-40B4-BE49-F238E27FC236}">
                <a16:creationId xmlns:a16="http://schemas.microsoft.com/office/drawing/2014/main" xmlns="" id="{F8BC1D37-D4F2-6E21-35A6-10640DDDFD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51134" y="3360750"/>
            <a:ext cx="130148" cy="103902"/>
          </a:xfrm>
          <a:prstGeom prst="rect">
            <a:avLst/>
          </a:prstGeom>
        </p:spPr>
      </p:pic>
      <p:sp>
        <p:nvSpPr>
          <p:cNvPr id="319" name="Pfeil: nach links 290">
            <a:extLst>
              <a:ext uri="{FF2B5EF4-FFF2-40B4-BE49-F238E27FC236}">
                <a16:creationId xmlns:a16="http://schemas.microsoft.com/office/drawing/2014/main" xmlns="" id="{36CD9158-B296-BE7E-DAE5-D7A5F9D7DD8B}"/>
              </a:ext>
            </a:extLst>
          </p:cNvPr>
          <p:cNvSpPr/>
          <p:nvPr/>
        </p:nvSpPr>
        <p:spPr>
          <a:xfrm rot="1912304">
            <a:off x="3881602" y="4323817"/>
            <a:ext cx="616543" cy="300262"/>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de-DE" sz="1100" dirty="0"/>
              <a:t>open</a:t>
            </a:r>
          </a:p>
        </p:txBody>
      </p:sp>
      <p:sp>
        <p:nvSpPr>
          <p:cNvPr id="320" name="Pfeil: nach rechts 292">
            <a:extLst>
              <a:ext uri="{FF2B5EF4-FFF2-40B4-BE49-F238E27FC236}">
                <a16:creationId xmlns:a16="http://schemas.microsoft.com/office/drawing/2014/main" xmlns="" id="{5296887C-788B-BB80-BEF1-0A2C6CC2057C}"/>
              </a:ext>
            </a:extLst>
          </p:cNvPr>
          <p:cNvSpPr/>
          <p:nvPr/>
        </p:nvSpPr>
        <p:spPr>
          <a:xfrm rot="1912304">
            <a:off x="3740094" y="4573581"/>
            <a:ext cx="628902" cy="30011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de-DE" sz="1050" dirty="0" err="1"/>
              <a:t>secure</a:t>
            </a:r>
            <a:endParaRPr lang="de-DE" sz="1050" dirty="0"/>
          </a:p>
        </p:txBody>
      </p:sp>
      <p:sp>
        <p:nvSpPr>
          <p:cNvPr id="321" name="Textfeld 320">
            <a:extLst>
              <a:ext uri="{FF2B5EF4-FFF2-40B4-BE49-F238E27FC236}">
                <a16:creationId xmlns:a16="http://schemas.microsoft.com/office/drawing/2014/main" xmlns="" id="{E19A4CAC-A9DE-1F16-1855-14164C439EAC}"/>
              </a:ext>
            </a:extLst>
          </p:cNvPr>
          <p:cNvSpPr txBox="1"/>
          <p:nvPr/>
        </p:nvSpPr>
        <p:spPr>
          <a:xfrm>
            <a:off x="3691868" y="5133571"/>
            <a:ext cx="6355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chemeClr val="tx1">
                    <a:lumMod val="85000"/>
                    <a:lumOff val="15000"/>
                  </a:schemeClr>
                </a:solidFill>
                <a:effectLst/>
                <a:uLnTx/>
                <a:uFillTx/>
                <a:latin typeface="Arial"/>
              </a:rPr>
              <a:t>4…20mA</a:t>
            </a:r>
            <a:br>
              <a:rPr kumimoji="0" lang="de-DE" sz="800" b="1" i="0" u="none" strike="noStrike" kern="1200" cap="none" spc="0" normalizeH="0" baseline="0" noProof="0" dirty="0">
                <a:ln>
                  <a:noFill/>
                </a:ln>
                <a:solidFill>
                  <a:schemeClr val="tx1">
                    <a:lumMod val="85000"/>
                    <a:lumOff val="15000"/>
                  </a:schemeClr>
                </a:solidFill>
                <a:effectLst/>
                <a:uLnTx/>
                <a:uFillTx/>
                <a:latin typeface="Arial"/>
              </a:rPr>
            </a:br>
            <a:r>
              <a:rPr kumimoji="0" lang="de-DE" sz="800" b="1" i="0" u="none" strike="noStrike" kern="1200" cap="none" spc="0" normalizeH="0" baseline="0" noProof="0" dirty="0">
                <a:ln>
                  <a:noFill/>
                </a:ln>
                <a:solidFill>
                  <a:schemeClr val="tx1">
                    <a:lumMod val="85000"/>
                    <a:lumOff val="15000"/>
                  </a:schemeClr>
                </a:solidFill>
                <a:effectLst/>
                <a:uLnTx/>
                <a:uFillTx/>
                <a:latin typeface="Arial"/>
              </a:rPr>
              <a:t>HART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dirty="0" err="1">
                <a:solidFill>
                  <a:schemeClr val="tx1">
                    <a:lumMod val="85000"/>
                    <a:lumOff val="15000"/>
                  </a:schemeClr>
                </a:solidFill>
                <a:latin typeface="Arial"/>
              </a:rPr>
              <a:t>Fieldbus</a:t>
            </a:r>
            <a:endParaRPr kumimoji="0" lang="de-DE" sz="800" b="1" i="0" u="none" strike="noStrike" kern="1200" cap="none" spc="0" normalizeH="0" baseline="0" noProof="0" dirty="0">
              <a:ln>
                <a:noFill/>
              </a:ln>
              <a:solidFill>
                <a:schemeClr val="tx1">
                  <a:lumMod val="85000"/>
                  <a:lumOff val="15000"/>
                </a:schemeClr>
              </a:solidFill>
              <a:effectLst/>
              <a:uLnTx/>
              <a:uFillTx/>
              <a:latin typeface="Arial"/>
            </a:endParaRPr>
          </a:p>
        </p:txBody>
      </p:sp>
      <p:grpSp>
        <p:nvGrpSpPr>
          <p:cNvPr id="323" name="Gruppieren 322">
            <a:extLst>
              <a:ext uri="{FF2B5EF4-FFF2-40B4-BE49-F238E27FC236}">
                <a16:creationId xmlns:a16="http://schemas.microsoft.com/office/drawing/2014/main" xmlns="" id="{35F9F523-6C8E-9BFD-5647-FD8373C364FF}"/>
              </a:ext>
            </a:extLst>
          </p:cNvPr>
          <p:cNvGrpSpPr/>
          <p:nvPr/>
        </p:nvGrpSpPr>
        <p:grpSpPr>
          <a:xfrm>
            <a:off x="6113314" y="2290222"/>
            <a:ext cx="271697" cy="338733"/>
            <a:chOff x="2344005" y="2668399"/>
            <a:chExt cx="357919" cy="442500"/>
          </a:xfrm>
        </p:grpSpPr>
        <p:sp>
          <p:nvSpPr>
            <p:cNvPr id="324" name="Freeform 25">
              <a:extLst>
                <a:ext uri="{FF2B5EF4-FFF2-40B4-BE49-F238E27FC236}">
                  <a16:creationId xmlns:a16="http://schemas.microsoft.com/office/drawing/2014/main" xmlns="" id="{06BD7B8F-E96E-644F-B579-C0904FBC7BFE}"/>
                </a:ext>
              </a:extLst>
            </p:cNvPr>
            <p:cNvSpPr>
              <a:spLocks noEditPoints="1"/>
            </p:cNvSpPr>
            <p:nvPr/>
          </p:nvSpPr>
          <p:spPr bwMode="auto">
            <a:xfrm flipH="1">
              <a:off x="2344005" y="2668399"/>
              <a:ext cx="357919" cy="442500"/>
            </a:xfrm>
            <a:custGeom>
              <a:avLst/>
              <a:gdLst>
                <a:gd name="T0" fmla="*/ 192 w 384"/>
                <a:gd name="T1" fmla="*/ 0 h 470"/>
                <a:gd name="T2" fmla="*/ 0 w 384"/>
                <a:gd name="T3" fmla="*/ 86 h 470"/>
                <a:gd name="T4" fmla="*/ 0 w 384"/>
                <a:gd name="T5" fmla="*/ 214 h 470"/>
                <a:gd name="T6" fmla="*/ 192 w 384"/>
                <a:gd name="T7" fmla="*/ 470 h 470"/>
                <a:gd name="T8" fmla="*/ 384 w 384"/>
                <a:gd name="T9" fmla="*/ 214 h 470"/>
                <a:gd name="T10" fmla="*/ 384 w 384"/>
                <a:gd name="T11" fmla="*/ 86 h 470"/>
                <a:gd name="T12" fmla="*/ 192 w 384"/>
                <a:gd name="T13" fmla="*/ 0 h 470"/>
                <a:gd name="T14" fmla="*/ 192 w 384"/>
                <a:gd name="T15" fmla="*/ 235 h 470"/>
                <a:gd name="T16" fmla="*/ 341 w 384"/>
                <a:gd name="T17" fmla="*/ 235 h 470"/>
                <a:gd name="T18" fmla="*/ 192 w 384"/>
                <a:gd name="T19" fmla="*/ 426 h 470"/>
                <a:gd name="T20" fmla="*/ 192 w 384"/>
                <a:gd name="T21" fmla="*/ 235 h 470"/>
                <a:gd name="T22" fmla="*/ 42 w 384"/>
                <a:gd name="T23" fmla="*/ 235 h 470"/>
                <a:gd name="T24" fmla="*/ 42 w 384"/>
                <a:gd name="T25" fmla="*/ 114 h 470"/>
                <a:gd name="T26" fmla="*/ 192 w 384"/>
                <a:gd name="T27" fmla="*/ 47 h 470"/>
                <a:gd name="T28" fmla="*/ 192 w 384"/>
                <a:gd name="T29" fmla="*/ 23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470">
                  <a:moveTo>
                    <a:pt x="192" y="0"/>
                  </a:moveTo>
                  <a:cubicBezTo>
                    <a:pt x="0" y="86"/>
                    <a:pt x="0" y="86"/>
                    <a:pt x="0" y="86"/>
                  </a:cubicBezTo>
                  <a:cubicBezTo>
                    <a:pt x="0" y="214"/>
                    <a:pt x="0" y="214"/>
                    <a:pt x="0" y="214"/>
                  </a:cubicBezTo>
                  <a:cubicBezTo>
                    <a:pt x="0" y="332"/>
                    <a:pt x="81" y="443"/>
                    <a:pt x="192" y="470"/>
                  </a:cubicBezTo>
                  <a:cubicBezTo>
                    <a:pt x="302" y="443"/>
                    <a:pt x="384" y="332"/>
                    <a:pt x="384" y="214"/>
                  </a:cubicBezTo>
                  <a:cubicBezTo>
                    <a:pt x="384" y="86"/>
                    <a:pt x="384" y="86"/>
                    <a:pt x="384" y="86"/>
                  </a:cubicBezTo>
                  <a:lnTo>
                    <a:pt x="192" y="0"/>
                  </a:lnTo>
                  <a:close/>
                  <a:moveTo>
                    <a:pt x="192" y="235"/>
                  </a:moveTo>
                  <a:cubicBezTo>
                    <a:pt x="341" y="235"/>
                    <a:pt x="341" y="235"/>
                    <a:pt x="341" y="235"/>
                  </a:cubicBezTo>
                  <a:cubicBezTo>
                    <a:pt x="330" y="323"/>
                    <a:pt x="271" y="401"/>
                    <a:pt x="192" y="426"/>
                  </a:cubicBezTo>
                  <a:cubicBezTo>
                    <a:pt x="192" y="235"/>
                    <a:pt x="192" y="235"/>
                    <a:pt x="192" y="235"/>
                  </a:cubicBezTo>
                  <a:cubicBezTo>
                    <a:pt x="42" y="235"/>
                    <a:pt x="42" y="235"/>
                    <a:pt x="42" y="235"/>
                  </a:cubicBezTo>
                  <a:cubicBezTo>
                    <a:pt x="42" y="114"/>
                    <a:pt x="42" y="114"/>
                    <a:pt x="42" y="114"/>
                  </a:cubicBezTo>
                  <a:cubicBezTo>
                    <a:pt x="192" y="47"/>
                    <a:pt x="192" y="47"/>
                    <a:pt x="192" y="47"/>
                  </a:cubicBezTo>
                  <a:lnTo>
                    <a:pt x="192" y="23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sp>
          <p:nvSpPr>
            <p:cNvPr id="325" name="Freeform 25">
              <a:extLst>
                <a:ext uri="{FF2B5EF4-FFF2-40B4-BE49-F238E27FC236}">
                  <a16:creationId xmlns:a16="http://schemas.microsoft.com/office/drawing/2014/main" xmlns="" id="{3711D8B9-CA1F-A5F3-FB54-1875DCC81347}"/>
                </a:ext>
              </a:extLst>
            </p:cNvPr>
            <p:cNvSpPr>
              <a:spLocks noEditPoints="1"/>
            </p:cNvSpPr>
            <p:nvPr/>
          </p:nvSpPr>
          <p:spPr bwMode="auto">
            <a:xfrm>
              <a:off x="2344005" y="2668399"/>
              <a:ext cx="357919" cy="442500"/>
            </a:xfrm>
            <a:custGeom>
              <a:avLst/>
              <a:gdLst>
                <a:gd name="T0" fmla="*/ 192 w 384"/>
                <a:gd name="T1" fmla="*/ 0 h 470"/>
                <a:gd name="T2" fmla="*/ 0 w 384"/>
                <a:gd name="T3" fmla="*/ 86 h 470"/>
                <a:gd name="T4" fmla="*/ 0 w 384"/>
                <a:gd name="T5" fmla="*/ 214 h 470"/>
                <a:gd name="T6" fmla="*/ 192 w 384"/>
                <a:gd name="T7" fmla="*/ 470 h 470"/>
                <a:gd name="T8" fmla="*/ 384 w 384"/>
                <a:gd name="T9" fmla="*/ 214 h 470"/>
                <a:gd name="T10" fmla="*/ 384 w 384"/>
                <a:gd name="T11" fmla="*/ 86 h 470"/>
                <a:gd name="T12" fmla="*/ 192 w 384"/>
                <a:gd name="T13" fmla="*/ 0 h 470"/>
                <a:gd name="T14" fmla="*/ 192 w 384"/>
                <a:gd name="T15" fmla="*/ 235 h 470"/>
                <a:gd name="T16" fmla="*/ 341 w 384"/>
                <a:gd name="T17" fmla="*/ 235 h 470"/>
                <a:gd name="T18" fmla="*/ 192 w 384"/>
                <a:gd name="T19" fmla="*/ 426 h 470"/>
                <a:gd name="T20" fmla="*/ 192 w 384"/>
                <a:gd name="T21" fmla="*/ 235 h 470"/>
                <a:gd name="T22" fmla="*/ 42 w 384"/>
                <a:gd name="T23" fmla="*/ 235 h 470"/>
                <a:gd name="T24" fmla="*/ 42 w 384"/>
                <a:gd name="T25" fmla="*/ 114 h 470"/>
                <a:gd name="T26" fmla="*/ 192 w 384"/>
                <a:gd name="T27" fmla="*/ 47 h 470"/>
                <a:gd name="T28" fmla="*/ 192 w 384"/>
                <a:gd name="T29" fmla="*/ 23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470">
                  <a:moveTo>
                    <a:pt x="192" y="0"/>
                  </a:moveTo>
                  <a:cubicBezTo>
                    <a:pt x="0" y="86"/>
                    <a:pt x="0" y="86"/>
                    <a:pt x="0" y="86"/>
                  </a:cubicBezTo>
                  <a:cubicBezTo>
                    <a:pt x="0" y="214"/>
                    <a:pt x="0" y="214"/>
                    <a:pt x="0" y="214"/>
                  </a:cubicBezTo>
                  <a:cubicBezTo>
                    <a:pt x="0" y="332"/>
                    <a:pt x="81" y="443"/>
                    <a:pt x="192" y="470"/>
                  </a:cubicBezTo>
                  <a:cubicBezTo>
                    <a:pt x="302" y="443"/>
                    <a:pt x="384" y="332"/>
                    <a:pt x="384" y="214"/>
                  </a:cubicBezTo>
                  <a:cubicBezTo>
                    <a:pt x="384" y="86"/>
                    <a:pt x="384" y="86"/>
                    <a:pt x="384" y="86"/>
                  </a:cubicBezTo>
                  <a:lnTo>
                    <a:pt x="192" y="0"/>
                  </a:lnTo>
                  <a:close/>
                  <a:moveTo>
                    <a:pt x="192" y="235"/>
                  </a:moveTo>
                  <a:cubicBezTo>
                    <a:pt x="341" y="235"/>
                    <a:pt x="341" y="235"/>
                    <a:pt x="341" y="235"/>
                  </a:cubicBezTo>
                  <a:cubicBezTo>
                    <a:pt x="330" y="323"/>
                    <a:pt x="271" y="401"/>
                    <a:pt x="192" y="426"/>
                  </a:cubicBezTo>
                  <a:cubicBezTo>
                    <a:pt x="192" y="235"/>
                    <a:pt x="192" y="235"/>
                    <a:pt x="192" y="235"/>
                  </a:cubicBezTo>
                  <a:cubicBezTo>
                    <a:pt x="42" y="235"/>
                    <a:pt x="42" y="235"/>
                    <a:pt x="42" y="235"/>
                  </a:cubicBezTo>
                  <a:cubicBezTo>
                    <a:pt x="42" y="114"/>
                    <a:pt x="42" y="114"/>
                    <a:pt x="42" y="114"/>
                  </a:cubicBezTo>
                  <a:cubicBezTo>
                    <a:pt x="192" y="47"/>
                    <a:pt x="192" y="47"/>
                    <a:pt x="192" y="47"/>
                  </a:cubicBezTo>
                  <a:lnTo>
                    <a:pt x="192" y="235"/>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435055"/>
                </a:solidFill>
                <a:effectLst/>
                <a:uLnTx/>
                <a:uFillTx/>
                <a:latin typeface="Arial"/>
                <a:ea typeface="+mn-ea"/>
                <a:cs typeface="+mn-cs"/>
              </a:endParaRPr>
            </a:p>
          </p:txBody>
        </p:sp>
      </p:grpSp>
      <p:cxnSp>
        <p:nvCxnSpPr>
          <p:cNvPr id="326" name="Verbinder: gewinkelt 397">
            <a:extLst>
              <a:ext uri="{FF2B5EF4-FFF2-40B4-BE49-F238E27FC236}">
                <a16:creationId xmlns:a16="http://schemas.microsoft.com/office/drawing/2014/main" xmlns="" id="{645DC8AE-42BD-D8F5-9C62-B2603D64EED5}"/>
              </a:ext>
            </a:extLst>
          </p:cNvPr>
          <p:cNvCxnSpPr>
            <a:cxnSpLocks/>
          </p:cNvCxnSpPr>
          <p:nvPr/>
        </p:nvCxnSpPr>
        <p:spPr>
          <a:xfrm rot="10800000" flipV="1">
            <a:off x="4729466" y="3815367"/>
            <a:ext cx="683642" cy="328741"/>
          </a:xfrm>
          <a:prstGeom prst="bentConnector3">
            <a:avLst>
              <a:gd name="adj1" fmla="val 48361"/>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7" name="Verbinder: gewinkelt 808">
            <a:extLst>
              <a:ext uri="{FF2B5EF4-FFF2-40B4-BE49-F238E27FC236}">
                <a16:creationId xmlns:a16="http://schemas.microsoft.com/office/drawing/2014/main" xmlns="" id="{82D3C42E-DF6E-04D8-BD58-E42C7714A730}"/>
              </a:ext>
            </a:extLst>
          </p:cNvPr>
          <p:cNvCxnSpPr>
            <a:cxnSpLocks/>
          </p:cNvCxnSpPr>
          <p:nvPr/>
        </p:nvCxnSpPr>
        <p:spPr>
          <a:xfrm flipV="1">
            <a:off x="5977684" y="3555909"/>
            <a:ext cx="316910" cy="260621"/>
          </a:xfrm>
          <a:prstGeom prst="bentConnector3">
            <a:avLst>
              <a:gd name="adj1" fmla="val 62566"/>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8" name="Verbinder: gewinkelt 812">
            <a:extLst>
              <a:ext uri="{FF2B5EF4-FFF2-40B4-BE49-F238E27FC236}">
                <a16:creationId xmlns:a16="http://schemas.microsoft.com/office/drawing/2014/main" xmlns="" id="{0361A8F4-154B-93F0-E4F8-390AACE4BD65}"/>
              </a:ext>
            </a:extLst>
          </p:cNvPr>
          <p:cNvCxnSpPr>
            <a:cxnSpLocks/>
          </p:cNvCxnSpPr>
          <p:nvPr/>
        </p:nvCxnSpPr>
        <p:spPr>
          <a:xfrm>
            <a:off x="5977684" y="3816530"/>
            <a:ext cx="331091" cy="257012"/>
          </a:xfrm>
          <a:prstGeom prst="bentConnector3">
            <a:avLst>
              <a:gd name="adj1" fmla="val 59030"/>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9" name="Verbinder: gewinkelt 819">
            <a:extLst>
              <a:ext uri="{FF2B5EF4-FFF2-40B4-BE49-F238E27FC236}">
                <a16:creationId xmlns:a16="http://schemas.microsoft.com/office/drawing/2014/main" xmlns="" id="{B514056E-4B17-EF21-5EFB-D796CC2E05DA}"/>
              </a:ext>
            </a:extLst>
          </p:cNvPr>
          <p:cNvCxnSpPr>
            <a:cxnSpLocks/>
          </p:cNvCxnSpPr>
          <p:nvPr/>
        </p:nvCxnSpPr>
        <p:spPr>
          <a:xfrm rot="10800000" flipV="1">
            <a:off x="6727365" y="3816696"/>
            <a:ext cx="232724" cy="256845"/>
          </a:xfrm>
          <a:prstGeom prst="bentConnector3">
            <a:avLst>
              <a:gd name="adj1" fmla="val 54618"/>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1" name="TextBox 3">
            <a:extLst>
              <a:ext uri="{FF2B5EF4-FFF2-40B4-BE49-F238E27FC236}">
                <a16:creationId xmlns:a16="http://schemas.microsoft.com/office/drawing/2014/main" xmlns="" id="{9B30DC3D-FE0D-A88F-E819-225A09E6B554}"/>
              </a:ext>
            </a:extLst>
          </p:cNvPr>
          <p:cNvSpPr txBox="1"/>
          <p:nvPr/>
        </p:nvSpPr>
        <p:spPr>
          <a:xfrm>
            <a:off x="7748836" y="2869759"/>
            <a:ext cx="1593578" cy="369332"/>
          </a:xfrm>
          <a:prstGeom prst="rect">
            <a:avLst/>
          </a:prstGeom>
          <a:noFill/>
        </p:spPr>
        <p:txBody>
          <a:bodyPr wrap="none" rtlCol="0">
            <a:spAutoFit/>
          </a:bodyPr>
          <a:lstStyle/>
          <a:p>
            <a:r>
              <a:rPr lang="en-US" dirty="0">
                <a:solidFill>
                  <a:srgbClr val="435055"/>
                </a:solidFill>
              </a:rPr>
              <a:t>Remote Access</a:t>
            </a:r>
          </a:p>
        </p:txBody>
      </p:sp>
      <p:sp>
        <p:nvSpPr>
          <p:cNvPr id="337" name="Textfeld 336">
            <a:extLst>
              <a:ext uri="{FF2B5EF4-FFF2-40B4-BE49-F238E27FC236}">
                <a16:creationId xmlns:a16="http://schemas.microsoft.com/office/drawing/2014/main" xmlns="" id="{21A134B5-B025-200B-E8E5-2EFAF58BFDDF}"/>
              </a:ext>
            </a:extLst>
          </p:cNvPr>
          <p:cNvSpPr txBox="1"/>
          <p:nvPr/>
        </p:nvSpPr>
        <p:spPr>
          <a:xfrm>
            <a:off x="6862414" y="3711011"/>
            <a:ext cx="652419"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schemeClr val="tx1">
                    <a:lumMod val="85000"/>
                    <a:lumOff val="15000"/>
                  </a:schemeClr>
                </a:solidFill>
                <a:effectLst/>
                <a:uLnTx/>
                <a:uFillTx/>
                <a:latin typeface="Arial"/>
                <a:ea typeface="+mn-ea"/>
                <a:cs typeface="+mn-cs"/>
              </a:rPr>
              <a:t>Engineering</a:t>
            </a:r>
            <a:endParaRPr kumimoji="0" lang="de-DE" sz="400" b="0" i="0" u="none" strike="noStrike" kern="1200" cap="none" spc="0" normalizeH="0" baseline="0" noProof="0" dirty="0">
              <a:ln>
                <a:noFill/>
              </a:ln>
              <a:solidFill>
                <a:schemeClr val="tx1">
                  <a:lumMod val="85000"/>
                  <a:lumOff val="15000"/>
                </a:schemeClr>
              </a:solidFill>
              <a:effectLst/>
              <a:uLnTx/>
              <a:uFillTx/>
              <a:latin typeface="Arial"/>
              <a:ea typeface="+mn-ea"/>
              <a:cs typeface="+mn-cs"/>
            </a:endParaRPr>
          </a:p>
        </p:txBody>
      </p:sp>
    </p:spTree>
    <p:extLst>
      <p:ext uri="{BB962C8B-B14F-4D97-AF65-F5344CB8AC3E}">
        <p14:creationId xmlns:p14="http://schemas.microsoft.com/office/powerpoint/2010/main" val="8938284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A28AF6C0-153F-B0FB-7AEA-4B511E9B4A3E}"/>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prstClr val="white"/>
                </a:solidFill>
                <a:latin typeface="Arial" panose="020B0604020202020204" pitchFamily="34" charset="0"/>
                <a:cs typeface="Arial" panose="020B0604020202020204" pitchFamily="34" charset="0"/>
              </a:rPr>
              <a:t>Expert Commissions: Central Statements</a:t>
            </a:r>
          </a:p>
        </p:txBody>
      </p:sp>
      <p:sp>
        <p:nvSpPr>
          <p:cNvPr id="4" name="Inhaltsplatzhalter 4">
            <a:extLst>
              <a:ext uri="{FF2B5EF4-FFF2-40B4-BE49-F238E27FC236}">
                <a16:creationId xmlns:a16="http://schemas.microsoft.com/office/drawing/2014/main" xmlns="" id="{EA31AEEF-5150-BD15-2A79-D5683F91A163}"/>
              </a:ext>
            </a:extLst>
          </p:cNvPr>
          <p:cNvSpPr txBox="1">
            <a:spLocks/>
          </p:cNvSpPr>
          <p:nvPr/>
        </p:nvSpPr>
        <p:spPr>
          <a:xfrm>
            <a:off x="8286116" y="1692910"/>
            <a:ext cx="357473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u="sng" dirty="0"/>
              <a:t>Security Requirements:</a:t>
            </a:r>
          </a:p>
          <a:p>
            <a:r>
              <a:rPr lang="en-US" sz="1400" dirty="0"/>
              <a:t>The safety risk assessment should be based on the results of IEC 61508 / IEC 61511 in terms of sufficient separation and independence.</a:t>
            </a:r>
          </a:p>
          <a:p>
            <a:r>
              <a:rPr lang="en-US" sz="1400" dirty="0"/>
              <a:t>In the case of the use of common components, the safety risk assessment should conclude that there is no unacceptable risk.</a:t>
            </a:r>
          </a:p>
          <a:p>
            <a:endParaRPr lang="en-US" sz="1400" dirty="0"/>
          </a:p>
          <a:p>
            <a:endParaRPr lang="en-US" sz="1400" dirty="0"/>
          </a:p>
          <a:p>
            <a:pPr marL="0" indent="0">
              <a:buNone/>
            </a:pPr>
            <a:r>
              <a:rPr lang="en-US" sz="1400" b="1" u="sng" dirty="0"/>
              <a:t/>
            </a:r>
            <a:br>
              <a:rPr lang="en-US" sz="1400" b="1" u="sng" dirty="0"/>
            </a:br>
            <a:r>
              <a:rPr lang="en-US" sz="1400" b="1" u="sng" dirty="0"/>
              <a:t>Separate Safety Instrumented Systems :</a:t>
            </a:r>
          </a:p>
          <a:p>
            <a:r>
              <a:rPr lang="en-US" sz="1400" dirty="0"/>
              <a:t>SIS should be independent and  free from interference by Process Control Systems </a:t>
            </a:r>
          </a:p>
          <a:p>
            <a:endParaRPr lang="en-GB" sz="1400" dirty="0"/>
          </a:p>
        </p:txBody>
      </p:sp>
      <p:cxnSp>
        <p:nvCxnSpPr>
          <p:cNvPr id="5" name="Gerader Verbinder 4">
            <a:extLst>
              <a:ext uri="{FF2B5EF4-FFF2-40B4-BE49-F238E27FC236}">
                <a16:creationId xmlns:a16="http://schemas.microsoft.com/office/drawing/2014/main" xmlns="" id="{4313655F-EC17-D6CF-9067-12B288C88443}"/>
              </a:ext>
            </a:extLst>
          </p:cNvPr>
          <p:cNvCxnSpPr>
            <a:cxnSpLocks/>
          </p:cNvCxnSpPr>
          <p:nvPr/>
        </p:nvCxnSpPr>
        <p:spPr>
          <a:xfrm>
            <a:off x="4250690" y="970913"/>
            <a:ext cx="0" cy="494220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xmlns="" id="{C4BCB1A2-4C26-F2C8-5109-005CF47ABE8D}"/>
              </a:ext>
            </a:extLst>
          </p:cNvPr>
          <p:cNvCxnSpPr>
            <a:cxnSpLocks/>
          </p:cNvCxnSpPr>
          <p:nvPr/>
        </p:nvCxnSpPr>
        <p:spPr>
          <a:xfrm>
            <a:off x="8174990" y="975993"/>
            <a:ext cx="0" cy="4937127"/>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xmlns="" id="{22F48812-B577-B647-D410-59E59DBC05A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2289" y="981073"/>
            <a:ext cx="540000" cy="540000"/>
          </a:xfrm>
          <a:prstGeom prst="rect">
            <a:avLst/>
          </a:prstGeom>
        </p:spPr>
      </p:pic>
      <p:sp>
        <p:nvSpPr>
          <p:cNvPr id="8" name="Textfeld 7">
            <a:extLst>
              <a:ext uri="{FF2B5EF4-FFF2-40B4-BE49-F238E27FC236}">
                <a16:creationId xmlns:a16="http://schemas.microsoft.com/office/drawing/2014/main" xmlns="" id="{78CAB8B1-A064-47D0-932A-A706172B9A46}"/>
              </a:ext>
            </a:extLst>
          </p:cNvPr>
          <p:cNvSpPr txBox="1"/>
          <p:nvPr/>
        </p:nvSpPr>
        <p:spPr>
          <a:xfrm>
            <a:off x="1132839" y="1017297"/>
            <a:ext cx="132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435055"/>
                </a:solidFill>
                <a:effectLst/>
                <a:uLnTx/>
                <a:uFillTx/>
                <a:latin typeface="Arial"/>
                <a:ea typeface="+mn-ea"/>
                <a:cs typeface="+mn-cs"/>
              </a:rPr>
              <a:t>62443</a:t>
            </a:r>
          </a:p>
        </p:txBody>
      </p:sp>
      <p:pic>
        <p:nvPicPr>
          <p:cNvPr id="9" name="Grafik 8">
            <a:extLst>
              <a:ext uri="{FF2B5EF4-FFF2-40B4-BE49-F238E27FC236}">
                <a16:creationId xmlns:a16="http://schemas.microsoft.com/office/drawing/2014/main" xmlns="" id="{021770A7-8FD1-81F2-CFEB-8AF198D56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240" y="988328"/>
            <a:ext cx="575410" cy="540000"/>
          </a:xfrm>
          <a:prstGeom prst="rect">
            <a:avLst/>
          </a:prstGeom>
        </p:spPr>
      </p:pic>
      <p:sp>
        <p:nvSpPr>
          <p:cNvPr id="10" name="Textfeld 9">
            <a:extLst>
              <a:ext uri="{FF2B5EF4-FFF2-40B4-BE49-F238E27FC236}">
                <a16:creationId xmlns:a16="http://schemas.microsoft.com/office/drawing/2014/main" xmlns="" id="{E6274257-4B05-AA17-3EB7-3B69A4673B65}"/>
              </a:ext>
            </a:extLst>
          </p:cNvPr>
          <p:cNvSpPr txBox="1"/>
          <p:nvPr/>
        </p:nvSpPr>
        <p:spPr>
          <a:xfrm>
            <a:off x="5100796" y="1017297"/>
            <a:ext cx="176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435055"/>
                </a:solidFill>
                <a:effectLst/>
                <a:uLnTx/>
                <a:uFillTx/>
                <a:latin typeface="Arial"/>
                <a:ea typeface="+mn-ea"/>
                <a:cs typeface="+mn-cs"/>
              </a:rPr>
              <a:t>84.00.09 </a:t>
            </a:r>
          </a:p>
        </p:txBody>
      </p:sp>
      <p:pic>
        <p:nvPicPr>
          <p:cNvPr id="11" name="Grafik 10">
            <a:extLst>
              <a:ext uri="{FF2B5EF4-FFF2-40B4-BE49-F238E27FC236}">
                <a16:creationId xmlns:a16="http://schemas.microsoft.com/office/drawing/2014/main" xmlns="" id="{5B8AA953-3E68-0602-945B-85A34E15CE9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6127" y="988328"/>
            <a:ext cx="955388" cy="540000"/>
          </a:xfrm>
          <a:prstGeom prst="rect">
            <a:avLst/>
          </a:prstGeom>
        </p:spPr>
      </p:pic>
      <p:sp>
        <p:nvSpPr>
          <p:cNvPr id="12" name="Textfeld 11">
            <a:extLst>
              <a:ext uri="{FF2B5EF4-FFF2-40B4-BE49-F238E27FC236}">
                <a16:creationId xmlns:a16="http://schemas.microsoft.com/office/drawing/2014/main" xmlns="" id="{BF214206-CCBB-A612-4DD8-8062F0A652CD}"/>
              </a:ext>
            </a:extLst>
          </p:cNvPr>
          <p:cNvSpPr txBox="1"/>
          <p:nvPr/>
        </p:nvSpPr>
        <p:spPr>
          <a:xfrm>
            <a:off x="9552651" y="1017297"/>
            <a:ext cx="1548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435055"/>
                </a:solidFill>
                <a:effectLst/>
                <a:uLnTx/>
                <a:uFillTx/>
                <a:latin typeface="Arial"/>
                <a:ea typeface="+mn-ea"/>
                <a:cs typeface="+mn-cs"/>
              </a:rPr>
              <a:t>NA 163</a:t>
            </a:r>
          </a:p>
        </p:txBody>
      </p:sp>
      <p:sp>
        <p:nvSpPr>
          <p:cNvPr id="13" name="Inhaltsplatzhalter 3">
            <a:extLst>
              <a:ext uri="{FF2B5EF4-FFF2-40B4-BE49-F238E27FC236}">
                <a16:creationId xmlns:a16="http://schemas.microsoft.com/office/drawing/2014/main" xmlns="" id="{E43CF828-3990-EFEC-926A-43FAE46CC26A}"/>
              </a:ext>
            </a:extLst>
          </p:cNvPr>
          <p:cNvSpPr txBox="1">
            <a:spLocks/>
          </p:cNvSpPr>
          <p:nvPr/>
        </p:nvSpPr>
        <p:spPr>
          <a:xfrm>
            <a:off x="4340840" y="1692910"/>
            <a:ext cx="3744000" cy="4893419"/>
          </a:xfrm>
          <a:prstGeom prst="rect">
            <a:avLst/>
          </a:prstGeom>
        </p:spPr>
        <p:txBody>
          <a:bodyP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400" b="1" u="sng" dirty="0"/>
              <a:t>Security Requirements:</a:t>
            </a:r>
          </a:p>
          <a:p>
            <a:r>
              <a:rPr lang="en-US" sz="1400" dirty="0"/>
              <a:t>Defense-In-Depth reduces risks </a:t>
            </a:r>
          </a:p>
          <a:p>
            <a:r>
              <a:rPr lang="en-US" sz="1400" dirty="0"/>
              <a:t>The management of independent systems is less complex</a:t>
            </a:r>
          </a:p>
          <a:p>
            <a:r>
              <a:rPr lang="en-US" sz="1400" dirty="0"/>
              <a:t>If a high external risk is identified, an air-gapped or interfaced solution should be provided</a:t>
            </a:r>
          </a:p>
          <a:p>
            <a:r>
              <a:rPr lang="en-US" sz="1400" dirty="0"/>
              <a:t>Integrated systems: More effort.</a:t>
            </a:r>
          </a:p>
          <a:p>
            <a:r>
              <a:rPr lang="en-US" sz="1400" dirty="0"/>
              <a:t>Integrated systems "(...) need to be much more emphasized to reduce potential outside intrusion"</a:t>
            </a:r>
          </a:p>
          <a:p>
            <a:pPr marL="0" indent="0">
              <a:buNone/>
            </a:pPr>
            <a:r>
              <a:rPr lang="en-US" sz="1400" b="1" u="sng" dirty="0"/>
              <a:t>Separate Safety Instrumented Systems :</a:t>
            </a:r>
          </a:p>
          <a:p>
            <a:r>
              <a:rPr lang="en-US" sz="1400" dirty="0"/>
              <a:t>Separation or isolation of safety zones</a:t>
            </a:r>
          </a:p>
          <a:p>
            <a:r>
              <a:rPr lang="en-US" sz="1400" dirty="0"/>
              <a:t>Diversity in technology recommended</a:t>
            </a:r>
          </a:p>
        </p:txBody>
      </p:sp>
      <p:sp>
        <p:nvSpPr>
          <p:cNvPr id="14" name="Inhaltsplatzhalter 2">
            <a:extLst>
              <a:ext uri="{FF2B5EF4-FFF2-40B4-BE49-F238E27FC236}">
                <a16:creationId xmlns:a16="http://schemas.microsoft.com/office/drawing/2014/main" xmlns="" id="{939A57B6-EFE7-AFC7-9320-BDC242566CDF}"/>
              </a:ext>
            </a:extLst>
          </p:cNvPr>
          <p:cNvSpPr txBox="1">
            <a:spLocks/>
          </p:cNvSpPr>
          <p:nvPr/>
        </p:nvSpPr>
        <p:spPr>
          <a:xfrm>
            <a:off x="331155" y="1692910"/>
            <a:ext cx="3708399" cy="4544163"/>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400" b="1" u="sng" dirty="0"/>
              <a:t>Security Requirements:</a:t>
            </a:r>
          </a:p>
          <a:p>
            <a:r>
              <a:rPr lang="de-DE" sz="1400" dirty="0"/>
              <a:t>Reference should be made to the process hazard analysis (PHA).</a:t>
            </a:r>
          </a:p>
          <a:p>
            <a:r>
              <a:rPr lang="de-DE" sz="1400" dirty="0"/>
              <a:t>Integrated systems: More </a:t>
            </a:r>
            <a:r>
              <a:rPr lang="de-DE" sz="1400" dirty="0" err="1"/>
              <a:t>effort</a:t>
            </a:r>
            <a:r>
              <a:rPr lang="de-DE" sz="1400" dirty="0"/>
              <a:t>.</a:t>
            </a:r>
          </a:p>
          <a:p>
            <a:r>
              <a:rPr lang="de-DE" sz="1400" dirty="0"/>
              <a:t>CRS requires drawings and characteristics of zones and lines</a:t>
            </a:r>
          </a:p>
          <a:p>
            <a:r>
              <a:rPr lang="de-DE" sz="1400" dirty="0"/>
              <a:t>For each zone and </a:t>
            </a:r>
            <a:r>
              <a:rPr lang="en-US" sz="1400" dirty="0"/>
              <a:t>conduit</a:t>
            </a:r>
            <a:r>
              <a:rPr lang="de-DE" sz="1400" dirty="0"/>
              <a:t>, the logical boundaries, logical access points, data flows, and connectivity must be identified and </a:t>
            </a:r>
            <a:r>
              <a:rPr lang="de-DE" sz="1400" dirty="0" err="1"/>
              <a:t>documented</a:t>
            </a:r>
            <a:r>
              <a:rPr lang="de-DE" sz="1400" dirty="0"/>
              <a:t>.</a:t>
            </a:r>
          </a:p>
          <a:p>
            <a:endParaRPr lang="de-DE" sz="1400" dirty="0"/>
          </a:p>
          <a:p>
            <a:pPr marL="0" indent="0">
              <a:buFont typeface="Wingdings" panose="05000000000000000000" pitchFamily="2" charset="2"/>
              <a:buNone/>
            </a:pPr>
            <a:r>
              <a:rPr lang="en-US" sz="1400" b="1" u="sng" dirty="0"/>
              <a:t>Separate Safety Instrumented Systems</a:t>
            </a:r>
            <a:r>
              <a:rPr lang="de-DE" sz="1400" b="1" u="sng" dirty="0"/>
              <a:t>:</a:t>
            </a:r>
          </a:p>
          <a:p>
            <a:r>
              <a:rPr lang="de-DE" sz="1400" dirty="0"/>
              <a:t>Logical or physical separation of non-safety-related equipment</a:t>
            </a:r>
          </a:p>
          <a:p>
            <a:r>
              <a:rPr lang="de-DE" sz="1400" dirty="0"/>
              <a:t>Safety-relevant zones require a higher level of safety protection</a:t>
            </a:r>
            <a:endParaRPr lang="en-GB" sz="1400" dirty="0">
              <a:solidFill>
                <a:schemeClr val="tx2"/>
              </a:solidFill>
            </a:endParaRPr>
          </a:p>
        </p:txBody>
      </p:sp>
    </p:spTree>
    <p:extLst>
      <p:ext uri="{BB962C8B-B14F-4D97-AF65-F5344CB8AC3E}">
        <p14:creationId xmlns:p14="http://schemas.microsoft.com/office/powerpoint/2010/main" val="632443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FE0FDEB4-8632-718C-96A9-9FF0669DA945}"/>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prstClr val="white"/>
                </a:solidFill>
                <a:latin typeface="Arial" panose="020B0604020202020204" pitchFamily="34" charset="0"/>
                <a:cs typeface="Arial" panose="020B0604020202020204" pitchFamily="34" charset="0"/>
                <a:sym typeface="Wingdings" panose="05000000000000000000" pitchFamily="2" charset="2"/>
              </a:rPr>
              <a:t>Operator requirements:</a:t>
            </a:r>
            <a:r>
              <a:rPr lang="en-US" sz="2400" b="1" dirty="0">
                <a:solidFill>
                  <a:prstClr val="white"/>
                </a:solidFill>
                <a:latin typeface="Arial" panose="020B0604020202020204" pitchFamily="34" charset="0"/>
                <a:cs typeface="Arial" panose="020B0604020202020204" pitchFamily="34" charset="0"/>
              </a:rPr>
              <a:t> Central Statements</a:t>
            </a:r>
            <a:endParaRPr lang="en-US" sz="2400" b="1" dirty="0">
              <a:solidFill>
                <a:prstClr val="white"/>
              </a:solidFill>
              <a:latin typeface="Arial" panose="020B0604020202020204" pitchFamily="34" charset="0"/>
              <a:cs typeface="Arial" panose="020B0604020202020204" pitchFamily="34" charset="0"/>
              <a:sym typeface="Wingdings" panose="05000000000000000000" pitchFamily="2" charset="2"/>
            </a:endParaRPr>
          </a:p>
        </p:txBody>
      </p:sp>
      <p:grpSp>
        <p:nvGrpSpPr>
          <p:cNvPr id="6" name="Gruppieren 5">
            <a:extLst>
              <a:ext uri="{FF2B5EF4-FFF2-40B4-BE49-F238E27FC236}">
                <a16:creationId xmlns:a16="http://schemas.microsoft.com/office/drawing/2014/main" xmlns="" id="{2B21B3B3-198A-0F0E-796C-C817DC518570}"/>
              </a:ext>
            </a:extLst>
          </p:cNvPr>
          <p:cNvGrpSpPr/>
          <p:nvPr/>
        </p:nvGrpSpPr>
        <p:grpSpPr>
          <a:xfrm>
            <a:off x="3942584" y="2546645"/>
            <a:ext cx="2602800" cy="2589976"/>
            <a:chOff x="3942584" y="3008370"/>
            <a:chExt cx="2602800" cy="2589976"/>
          </a:xfrm>
        </p:grpSpPr>
        <p:sp>
          <p:nvSpPr>
            <p:cNvPr id="7" name="Freihandform 68">
              <a:extLst>
                <a:ext uri="{FF2B5EF4-FFF2-40B4-BE49-F238E27FC236}">
                  <a16:creationId xmlns:a16="http://schemas.microsoft.com/office/drawing/2014/main" xmlns="" id="{5F50D47F-E399-55BB-85A7-BCAD6CF00A1C}"/>
                </a:ext>
              </a:extLst>
            </p:cNvPr>
            <p:cNvSpPr/>
            <p:nvPr/>
          </p:nvSpPr>
          <p:spPr>
            <a:xfrm>
              <a:off x="3942584" y="3008370"/>
              <a:ext cx="2602800" cy="258997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a:ln>
                  <a:noFill/>
                </a:ln>
                <a:solidFill>
                  <a:schemeClr val="bg1"/>
                </a:solidFill>
                <a:effectLst/>
                <a:uLnTx/>
                <a:uFillTx/>
                <a:latin typeface="Arial"/>
                <a:ea typeface="+mn-ea"/>
                <a:cs typeface="+mn-cs"/>
              </a:endParaRPr>
            </a:p>
          </p:txBody>
        </p:sp>
        <p:sp>
          <p:nvSpPr>
            <p:cNvPr id="8" name="Textfeld 7">
              <a:extLst>
                <a:ext uri="{FF2B5EF4-FFF2-40B4-BE49-F238E27FC236}">
                  <a16:creationId xmlns:a16="http://schemas.microsoft.com/office/drawing/2014/main" xmlns="" id="{69A4D0D9-1387-56FD-2E9A-98B75B579AA2}"/>
                </a:ext>
              </a:extLst>
            </p:cNvPr>
            <p:cNvSpPr txBox="1"/>
            <p:nvPr/>
          </p:nvSpPr>
          <p:spPr>
            <a:xfrm>
              <a:off x="4164531" y="3777451"/>
              <a:ext cx="1602506" cy="984885"/>
            </a:xfrm>
            <a:prstGeom prst="rect">
              <a:avLst/>
            </a:prstGeom>
            <a:noFill/>
          </p:spPr>
          <p:txBody>
            <a:bodyPr wrap="square" lIns="0" tIns="0" rIns="0" bIns="0" anchor="t">
              <a:spAutoFit/>
            </a:bodyPr>
            <a:lstStyle/>
            <a:p>
              <a:pPr>
                <a:defRPr/>
              </a:pPr>
              <a:r>
                <a:rPr lang="en-US" sz="1600" b="1" dirty="0">
                  <a:solidFill>
                    <a:schemeClr val="bg1"/>
                  </a:solidFill>
                  <a:latin typeface="Arial"/>
                </a:rPr>
                <a:t>Sustainable</a:t>
              </a:r>
              <a:r>
                <a:rPr lang="en-US" sz="1600" b="1" dirty="0">
                  <a:latin typeface="Arial"/>
                </a:rPr>
                <a:t/>
              </a:r>
              <a:br>
                <a:rPr lang="en-US" sz="1600" b="1" dirty="0">
                  <a:latin typeface="Arial"/>
                </a:rPr>
              </a:br>
              <a:r>
                <a:rPr lang="en-US" sz="1600" b="1" dirty="0">
                  <a:solidFill>
                    <a:schemeClr val="bg1"/>
                  </a:solidFill>
                  <a:latin typeface="Arial"/>
                </a:rPr>
                <a:t>Lifecycle </a:t>
              </a:r>
              <a:r>
                <a:rPr lang="en-US" sz="1600" b="1" dirty="0">
                  <a:latin typeface="Arial"/>
                  <a:cs typeface="Arial"/>
                </a:rPr>
                <a:t/>
              </a:r>
              <a:br>
                <a:rPr lang="en-US" sz="1600" b="1" dirty="0">
                  <a:latin typeface="Arial"/>
                  <a:cs typeface="Arial"/>
                </a:rPr>
              </a:br>
              <a:r>
                <a:rPr lang="en-US" sz="1600" b="1" dirty="0">
                  <a:solidFill>
                    <a:schemeClr val="bg1"/>
                  </a:solidFill>
                  <a:latin typeface="Arial"/>
                </a:rPr>
                <a:t>Risk Management</a:t>
              </a:r>
              <a:endParaRPr lang="en-US" sz="1600" b="1" i="0" u="none" strike="noStrike" kern="1200" cap="none" spc="0" normalizeH="0" baseline="0" dirty="0">
                <a:ln>
                  <a:noFill/>
                </a:ln>
                <a:solidFill>
                  <a:schemeClr val="bg1"/>
                </a:solidFill>
                <a:effectLst/>
                <a:uLnTx/>
                <a:uFillTx/>
                <a:latin typeface="Arial"/>
                <a:cs typeface="Arial"/>
              </a:endParaRPr>
            </a:p>
          </p:txBody>
        </p:sp>
      </p:grpSp>
      <p:grpSp>
        <p:nvGrpSpPr>
          <p:cNvPr id="9" name="Gruppieren 8">
            <a:extLst>
              <a:ext uri="{FF2B5EF4-FFF2-40B4-BE49-F238E27FC236}">
                <a16:creationId xmlns:a16="http://schemas.microsoft.com/office/drawing/2014/main" xmlns="" id="{47D23AFE-77A9-B849-562D-D3623F9E226E}"/>
              </a:ext>
            </a:extLst>
          </p:cNvPr>
          <p:cNvGrpSpPr/>
          <p:nvPr/>
        </p:nvGrpSpPr>
        <p:grpSpPr>
          <a:xfrm>
            <a:off x="5617579" y="2546645"/>
            <a:ext cx="2601605" cy="2589976"/>
            <a:chOff x="5617579" y="3008370"/>
            <a:chExt cx="2601605" cy="2589976"/>
          </a:xfrm>
        </p:grpSpPr>
        <p:sp>
          <p:nvSpPr>
            <p:cNvPr id="10" name="Freihandform 67">
              <a:extLst>
                <a:ext uri="{FF2B5EF4-FFF2-40B4-BE49-F238E27FC236}">
                  <a16:creationId xmlns:a16="http://schemas.microsoft.com/office/drawing/2014/main" xmlns="" id="{69B8B8D4-70B3-2910-B484-40D05742319E}"/>
                </a:ext>
              </a:extLst>
            </p:cNvPr>
            <p:cNvSpPr/>
            <p:nvPr/>
          </p:nvSpPr>
          <p:spPr>
            <a:xfrm>
              <a:off x="5617579" y="3008370"/>
              <a:ext cx="2601605" cy="2589976"/>
            </a:xfrm>
            <a:prstGeom prst="ellipse">
              <a:avLst/>
            </a:prstGeom>
            <a:solidFill>
              <a:srgbClr val="009EE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a:ln>
                  <a:noFill/>
                </a:ln>
                <a:solidFill>
                  <a:prstClr val="white"/>
                </a:solidFill>
                <a:effectLst/>
                <a:uLnTx/>
                <a:uFillTx/>
                <a:latin typeface="Arial"/>
                <a:ea typeface="+mn-ea"/>
                <a:cs typeface="+mn-cs"/>
              </a:endParaRPr>
            </a:p>
          </p:txBody>
        </p:sp>
        <p:sp>
          <p:nvSpPr>
            <p:cNvPr id="11" name="Textfeld 10">
              <a:extLst>
                <a:ext uri="{FF2B5EF4-FFF2-40B4-BE49-F238E27FC236}">
                  <a16:creationId xmlns:a16="http://schemas.microsoft.com/office/drawing/2014/main" xmlns="" id="{7081E02C-DFA8-AA68-00C1-CEEA48E935F8}"/>
                </a:ext>
              </a:extLst>
            </p:cNvPr>
            <p:cNvSpPr txBox="1"/>
            <p:nvPr/>
          </p:nvSpPr>
          <p:spPr>
            <a:xfrm>
              <a:off x="6686082" y="3808766"/>
              <a:ext cx="1338686" cy="984885"/>
            </a:xfrm>
            <a:prstGeom prst="rect">
              <a:avLst/>
            </a:prstGeom>
            <a:noFill/>
          </p:spPr>
          <p:txBody>
            <a:bodyPr wrap="square" lIns="0" tIns="0" rIns="0" bIns="0" anchor="t">
              <a:spAutoFit/>
            </a:bodyPr>
            <a:lstStyle/>
            <a:p>
              <a:pPr algn="r">
                <a:defRPr/>
              </a:pPr>
              <a:r>
                <a:rPr lang="en-US" sz="1600" b="1">
                  <a:solidFill>
                    <a:schemeClr val="bg1"/>
                  </a:solidFill>
                  <a:latin typeface="Arial"/>
                </a:rPr>
                <a:t>Independent</a:t>
              </a:r>
              <a:br>
                <a:rPr lang="en-US" sz="1600" b="1">
                  <a:solidFill>
                    <a:schemeClr val="bg1"/>
                  </a:solidFill>
                  <a:latin typeface="Arial"/>
                </a:rPr>
              </a:br>
              <a:r>
                <a:rPr lang="en-US" sz="1600" b="1">
                  <a:solidFill>
                    <a:schemeClr val="bg1"/>
                  </a:solidFill>
                  <a:latin typeface="Arial"/>
                </a:rPr>
                <a:t>Open </a:t>
              </a:r>
              <a:br>
                <a:rPr lang="en-US" sz="1600" b="1">
                  <a:solidFill>
                    <a:schemeClr val="bg1"/>
                  </a:solidFill>
                  <a:latin typeface="Arial"/>
                </a:rPr>
              </a:br>
              <a:r>
                <a:rPr lang="en-US" sz="1600" b="1">
                  <a:solidFill>
                    <a:schemeClr val="bg1"/>
                  </a:solidFill>
                  <a:latin typeface="Arial"/>
                </a:rPr>
                <a:t>Safety Platform</a:t>
              </a:r>
              <a:endParaRPr lang="en-US" sz="1600" b="0" i="0" u="none" strike="noStrike" kern="1200" cap="none" spc="0" normalizeH="0" baseline="0">
                <a:ln>
                  <a:noFill/>
                </a:ln>
                <a:solidFill>
                  <a:schemeClr val="bg1"/>
                </a:solidFill>
                <a:effectLst/>
                <a:uLnTx/>
                <a:uFillTx/>
                <a:latin typeface="Arial"/>
                <a:cs typeface="Arial"/>
              </a:endParaRPr>
            </a:p>
          </p:txBody>
        </p:sp>
      </p:grpSp>
      <p:grpSp>
        <p:nvGrpSpPr>
          <p:cNvPr id="12" name="Gruppieren 11">
            <a:extLst>
              <a:ext uri="{FF2B5EF4-FFF2-40B4-BE49-F238E27FC236}">
                <a16:creationId xmlns:a16="http://schemas.microsoft.com/office/drawing/2014/main" xmlns="" id="{45C9D104-A97D-D28C-E257-43D87023A1C9}"/>
              </a:ext>
            </a:extLst>
          </p:cNvPr>
          <p:cNvGrpSpPr/>
          <p:nvPr/>
        </p:nvGrpSpPr>
        <p:grpSpPr>
          <a:xfrm>
            <a:off x="8192082" y="2210985"/>
            <a:ext cx="3565181" cy="904111"/>
            <a:chOff x="8192082" y="2320864"/>
            <a:chExt cx="3565181" cy="904111"/>
          </a:xfrm>
        </p:grpSpPr>
        <p:grpSp>
          <p:nvGrpSpPr>
            <p:cNvPr id="13" name="Gruppieren 12">
              <a:extLst>
                <a:ext uri="{FF2B5EF4-FFF2-40B4-BE49-F238E27FC236}">
                  <a16:creationId xmlns:a16="http://schemas.microsoft.com/office/drawing/2014/main" xmlns="" id="{28B4E2A3-E530-8B07-B16A-B8A2AD8264C6}"/>
                </a:ext>
              </a:extLst>
            </p:cNvPr>
            <p:cNvGrpSpPr/>
            <p:nvPr/>
          </p:nvGrpSpPr>
          <p:grpSpPr>
            <a:xfrm>
              <a:off x="8192082" y="2630578"/>
              <a:ext cx="1111213" cy="594397"/>
              <a:chOff x="7915432" y="2247900"/>
              <a:chExt cx="1111213" cy="594397"/>
            </a:xfrm>
          </p:grpSpPr>
          <p:sp>
            <p:nvSpPr>
              <p:cNvPr id="15" name="Grafik 4">
                <a:extLst>
                  <a:ext uri="{FF2B5EF4-FFF2-40B4-BE49-F238E27FC236}">
                    <a16:creationId xmlns:a16="http://schemas.microsoft.com/office/drawing/2014/main" xmlns="" id="{F3E514C4-E5BF-DC70-5DE4-C899EC999C81}"/>
                  </a:ext>
                </a:extLst>
              </p:cNvPr>
              <p:cNvSpPr/>
              <p:nvPr/>
            </p:nvSpPr>
            <p:spPr>
              <a:xfrm>
                <a:off x="7985493" y="2247900"/>
                <a:ext cx="1041152" cy="518820"/>
              </a:xfrm>
              <a:custGeom>
                <a:avLst/>
                <a:gdLst>
                  <a:gd name="connsiteX0" fmla="*/ 0 w 1787761"/>
                  <a:gd name="connsiteY0" fmla="*/ 1083484 h 1083484"/>
                  <a:gd name="connsiteX1" fmla="*/ 896243 w 1787761"/>
                  <a:gd name="connsiteY1" fmla="*/ 165874 h 1083484"/>
                  <a:gd name="connsiteX2" fmla="*/ 1290030 w 1787761"/>
                  <a:gd name="connsiteY2" fmla="*/ 0 h 1083484"/>
                  <a:gd name="connsiteX3" fmla="*/ 1787762 w 1787761"/>
                  <a:gd name="connsiteY3" fmla="*/ 0 h 1083484"/>
                  <a:gd name="connsiteX0" fmla="*/ 0 w 1787763"/>
                  <a:gd name="connsiteY0" fmla="*/ 1083484 h 1083484"/>
                  <a:gd name="connsiteX1" fmla="*/ 382332 w 1787763"/>
                  <a:gd name="connsiteY1" fmla="*/ 715103 h 1083484"/>
                  <a:gd name="connsiteX2" fmla="*/ 896243 w 1787763"/>
                  <a:gd name="connsiteY2" fmla="*/ 165874 h 1083484"/>
                  <a:gd name="connsiteX3" fmla="*/ 1290030 w 1787763"/>
                  <a:gd name="connsiteY3" fmla="*/ 0 h 1083484"/>
                  <a:gd name="connsiteX4" fmla="*/ 1787762 w 1787763"/>
                  <a:gd name="connsiteY4" fmla="*/ 0 h 1083484"/>
                  <a:gd name="connsiteX0" fmla="*/ 0 w 1405429"/>
                  <a:gd name="connsiteY0" fmla="*/ 715103 h 715103"/>
                  <a:gd name="connsiteX1" fmla="*/ 513911 w 1405429"/>
                  <a:gd name="connsiteY1" fmla="*/ 165874 h 715103"/>
                  <a:gd name="connsiteX2" fmla="*/ 907698 w 1405429"/>
                  <a:gd name="connsiteY2" fmla="*/ 0 h 715103"/>
                  <a:gd name="connsiteX3" fmla="*/ 1405430 w 1405429"/>
                  <a:gd name="connsiteY3" fmla="*/ 0 h 715103"/>
                </a:gdLst>
                <a:ahLst/>
                <a:cxnLst>
                  <a:cxn ang="0">
                    <a:pos x="connsiteX0" y="connsiteY0"/>
                  </a:cxn>
                  <a:cxn ang="0">
                    <a:pos x="connsiteX1" y="connsiteY1"/>
                  </a:cxn>
                  <a:cxn ang="0">
                    <a:pos x="connsiteX2" y="connsiteY2"/>
                  </a:cxn>
                  <a:cxn ang="0">
                    <a:pos x="connsiteX3" y="connsiteY3"/>
                  </a:cxn>
                </a:cxnLst>
                <a:rect l="l" t="t" r="r" b="b"/>
                <a:pathLst>
                  <a:path w="1405429" h="715103">
                    <a:moveTo>
                      <a:pt x="0" y="715103"/>
                    </a:moveTo>
                    <a:lnTo>
                      <a:pt x="513911" y="165874"/>
                    </a:lnTo>
                    <a:cubicBezTo>
                      <a:pt x="617531" y="59858"/>
                      <a:pt x="759438" y="0"/>
                      <a:pt x="907698" y="0"/>
                    </a:cubicBezTo>
                    <a:lnTo>
                      <a:pt x="1405430"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r"/>
                <a:endParaRPr lang="de-DE" sz="2000" b="1">
                  <a:solidFill>
                    <a:prstClr val="white"/>
                  </a:solidFill>
                  <a:latin typeface="Arial"/>
                </a:endParaRPr>
              </a:p>
            </p:txBody>
          </p:sp>
          <p:sp>
            <p:nvSpPr>
              <p:cNvPr id="16" name="Oval 11">
                <a:extLst>
                  <a:ext uri="{FF2B5EF4-FFF2-40B4-BE49-F238E27FC236}">
                    <a16:creationId xmlns:a16="http://schemas.microsoft.com/office/drawing/2014/main" xmlns="" id="{D445C9E0-26AB-B6F0-01FF-341E4B590DAA}"/>
                  </a:ext>
                </a:extLst>
              </p:cNvPr>
              <p:cNvSpPr/>
              <p:nvPr/>
            </p:nvSpPr>
            <p:spPr>
              <a:xfrm flipH="1">
                <a:off x="7915432" y="2680753"/>
                <a:ext cx="161544" cy="161544"/>
              </a:xfrm>
              <a:prstGeom prst="ellipse">
                <a:avLst/>
              </a:prstGeom>
              <a:solidFill>
                <a:srgbClr val="009EE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r"/>
                <a:endParaRPr lang="de-DE" sz="2000" b="1">
                  <a:solidFill>
                    <a:prstClr val="white"/>
                  </a:solidFill>
                  <a:latin typeface="Arial"/>
                </a:endParaRPr>
              </a:p>
            </p:txBody>
          </p:sp>
        </p:grpSp>
        <p:sp>
          <p:nvSpPr>
            <p:cNvPr id="14" name="Grafik 5">
              <a:extLst>
                <a:ext uri="{FF2B5EF4-FFF2-40B4-BE49-F238E27FC236}">
                  <a16:creationId xmlns:a16="http://schemas.microsoft.com/office/drawing/2014/main" xmlns="" id="{655A3551-204F-A763-57EB-888066FCD57D}"/>
                </a:ext>
              </a:extLst>
            </p:cNvPr>
            <p:cNvSpPr/>
            <p:nvPr/>
          </p:nvSpPr>
          <p:spPr>
            <a:xfrm flipH="1">
              <a:off x="8829675" y="2320864"/>
              <a:ext cx="2927588" cy="646050"/>
            </a:xfrm>
            <a:custGeom>
              <a:avLst/>
              <a:gdLst>
                <a:gd name="connsiteX0" fmla="*/ 3353241 w 3937953"/>
                <a:gd name="connsiteY0" fmla="*/ 979011 h 979011"/>
                <a:gd name="connsiteX1" fmla="*/ 109860 w 3937953"/>
                <a:gd name="connsiteY1" fmla="*/ 979011 h 979011"/>
                <a:gd name="connsiteX2" fmla="*/ 9631 w 3937953"/>
                <a:gd name="connsiteY2" fmla="*/ 824503 h 979011"/>
                <a:gd name="connsiteX3" fmla="*/ 280237 w 3937953"/>
                <a:gd name="connsiteY3" fmla="*/ 217656 h 979011"/>
                <a:gd name="connsiteX4" fmla="*/ 615528 w 3937953"/>
                <a:gd name="connsiteY4" fmla="*/ 0 h 979011"/>
                <a:gd name="connsiteX5" fmla="*/ 3828136 w 3937953"/>
                <a:gd name="connsiteY5" fmla="*/ 0 h 979011"/>
                <a:gd name="connsiteX6" fmla="*/ 3929998 w 3937953"/>
                <a:gd name="connsiteY6" fmla="*/ 150549 h 979011"/>
                <a:gd name="connsiteX7" fmla="*/ 3689975 w 3937953"/>
                <a:gd name="connsiteY7" fmla="*/ 750862 h 979011"/>
                <a:gd name="connsiteX8" fmla="*/ 3353178 w 3937953"/>
                <a:gd name="connsiteY8" fmla="*/ 979011 h 97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953" h="979011">
                  <a:moveTo>
                    <a:pt x="3353241" y="979011"/>
                  </a:moveTo>
                  <a:lnTo>
                    <a:pt x="109860" y="979011"/>
                  </a:lnTo>
                  <a:cubicBezTo>
                    <a:pt x="30355" y="979011"/>
                    <a:pt x="-22711" y="897076"/>
                    <a:pt x="9631" y="824503"/>
                  </a:cubicBezTo>
                  <a:lnTo>
                    <a:pt x="280237" y="217656"/>
                  </a:lnTo>
                  <a:cubicBezTo>
                    <a:pt x="339269" y="85265"/>
                    <a:pt x="470647" y="0"/>
                    <a:pt x="615528" y="0"/>
                  </a:cubicBezTo>
                  <a:lnTo>
                    <a:pt x="3828136" y="0"/>
                  </a:lnTo>
                  <a:cubicBezTo>
                    <a:pt x="3905757" y="0"/>
                    <a:pt x="3958823" y="78479"/>
                    <a:pt x="3929998" y="150549"/>
                  </a:cubicBezTo>
                  <a:lnTo>
                    <a:pt x="3689975" y="750862"/>
                  </a:lnTo>
                  <a:cubicBezTo>
                    <a:pt x="3634900" y="888656"/>
                    <a:pt x="3501512" y="979011"/>
                    <a:pt x="3353178" y="979011"/>
                  </a:cubicBezTo>
                  <a:close/>
                </a:path>
              </a:pathLst>
            </a:custGeom>
            <a:solidFill>
              <a:srgbClr val="009EE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de-DE" sz="1600" b="1" dirty="0">
                  <a:solidFill>
                    <a:prstClr val="white"/>
                  </a:solidFill>
                  <a:latin typeface="Arial"/>
                </a:rPr>
                <a:t>1. HIMA </a:t>
              </a:r>
              <a:r>
                <a:rPr lang="de-DE" sz="1600" b="1" dirty="0" err="1">
                  <a:solidFill>
                    <a:prstClr val="white"/>
                  </a:solidFill>
                  <a:latin typeface="Arial"/>
                </a:rPr>
                <a:t>goes</a:t>
              </a:r>
              <a:r>
                <a:rPr lang="de-DE" sz="1600" b="1" dirty="0">
                  <a:solidFill>
                    <a:prstClr val="white"/>
                  </a:solidFill>
                  <a:latin typeface="Arial"/>
                </a:rPr>
                <a:t> Digital</a:t>
              </a:r>
            </a:p>
          </p:txBody>
        </p:sp>
      </p:grpSp>
      <p:grpSp>
        <p:nvGrpSpPr>
          <p:cNvPr id="17" name="Gruppieren 16">
            <a:extLst>
              <a:ext uri="{FF2B5EF4-FFF2-40B4-BE49-F238E27FC236}">
                <a16:creationId xmlns:a16="http://schemas.microsoft.com/office/drawing/2014/main" xmlns="" id="{747770BD-3DEC-5A21-FE3F-27DDA500AD46}"/>
              </a:ext>
            </a:extLst>
          </p:cNvPr>
          <p:cNvGrpSpPr/>
          <p:nvPr/>
        </p:nvGrpSpPr>
        <p:grpSpPr>
          <a:xfrm>
            <a:off x="8395987" y="3072432"/>
            <a:ext cx="3361276" cy="646050"/>
            <a:chOff x="8395987" y="3299034"/>
            <a:chExt cx="3361276" cy="646050"/>
          </a:xfrm>
        </p:grpSpPr>
        <p:grpSp>
          <p:nvGrpSpPr>
            <p:cNvPr id="18" name="Gruppieren 17">
              <a:extLst>
                <a:ext uri="{FF2B5EF4-FFF2-40B4-BE49-F238E27FC236}">
                  <a16:creationId xmlns:a16="http://schemas.microsoft.com/office/drawing/2014/main" xmlns="" id="{7FC42C7D-BAA4-F4AA-B3FF-A72E200E8986}"/>
                </a:ext>
              </a:extLst>
            </p:cNvPr>
            <p:cNvGrpSpPr/>
            <p:nvPr/>
          </p:nvGrpSpPr>
          <p:grpSpPr>
            <a:xfrm>
              <a:off x="8395987" y="3593878"/>
              <a:ext cx="652604" cy="241788"/>
              <a:chOff x="8374040" y="3211200"/>
              <a:chExt cx="652604" cy="241788"/>
            </a:xfrm>
          </p:grpSpPr>
          <p:sp>
            <p:nvSpPr>
              <p:cNvPr id="20" name="Grafik 9">
                <a:extLst>
                  <a:ext uri="{FF2B5EF4-FFF2-40B4-BE49-F238E27FC236}">
                    <a16:creationId xmlns:a16="http://schemas.microsoft.com/office/drawing/2014/main" xmlns="" id="{CEF6B6BB-E04E-E7D7-8CE8-E3438DBB2AB4}"/>
                  </a:ext>
                </a:extLst>
              </p:cNvPr>
              <p:cNvSpPr/>
              <p:nvPr/>
            </p:nvSpPr>
            <p:spPr>
              <a:xfrm>
                <a:off x="8457686" y="3211200"/>
                <a:ext cx="568958" cy="163770"/>
              </a:xfrm>
              <a:custGeom>
                <a:avLst/>
                <a:gdLst>
                  <a:gd name="connsiteX0" fmla="*/ 0 w 877601"/>
                  <a:gd name="connsiteY0" fmla="*/ 360608 h 360608"/>
                  <a:gd name="connsiteX1" fmla="*/ 299404 w 877601"/>
                  <a:gd name="connsiteY1" fmla="*/ 84206 h 360608"/>
                  <a:gd name="connsiteX2" fmla="*/ 515253 w 877601"/>
                  <a:gd name="connsiteY2" fmla="*/ 0 h 360608"/>
                  <a:gd name="connsiteX3" fmla="*/ 877602 w 877601"/>
                  <a:gd name="connsiteY3" fmla="*/ 0 h 360608"/>
                  <a:gd name="connsiteX0" fmla="*/ 0 w 877603"/>
                  <a:gd name="connsiteY0" fmla="*/ 360608 h 360608"/>
                  <a:gd name="connsiteX1" fmla="*/ 162680 w 877603"/>
                  <a:gd name="connsiteY1" fmla="*/ 225729 h 360608"/>
                  <a:gd name="connsiteX2" fmla="*/ 299404 w 877603"/>
                  <a:gd name="connsiteY2" fmla="*/ 84206 h 360608"/>
                  <a:gd name="connsiteX3" fmla="*/ 515253 w 877603"/>
                  <a:gd name="connsiteY3" fmla="*/ 0 h 360608"/>
                  <a:gd name="connsiteX4" fmla="*/ 877602 w 877603"/>
                  <a:gd name="connsiteY4" fmla="*/ 0 h 360608"/>
                  <a:gd name="connsiteX0" fmla="*/ 0 w 714921"/>
                  <a:gd name="connsiteY0" fmla="*/ 225729 h 225729"/>
                  <a:gd name="connsiteX1" fmla="*/ 136724 w 714921"/>
                  <a:gd name="connsiteY1" fmla="*/ 84206 h 225729"/>
                  <a:gd name="connsiteX2" fmla="*/ 352573 w 714921"/>
                  <a:gd name="connsiteY2" fmla="*/ 0 h 225729"/>
                  <a:gd name="connsiteX3" fmla="*/ 714922 w 714921"/>
                  <a:gd name="connsiteY3" fmla="*/ 0 h 225729"/>
                </a:gdLst>
                <a:ahLst/>
                <a:cxnLst>
                  <a:cxn ang="0">
                    <a:pos x="connsiteX0" y="connsiteY0"/>
                  </a:cxn>
                  <a:cxn ang="0">
                    <a:pos x="connsiteX1" y="connsiteY1"/>
                  </a:cxn>
                  <a:cxn ang="0">
                    <a:pos x="connsiteX2" y="connsiteY2"/>
                  </a:cxn>
                  <a:cxn ang="0">
                    <a:pos x="connsiteX3" y="connsiteY3"/>
                  </a:cxn>
                </a:cxnLst>
                <a:rect l="l" t="t" r="r" b="b"/>
                <a:pathLst>
                  <a:path w="714921" h="225729">
                    <a:moveTo>
                      <a:pt x="0" y="225729"/>
                    </a:moveTo>
                    <a:lnTo>
                      <a:pt x="136724" y="84206"/>
                    </a:lnTo>
                    <a:cubicBezTo>
                      <a:pt x="195351" y="30143"/>
                      <a:pt x="272500" y="0"/>
                      <a:pt x="352573" y="0"/>
                    </a:cubicBezTo>
                    <a:lnTo>
                      <a:pt x="714922"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de-DE" sz="1600" b="1">
                  <a:solidFill>
                    <a:prstClr val="white"/>
                  </a:solidFill>
                  <a:latin typeface="Arial"/>
                </a:endParaRPr>
              </a:p>
            </p:txBody>
          </p:sp>
          <p:sp>
            <p:nvSpPr>
              <p:cNvPr id="21" name="Oval 14">
                <a:extLst>
                  <a:ext uri="{FF2B5EF4-FFF2-40B4-BE49-F238E27FC236}">
                    <a16:creationId xmlns:a16="http://schemas.microsoft.com/office/drawing/2014/main" xmlns="" id="{BC75F432-6FD6-4EE6-1827-9201CABAA065}"/>
                  </a:ext>
                </a:extLst>
              </p:cNvPr>
              <p:cNvSpPr/>
              <p:nvPr/>
            </p:nvSpPr>
            <p:spPr>
              <a:xfrm flipH="1">
                <a:off x="8374040" y="3291444"/>
                <a:ext cx="161544" cy="161544"/>
              </a:xfrm>
              <a:prstGeom prst="ellipse">
                <a:avLst/>
              </a:prstGeom>
              <a:solidFill>
                <a:srgbClr val="009EE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de-DE" sz="1600" b="1">
                  <a:solidFill>
                    <a:prstClr val="white"/>
                  </a:solidFill>
                  <a:latin typeface="Arial"/>
                </a:endParaRPr>
              </a:p>
            </p:txBody>
          </p:sp>
        </p:grpSp>
        <p:sp>
          <p:nvSpPr>
            <p:cNvPr id="19" name="Grafik 5">
              <a:extLst>
                <a:ext uri="{FF2B5EF4-FFF2-40B4-BE49-F238E27FC236}">
                  <a16:creationId xmlns:a16="http://schemas.microsoft.com/office/drawing/2014/main" xmlns="" id="{F070E278-A0A6-663A-3EB2-90BBADF1BF3B}"/>
                </a:ext>
              </a:extLst>
            </p:cNvPr>
            <p:cNvSpPr/>
            <p:nvPr/>
          </p:nvSpPr>
          <p:spPr>
            <a:xfrm flipH="1">
              <a:off x="8829675" y="3299034"/>
              <a:ext cx="2927588" cy="646050"/>
            </a:xfrm>
            <a:custGeom>
              <a:avLst/>
              <a:gdLst>
                <a:gd name="connsiteX0" fmla="*/ 3353241 w 3937953"/>
                <a:gd name="connsiteY0" fmla="*/ 979011 h 979011"/>
                <a:gd name="connsiteX1" fmla="*/ 109860 w 3937953"/>
                <a:gd name="connsiteY1" fmla="*/ 979011 h 979011"/>
                <a:gd name="connsiteX2" fmla="*/ 9631 w 3937953"/>
                <a:gd name="connsiteY2" fmla="*/ 824503 h 979011"/>
                <a:gd name="connsiteX3" fmla="*/ 280237 w 3937953"/>
                <a:gd name="connsiteY3" fmla="*/ 217656 h 979011"/>
                <a:gd name="connsiteX4" fmla="*/ 615528 w 3937953"/>
                <a:gd name="connsiteY4" fmla="*/ 0 h 979011"/>
                <a:gd name="connsiteX5" fmla="*/ 3828136 w 3937953"/>
                <a:gd name="connsiteY5" fmla="*/ 0 h 979011"/>
                <a:gd name="connsiteX6" fmla="*/ 3929998 w 3937953"/>
                <a:gd name="connsiteY6" fmla="*/ 150549 h 979011"/>
                <a:gd name="connsiteX7" fmla="*/ 3689975 w 3937953"/>
                <a:gd name="connsiteY7" fmla="*/ 750862 h 979011"/>
                <a:gd name="connsiteX8" fmla="*/ 3353178 w 3937953"/>
                <a:gd name="connsiteY8" fmla="*/ 979011 h 97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953" h="979011">
                  <a:moveTo>
                    <a:pt x="3353241" y="979011"/>
                  </a:moveTo>
                  <a:lnTo>
                    <a:pt x="109860" y="979011"/>
                  </a:lnTo>
                  <a:cubicBezTo>
                    <a:pt x="30355" y="979011"/>
                    <a:pt x="-22711" y="897076"/>
                    <a:pt x="9631" y="824503"/>
                  </a:cubicBezTo>
                  <a:lnTo>
                    <a:pt x="280237" y="217656"/>
                  </a:lnTo>
                  <a:cubicBezTo>
                    <a:pt x="339269" y="85265"/>
                    <a:pt x="470647" y="0"/>
                    <a:pt x="615528" y="0"/>
                  </a:cubicBezTo>
                  <a:lnTo>
                    <a:pt x="3828136" y="0"/>
                  </a:lnTo>
                  <a:cubicBezTo>
                    <a:pt x="3905757" y="0"/>
                    <a:pt x="3958823" y="78479"/>
                    <a:pt x="3929998" y="150549"/>
                  </a:cubicBezTo>
                  <a:lnTo>
                    <a:pt x="3689975" y="750862"/>
                  </a:lnTo>
                  <a:cubicBezTo>
                    <a:pt x="3634900" y="888656"/>
                    <a:pt x="3501512" y="979011"/>
                    <a:pt x="3353178" y="979011"/>
                  </a:cubicBezTo>
                  <a:close/>
                </a:path>
              </a:pathLst>
            </a:custGeom>
            <a:solidFill>
              <a:srgbClr val="009EE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de-DE" sz="1600" b="1" dirty="0">
                  <a:solidFill>
                    <a:prstClr val="white"/>
                  </a:solidFill>
                  <a:latin typeface="Arial"/>
                </a:rPr>
                <a:t>2. Safety &amp; Security</a:t>
              </a:r>
            </a:p>
          </p:txBody>
        </p:sp>
      </p:grpSp>
      <p:grpSp>
        <p:nvGrpSpPr>
          <p:cNvPr id="22" name="Gruppieren 21">
            <a:extLst>
              <a:ext uri="{FF2B5EF4-FFF2-40B4-BE49-F238E27FC236}">
                <a16:creationId xmlns:a16="http://schemas.microsoft.com/office/drawing/2014/main" xmlns="" id="{A1781425-3C24-9EEC-C62A-EC709D4175A9}"/>
              </a:ext>
            </a:extLst>
          </p:cNvPr>
          <p:cNvGrpSpPr/>
          <p:nvPr/>
        </p:nvGrpSpPr>
        <p:grpSpPr>
          <a:xfrm>
            <a:off x="8172575" y="4543274"/>
            <a:ext cx="3584688" cy="855985"/>
            <a:chOff x="8172575" y="5045439"/>
            <a:chExt cx="3584688" cy="855985"/>
          </a:xfrm>
        </p:grpSpPr>
        <p:grpSp>
          <p:nvGrpSpPr>
            <p:cNvPr id="23" name="Gruppieren 22">
              <a:extLst>
                <a:ext uri="{FF2B5EF4-FFF2-40B4-BE49-F238E27FC236}">
                  <a16:creationId xmlns:a16="http://schemas.microsoft.com/office/drawing/2014/main" xmlns="" id="{100A4011-D091-814F-9B72-086AE3354383}"/>
                </a:ext>
              </a:extLst>
            </p:cNvPr>
            <p:cNvGrpSpPr/>
            <p:nvPr/>
          </p:nvGrpSpPr>
          <p:grpSpPr>
            <a:xfrm>
              <a:off x="8172575" y="5045439"/>
              <a:ext cx="1105319" cy="552042"/>
              <a:chOff x="7921325" y="4662761"/>
              <a:chExt cx="1105319" cy="552042"/>
            </a:xfrm>
          </p:grpSpPr>
          <p:sp>
            <p:nvSpPr>
              <p:cNvPr id="25" name="Grafik 4">
                <a:extLst>
                  <a:ext uri="{FF2B5EF4-FFF2-40B4-BE49-F238E27FC236}">
                    <a16:creationId xmlns:a16="http://schemas.microsoft.com/office/drawing/2014/main" xmlns="" id="{75387E0B-5CF9-6354-FBD1-2176D792B20F}"/>
                  </a:ext>
                </a:extLst>
              </p:cNvPr>
              <p:cNvSpPr/>
              <p:nvPr/>
            </p:nvSpPr>
            <p:spPr>
              <a:xfrm flipV="1">
                <a:off x="8025509" y="4743535"/>
                <a:ext cx="1001135" cy="471268"/>
              </a:xfrm>
              <a:custGeom>
                <a:avLst/>
                <a:gdLst>
                  <a:gd name="connsiteX0" fmla="*/ 0 w 1787761"/>
                  <a:gd name="connsiteY0" fmla="*/ 1083484 h 1083484"/>
                  <a:gd name="connsiteX1" fmla="*/ 896243 w 1787761"/>
                  <a:gd name="connsiteY1" fmla="*/ 165874 h 1083484"/>
                  <a:gd name="connsiteX2" fmla="*/ 1290030 w 1787761"/>
                  <a:gd name="connsiteY2" fmla="*/ 0 h 1083484"/>
                  <a:gd name="connsiteX3" fmla="*/ 1787762 w 1787761"/>
                  <a:gd name="connsiteY3" fmla="*/ 0 h 1083484"/>
                  <a:gd name="connsiteX0" fmla="*/ 0 w 1787763"/>
                  <a:gd name="connsiteY0" fmla="*/ 1083484 h 1083484"/>
                  <a:gd name="connsiteX1" fmla="*/ 436350 w 1787763"/>
                  <a:gd name="connsiteY1" fmla="*/ 649561 h 1083484"/>
                  <a:gd name="connsiteX2" fmla="*/ 896243 w 1787763"/>
                  <a:gd name="connsiteY2" fmla="*/ 165874 h 1083484"/>
                  <a:gd name="connsiteX3" fmla="*/ 1290030 w 1787763"/>
                  <a:gd name="connsiteY3" fmla="*/ 0 h 1083484"/>
                  <a:gd name="connsiteX4" fmla="*/ 1787762 w 1787763"/>
                  <a:gd name="connsiteY4" fmla="*/ 0 h 1083484"/>
                  <a:gd name="connsiteX0" fmla="*/ 0 w 1351412"/>
                  <a:gd name="connsiteY0" fmla="*/ 649561 h 649561"/>
                  <a:gd name="connsiteX1" fmla="*/ 459893 w 1351412"/>
                  <a:gd name="connsiteY1" fmla="*/ 165874 h 649561"/>
                  <a:gd name="connsiteX2" fmla="*/ 853680 w 1351412"/>
                  <a:gd name="connsiteY2" fmla="*/ 0 h 649561"/>
                  <a:gd name="connsiteX3" fmla="*/ 1351412 w 1351412"/>
                  <a:gd name="connsiteY3" fmla="*/ 0 h 649561"/>
                </a:gdLst>
                <a:ahLst/>
                <a:cxnLst>
                  <a:cxn ang="0">
                    <a:pos x="connsiteX0" y="connsiteY0"/>
                  </a:cxn>
                  <a:cxn ang="0">
                    <a:pos x="connsiteX1" y="connsiteY1"/>
                  </a:cxn>
                  <a:cxn ang="0">
                    <a:pos x="connsiteX2" y="connsiteY2"/>
                  </a:cxn>
                  <a:cxn ang="0">
                    <a:pos x="connsiteX3" y="connsiteY3"/>
                  </a:cxn>
                </a:cxnLst>
                <a:rect l="l" t="t" r="r" b="b"/>
                <a:pathLst>
                  <a:path w="1351412" h="649561">
                    <a:moveTo>
                      <a:pt x="0" y="649561"/>
                    </a:moveTo>
                    <a:lnTo>
                      <a:pt x="459893" y="165874"/>
                    </a:lnTo>
                    <a:cubicBezTo>
                      <a:pt x="563513" y="59858"/>
                      <a:pt x="705420" y="0"/>
                      <a:pt x="853680" y="0"/>
                    </a:cubicBezTo>
                    <a:lnTo>
                      <a:pt x="1351412"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de-DE" sz="1600" b="1" dirty="0">
                  <a:solidFill>
                    <a:prstClr val="white"/>
                  </a:solidFill>
                  <a:latin typeface="Arial"/>
                </a:endParaRPr>
              </a:p>
            </p:txBody>
          </p:sp>
          <p:sp>
            <p:nvSpPr>
              <p:cNvPr id="26" name="Oval 20">
                <a:extLst>
                  <a:ext uri="{FF2B5EF4-FFF2-40B4-BE49-F238E27FC236}">
                    <a16:creationId xmlns:a16="http://schemas.microsoft.com/office/drawing/2014/main" xmlns="" id="{71F9EFCD-64DB-7D7A-A1BE-FF4CB5195942}"/>
                  </a:ext>
                </a:extLst>
              </p:cNvPr>
              <p:cNvSpPr/>
              <p:nvPr/>
            </p:nvSpPr>
            <p:spPr>
              <a:xfrm flipH="1">
                <a:off x="7921325" y="4662761"/>
                <a:ext cx="161544" cy="161544"/>
              </a:xfrm>
              <a:prstGeom prst="ellipse">
                <a:avLst/>
              </a:prstGeom>
              <a:solidFill>
                <a:srgbClr val="009EE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de-DE" sz="1600" b="1">
                  <a:solidFill>
                    <a:prstClr val="white"/>
                  </a:solidFill>
                  <a:latin typeface="Arial"/>
                </a:endParaRPr>
              </a:p>
            </p:txBody>
          </p:sp>
        </p:grpSp>
        <p:sp>
          <p:nvSpPr>
            <p:cNvPr id="24" name="Grafik 5">
              <a:extLst>
                <a:ext uri="{FF2B5EF4-FFF2-40B4-BE49-F238E27FC236}">
                  <a16:creationId xmlns:a16="http://schemas.microsoft.com/office/drawing/2014/main" xmlns="" id="{64A1CFBE-E51F-21F1-15D1-1851D6786B24}"/>
                </a:ext>
              </a:extLst>
            </p:cNvPr>
            <p:cNvSpPr/>
            <p:nvPr/>
          </p:nvSpPr>
          <p:spPr>
            <a:xfrm flipH="1">
              <a:off x="8829675" y="5255374"/>
              <a:ext cx="2927588" cy="646050"/>
            </a:xfrm>
            <a:custGeom>
              <a:avLst/>
              <a:gdLst>
                <a:gd name="connsiteX0" fmla="*/ 3353241 w 3937953"/>
                <a:gd name="connsiteY0" fmla="*/ 979011 h 979011"/>
                <a:gd name="connsiteX1" fmla="*/ 109860 w 3937953"/>
                <a:gd name="connsiteY1" fmla="*/ 979011 h 979011"/>
                <a:gd name="connsiteX2" fmla="*/ 9631 w 3937953"/>
                <a:gd name="connsiteY2" fmla="*/ 824503 h 979011"/>
                <a:gd name="connsiteX3" fmla="*/ 280237 w 3937953"/>
                <a:gd name="connsiteY3" fmla="*/ 217656 h 979011"/>
                <a:gd name="connsiteX4" fmla="*/ 615528 w 3937953"/>
                <a:gd name="connsiteY4" fmla="*/ 0 h 979011"/>
                <a:gd name="connsiteX5" fmla="*/ 3828136 w 3937953"/>
                <a:gd name="connsiteY5" fmla="*/ 0 h 979011"/>
                <a:gd name="connsiteX6" fmla="*/ 3929998 w 3937953"/>
                <a:gd name="connsiteY6" fmla="*/ 150549 h 979011"/>
                <a:gd name="connsiteX7" fmla="*/ 3689975 w 3937953"/>
                <a:gd name="connsiteY7" fmla="*/ 750862 h 979011"/>
                <a:gd name="connsiteX8" fmla="*/ 3353178 w 3937953"/>
                <a:gd name="connsiteY8" fmla="*/ 979011 h 97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953" h="979011">
                  <a:moveTo>
                    <a:pt x="3353241" y="979011"/>
                  </a:moveTo>
                  <a:lnTo>
                    <a:pt x="109860" y="979011"/>
                  </a:lnTo>
                  <a:cubicBezTo>
                    <a:pt x="30355" y="979011"/>
                    <a:pt x="-22711" y="897076"/>
                    <a:pt x="9631" y="824503"/>
                  </a:cubicBezTo>
                  <a:lnTo>
                    <a:pt x="280237" y="217656"/>
                  </a:lnTo>
                  <a:cubicBezTo>
                    <a:pt x="339269" y="85265"/>
                    <a:pt x="470647" y="0"/>
                    <a:pt x="615528" y="0"/>
                  </a:cubicBezTo>
                  <a:lnTo>
                    <a:pt x="3828136" y="0"/>
                  </a:lnTo>
                  <a:cubicBezTo>
                    <a:pt x="3905757" y="0"/>
                    <a:pt x="3958823" y="78479"/>
                    <a:pt x="3929998" y="150549"/>
                  </a:cubicBezTo>
                  <a:lnTo>
                    <a:pt x="3689975" y="750862"/>
                  </a:lnTo>
                  <a:cubicBezTo>
                    <a:pt x="3634900" y="888656"/>
                    <a:pt x="3501512" y="979011"/>
                    <a:pt x="3353178" y="979011"/>
                  </a:cubicBezTo>
                  <a:close/>
                </a:path>
              </a:pathLst>
            </a:custGeom>
            <a:solidFill>
              <a:srgbClr val="009EE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de-DE" sz="1600" b="1">
                  <a:solidFill>
                    <a:prstClr val="white"/>
                  </a:solidFill>
                  <a:latin typeface="Arial"/>
                </a:rPr>
                <a:t>4. HIMA Digital Solutions</a:t>
              </a:r>
            </a:p>
          </p:txBody>
        </p:sp>
      </p:grpSp>
      <p:grpSp>
        <p:nvGrpSpPr>
          <p:cNvPr id="27" name="Gruppieren 26">
            <a:extLst>
              <a:ext uri="{FF2B5EF4-FFF2-40B4-BE49-F238E27FC236}">
                <a16:creationId xmlns:a16="http://schemas.microsoft.com/office/drawing/2014/main" xmlns="" id="{C56F8463-FE28-899D-00F4-5E4CBE0DFB4C}"/>
              </a:ext>
            </a:extLst>
          </p:cNvPr>
          <p:cNvGrpSpPr/>
          <p:nvPr/>
        </p:nvGrpSpPr>
        <p:grpSpPr>
          <a:xfrm>
            <a:off x="8397230" y="3911119"/>
            <a:ext cx="3360033" cy="646050"/>
            <a:chOff x="8397230" y="4277203"/>
            <a:chExt cx="3360033" cy="646050"/>
          </a:xfrm>
        </p:grpSpPr>
        <p:grpSp>
          <p:nvGrpSpPr>
            <p:cNvPr id="28" name="Gruppieren 27">
              <a:extLst>
                <a:ext uri="{FF2B5EF4-FFF2-40B4-BE49-F238E27FC236}">
                  <a16:creationId xmlns:a16="http://schemas.microsoft.com/office/drawing/2014/main" xmlns="" id="{EF769337-A3D4-9A38-A8C0-E46F97E2C473}"/>
                </a:ext>
              </a:extLst>
            </p:cNvPr>
            <p:cNvGrpSpPr/>
            <p:nvPr/>
          </p:nvGrpSpPr>
          <p:grpSpPr>
            <a:xfrm>
              <a:off x="8397230" y="4398788"/>
              <a:ext cx="651361" cy="235393"/>
              <a:chOff x="8375283" y="4016110"/>
              <a:chExt cx="651361" cy="235393"/>
            </a:xfrm>
          </p:grpSpPr>
          <p:sp>
            <p:nvSpPr>
              <p:cNvPr id="30" name="Grafik 9">
                <a:extLst>
                  <a:ext uri="{FF2B5EF4-FFF2-40B4-BE49-F238E27FC236}">
                    <a16:creationId xmlns:a16="http://schemas.microsoft.com/office/drawing/2014/main" xmlns="" id="{D8EEFF54-4C40-F27B-C994-B15B19249306}"/>
                  </a:ext>
                </a:extLst>
              </p:cNvPr>
              <p:cNvSpPr/>
              <p:nvPr/>
            </p:nvSpPr>
            <p:spPr>
              <a:xfrm flipV="1">
                <a:off x="8473695" y="4111274"/>
                <a:ext cx="552949" cy="140229"/>
              </a:xfrm>
              <a:custGeom>
                <a:avLst/>
                <a:gdLst>
                  <a:gd name="connsiteX0" fmla="*/ 0 w 877601"/>
                  <a:gd name="connsiteY0" fmla="*/ 360608 h 360608"/>
                  <a:gd name="connsiteX1" fmla="*/ 299404 w 877601"/>
                  <a:gd name="connsiteY1" fmla="*/ 84206 h 360608"/>
                  <a:gd name="connsiteX2" fmla="*/ 515253 w 877601"/>
                  <a:gd name="connsiteY2" fmla="*/ 0 h 360608"/>
                  <a:gd name="connsiteX3" fmla="*/ 877602 w 877601"/>
                  <a:gd name="connsiteY3" fmla="*/ 0 h 360608"/>
                  <a:gd name="connsiteX0" fmla="*/ 0 w 877603"/>
                  <a:gd name="connsiteY0" fmla="*/ 360608 h 360608"/>
                  <a:gd name="connsiteX1" fmla="*/ 182796 w 877603"/>
                  <a:gd name="connsiteY1" fmla="*/ 193282 h 360608"/>
                  <a:gd name="connsiteX2" fmla="*/ 299404 w 877603"/>
                  <a:gd name="connsiteY2" fmla="*/ 84206 h 360608"/>
                  <a:gd name="connsiteX3" fmla="*/ 515253 w 877603"/>
                  <a:gd name="connsiteY3" fmla="*/ 0 h 360608"/>
                  <a:gd name="connsiteX4" fmla="*/ 877602 w 877603"/>
                  <a:gd name="connsiteY4" fmla="*/ 0 h 360608"/>
                  <a:gd name="connsiteX0" fmla="*/ 0 w 694806"/>
                  <a:gd name="connsiteY0" fmla="*/ 193282 h 193282"/>
                  <a:gd name="connsiteX1" fmla="*/ 116608 w 694806"/>
                  <a:gd name="connsiteY1" fmla="*/ 84206 h 193282"/>
                  <a:gd name="connsiteX2" fmla="*/ 332457 w 694806"/>
                  <a:gd name="connsiteY2" fmla="*/ 0 h 193282"/>
                  <a:gd name="connsiteX3" fmla="*/ 694806 w 694806"/>
                  <a:gd name="connsiteY3" fmla="*/ 0 h 193282"/>
                </a:gdLst>
                <a:ahLst/>
                <a:cxnLst>
                  <a:cxn ang="0">
                    <a:pos x="connsiteX0" y="connsiteY0"/>
                  </a:cxn>
                  <a:cxn ang="0">
                    <a:pos x="connsiteX1" y="connsiteY1"/>
                  </a:cxn>
                  <a:cxn ang="0">
                    <a:pos x="connsiteX2" y="connsiteY2"/>
                  </a:cxn>
                  <a:cxn ang="0">
                    <a:pos x="connsiteX3" y="connsiteY3"/>
                  </a:cxn>
                </a:cxnLst>
                <a:rect l="l" t="t" r="r" b="b"/>
                <a:pathLst>
                  <a:path w="694806" h="193282">
                    <a:moveTo>
                      <a:pt x="0" y="193282"/>
                    </a:moveTo>
                    <a:lnTo>
                      <a:pt x="116608" y="84206"/>
                    </a:lnTo>
                    <a:cubicBezTo>
                      <a:pt x="175235" y="30143"/>
                      <a:pt x="252384" y="0"/>
                      <a:pt x="332457" y="0"/>
                    </a:cubicBezTo>
                    <a:lnTo>
                      <a:pt x="694806"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de-DE" sz="1600" b="1">
                  <a:solidFill>
                    <a:prstClr val="white"/>
                  </a:solidFill>
                  <a:latin typeface="Arial"/>
                </a:endParaRPr>
              </a:p>
            </p:txBody>
          </p:sp>
          <p:sp>
            <p:nvSpPr>
              <p:cNvPr id="31" name="Oval 17">
                <a:extLst>
                  <a:ext uri="{FF2B5EF4-FFF2-40B4-BE49-F238E27FC236}">
                    <a16:creationId xmlns:a16="http://schemas.microsoft.com/office/drawing/2014/main" xmlns="" id="{213C0AF6-A7A6-CC5B-9797-570547787304}"/>
                  </a:ext>
                </a:extLst>
              </p:cNvPr>
              <p:cNvSpPr/>
              <p:nvPr/>
            </p:nvSpPr>
            <p:spPr>
              <a:xfrm flipH="1">
                <a:off x="8375283" y="4016110"/>
                <a:ext cx="161544" cy="161544"/>
              </a:xfrm>
              <a:prstGeom prst="ellipse">
                <a:avLst/>
              </a:prstGeom>
              <a:solidFill>
                <a:srgbClr val="009EE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de-DE" sz="1600" b="1">
                  <a:solidFill>
                    <a:prstClr val="white"/>
                  </a:solidFill>
                  <a:latin typeface="Arial"/>
                </a:endParaRPr>
              </a:p>
            </p:txBody>
          </p:sp>
        </p:grpSp>
        <p:sp>
          <p:nvSpPr>
            <p:cNvPr id="29" name="Grafik 5">
              <a:extLst>
                <a:ext uri="{FF2B5EF4-FFF2-40B4-BE49-F238E27FC236}">
                  <a16:creationId xmlns:a16="http://schemas.microsoft.com/office/drawing/2014/main" xmlns="" id="{D9FA90FB-BCF1-5F95-B906-96A1D4595653}"/>
                </a:ext>
              </a:extLst>
            </p:cNvPr>
            <p:cNvSpPr/>
            <p:nvPr/>
          </p:nvSpPr>
          <p:spPr>
            <a:xfrm flipH="1">
              <a:off x="8829675" y="4277203"/>
              <a:ext cx="2927588" cy="646050"/>
            </a:xfrm>
            <a:custGeom>
              <a:avLst/>
              <a:gdLst>
                <a:gd name="connsiteX0" fmla="*/ 3353241 w 3937953"/>
                <a:gd name="connsiteY0" fmla="*/ 979011 h 979011"/>
                <a:gd name="connsiteX1" fmla="*/ 109860 w 3937953"/>
                <a:gd name="connsiteY1" fmla="*/ 979011 h 979011"/>
                <a:gd name="connsiteX2" fmla="*/ 9631 w 3937953"/>
                <a:gd name="connsiteY2" fmla="*/ 824503 h 979011"/>
                <a:gd name="connsiteX3" fmla="*/ 280237 w 3937953"/>
                <a:gd name="connsiteY3" fmla="*/ 217656 h 979011"/>
                <a:gd name="connsiteX4" fmla="*/ 615528 w 3937953"/>
                <a:gd name="connsiteY4" fmla="*/ 0 h 979011"/>
                <a:gd name="connsiteX5" fmla="*/ 3828136 w 3937953"/>
                <a:gd name="connsiteY5" fmla="*/ 0 h 979011"/>
                <a:gd name="connsiteX6" fmla="*/ 3929998 w 3937953"/>
                <a:gd name="connsiteY6" fmla="*/ 150549 h 979011"/>
                <a:gd name="connsiteX7" fmla="*/ 3689975 w 3937953"/>
                <a:gd name="connsiteY7" fmla="*/ 750862 h 979011"/>
                <a:gd name="connsiteX8" fmla="*/ 3353178 w 3937953"/>
                <a:gd name="connsiteY8" fmla="*/ 979011 h 97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953" h="979011">
                  <a:moveTo>
                    <a:pt x="3353241" y="979011"/>
                  </a:moveTo>
                  <a:lnTo>
                    <a:pt x="109860" y="979011"/>
                  </a:lnTo>
                  <a:cubicBezTo>
                    <a:pt x="30355" y="979011"/>
                    <a:pt x="-22711" y="897076"/>
                    <a:pt x="9631" y="824503"/>
                  </a:cubicBezTo>
                  <a:lnTo>
                    <a:pt x="280237" y="217656"/>
                  </a:lnTo>
                  <a:cubicBezTo>
                    <a:pt x="339269" y="85265"/>
                    <a:pt x="470647" y="0"/>
                    <a:pt x="615528" y="0"/>
                  </a:cubicBezTo>
                  <a:lnTo>
                    <a:pt x="3828136" y="0"/>
                  </a:lnTo>
                  <a:cubicBezTo>
                    <a:pt x="3905757" y="0"/>
                    <a:pt x="3958823" y="78479"/>
                    <a:pt x="3929998" y="150549"/>
                  </a:cubicBezTo>
                  <a:lnTo>
                    <a:pt x="3689975" y="750862"/>
                  </a:lnTo>
                  <a:cubicBezTo>
                    <a:pt x="3634900" y="888656"/>
                    <a:pt x="3501512" y="979011"/>
                    <a:pt x="3353178" y="979011"/>
                  </a:cubicBezTo>
                  <a:close/>
                </a:path>
              </a:pathLst>
            </a:custGeom>
            <a:solidFill>
              <a:srgbClr val="009EE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1600" b="1" dirty="0">
                  <a:solidFill>
                    <a:prstClr val="white"/>
                  </a:solidFill>
                  <a:latin typeface="Arial"/>
                </a:rPr>
                <a:t>3. Digital Safety Lifecycle</a:t>
              </a:r>
            </a:p>
          </p:txBody>
        </p:sp>
      </p:grpSp>
      <p:sp>
        <p:nvSpPr>
          <p:cNvPr id="32" name="Inhaltsplatzhalter 2">
            <a:extLst>
              <a:ext uri="{FF2B5EF4-FFF2-40B4-BE49-F238E27FC236}">
                <a16:creationId xmlns:a16="http://schemas.microsoft.com/office/drawing/2014/main" xmlns="" id="{A4E761E6-C45B-81AF-1EF8-41E21688A76E}"/>
              </a:ext>
            </a:extLst>
          </p:cNvPr>
          <p:cNvSpPr txBox="1">
            <a:spLocks/>
          </p:cNvSpPr>
          <p:nvPr/>
        </p:nvSpPr>
        <p:spPr>
          <a:xfrm>
            <a:off x="433918" y="1020945"/>
            <a:ext cx="5139372" cy="553998"/>
          </a:xfrm>
          <a:prstGeom prst="rect">
            <a:avLst/>
          </a:prstGeom>
        </p:spPr>
        <p:txBody>
          <a:bodyPr lIns="0" tIns="0" rIns="0" bIns="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dirty="0"/>
              <a:t>Operator </a:t>
            </a:r>
            <a:r>
              <a:rPr lang="de-DE" dirty="0" err="1"/>
              <a:t>requirements</a:t>
            </a:r>
            <a:r>
              <a:rPr lang="de-DE" dirty="0"/>
              <a:t> </a:t>
            </a:r>
            <a:r>
              <a:rPr lang="de-DE" dirty="0" err="1"/>
              <a:t>for</a:t>
            </a:r>
            <a:r>
              <a:rPr lang="de-DE" dirty="0"/>
              <a:t/>
            </a:r>
            <a:br>
              <a:rPr lang="de-DE" dirty="0"/>
            </a:br>
            <a:r>
              <a:rPr lang="de-DE" dirty="0" err="1"/>
              <a:t>Functional</a:t>
            </a:r>
            <a:r>
              <a:rPr lang="de-DE" dirty="0"/>
              <a:t> </a:t>
            </a:r>
            <a:r>
              <a:rPr lang="de-DE" dirty="0" err="1"/>
              <a:t>Safety</a:t>
            </a:r>
            <a:r>
              <a:rPr lang="de-DE" dirty="0"/>
              <a:t> </a:t>
            </a:r>
          </a:p>
        </p:txBody>
      </p:sp>
      <p:sp>
        <p:nvSpPr>
          <p:cNvPr id="33" name="Inhaltsplatzhalter 2">
            <a:extLst>
              <a:ext uri="{FF2B5EF4-FFF2-40B4-BE49-F238E27FC236}">
                <a16:creationId xmlns:a16="http://schemas.microsoft.com/office/drawing/2014/main" xmlns="" id="{54C07D2D-955F-7EB4-C700-058067B118C5}"/>
              </a:ext>
            </a:extLst>
          </p:cNvPr>
          <p:cNvSpPr txBox="1">
            <a:spLocks/>
          </p:cNvSpPr>
          <p:nvPr/>
        </p:nvSpPr>
        <p:spPr>
          <a:xfrm>
            <a:off x="6870394" y="1020945"/>
            <a:ext cx="4865802" cy="553998"/>
          </a:xfrm>
          <a:prstGeom prst="rect">
            <a:avLst/>
          </a:prstGeom>
        </p:spPr>
        <p:txBody>
          <a:bodyPr lIns="0" tIns="0" rIns="0" bIns="0" anchor="t">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r>
              <a:rPr lang="de-DE" dirty="0"/>
              <a:t>HIMA </a:t>
            </a:r>
            <a:r>
              <a:rPr lang="de-DE" dirty="0" err="1"/>
              <a:t>approach</a:t>
            </a:r>
            <a:r>
              <a:rPr lang="de-DE" dirty="0"/>
              <a:t> </a:t>
            </a:r>
            <a:r>
              <a:rPr lang="de-DE" dirty="0" err="1"/>
              <a:t>to</a:t>
            </a:r>
            <a:r>
              <a:rPr lang="de-DE" dirty="0"/>
              <a:t> </a:t>
            </a:r>
            <a:r>
              <a:rPr lang="de-DE" dirty="0" err="1"/>
              <a:t>the</a:t>
            </a:r>
            <a:r>
              <a:rPr lang="de-DE" dirty="0"/>
              <a:t> </a:t>
            </a:r>
            <a:r>
              <a:rPr lang="de-DE" dirty="0" err="1"/>
              <a:t>digitization</a:t>
            </a:r>
            <a:r>
              <a:rPr lang="de-DE" dirty="0"/>
              <a:t> </a:t>
            </a:r>
            <a:r>
              <a:rPr lang="de-DE" dirty="0" err="1"/>
              <a:t>of</a:t>
            </a:r>
            <a:r>
              <a:rPr lang="de-DE" dirty="0"/>
              <a:t> </a:t>
            </a:r>
            <a:r>
              <a:rPr lang="de-DE" dirty="0" err="1"/>
              <a:t>Functional</a:t>
            </a:r>
            <a:r>
              <a:rPr lang="de-DE" dirty="0"/>
              <a:t> Safety:</a:t>
            </a:r>
            <a:endParaRPr lang="de-DE" dirty="0">
              <a:cs typeface="Arial"/>
            </a:endParaRPr>
          </a:p>
        </p:txBody>
      </p:sp>
      <p:grpSp>
        <p:nvGrpSpPr>
          <p:cNvPr id="34" name="Gruppieren 33">
            <a:extLst>
              <a:ext uri="{FF2B5EF4-FFF2-40B4-BE49-F238E27FC236}">
                <a16:creationId xmlns:a16="http://schemas.microsoft.com/office/drawing/2014/main" xmlns="" id="{300B2129-ED88-68CA-358E-AFFDC9396C38}"/>
              </a:ext>
            </a:extLst>
          </p:cNvPr>
          <p:cNvGrpSpPr/>
          <p:nvPr/>
        </p:nvGrpSpPr>
        <p:grpSpPr>
          <a:xfrm>
            <a:off x="428781" y="1825634"/>
            <a:ext cx="3816188" cy="904111"/>
            <a:chOff x="428781" y="2287359"/>
            <a:chExt cx="3816188" cy="904111"/>
          </a:xfrm>
        </p:grpSpPr>
        <p:grpSp>
          <p:nvGrpSpPr>
            <p:cNvPr id="35" name="Gruppieren 34">
              <a:extLst>
                <a:ext uri="{FF2B5EF4-FFF2-40B4-BE49-F238E27FC236}">
                  <a16:creationId xmlns:a16="http://schemas.microsoft.com/office/drawing/2014/main" xmlns="" id="{5B109A3C-E5F0-E8A6-2A47-C82F184A1AD7}"/>
                </a:ext>
              </a:extLst>
            </p:cNvPr>
            <p:cNvGrpSpPr/>
            <p:nvPr/>
          </p:nvGrpSpPr>
          <p:grpSpPr>
            <a:xfrm flipH="1">
              <a:off x="3133756" y="2597073"/>
              <a:ext cx="1111213" cy="594397"/>
              <a:chOff x="7915432" y="2247900"/>
              <a:chExt cx="1111213" cy="594397"/>
            </a:xfrm>
          </p:grpSpPr>
          <p:sp>
            <p:nvSpPr>
              <p:cNvPr id="37" name="Grafik 4">
                <a:extLst>
                  <a:ext uri="{FF2B5EF4-FFF2-40B4-BE49-F238E27FC236}">
                    <a16:creationId xmlns:a16="http://schemas.microsoft.com/office/drawing/2014/main" xmlns="" id="{753F0B56-9075-5DF9-000F-084222B7372F}"/>
                  </a:ext>
                </a:extLst>
              </p:cNvPr>
              <p:cNvSpPr/>
              <p:nvPr/>
            </p:nvSpPr>
            <p:spPr>
              <a:xfrm>
                <a:off x="7985493" y="2247900"/>
                <a:ext cx="1041152" cy="518820"/>
              </a:xfrm>
              <a:custGeom>
                <a:avLst/>
                <a:gdLst>
                  <a:gd name="connsiteX0" fmla="*/ 0 w 1787761"/>
                  <a:gd name="connsiteY0" fmla="*/ 1083484 h 1083484"/>
                  <a:gd name="connsiteX1" fmla="*/ 896243 w 1787761"/>
                  <a:gd name="connsiteY1" fmla="*/ 165874 h 1083484"/>
                  <a:gd name="connsiteX2" fmla="*/ 1290030 w 1787761"/>
                  <a:gd name="connsiteY2" fmla="*/ 0 h 1083484"/>
                  <a:gd name="connsiteX3" fmla="*/ 1787762 w 1787761"/>
                  <a:gd name="connsiteY3" fmla="*/ 0 h 1083484"/>
                  <a:gd name="connsiteX0" fmla="*/ 0 w 1787763"/>
                  <a:gd name="connsiteY0" fmla="*/ 1083484 h 1083484"/>
                  <a:gd name="connsiteX1" fmla="*/ 382332 w 1787763"/>
                  <a:gd name="connsiteY1" fmla="*/ 715103 h 1083484"/>
                  <a:gd name="connsiteX2" fmla="*/ 896243 w 1787763"/>
                  <a:gd name="connsiteY2" fmla="*/ 165874 h 1083484"/>
                  <a:gd name="connsiteX3" fmla="*/ 1290030 w 1787763"/>
                  <a:gd name="connsiteY3" fmla="*/ 0 h 1083484"/>
                  <a:gd name="connsiteX4" fmla="*/ 1787762 w 1787763"/>
                  <a:gd name="connsiteY4" fmla="*/ 0 h 1083484"/>
                  <a:gd name="connsiteX0" fmla="*/ 0 w 1405429"/>
                  <a:gd name="connsiteY0" fmla="*/ 715103 h 715103"/>
                  <a:gd name="connsiteX1" fmla="*/ 513911 w 1405429"/>
                  <a:gd name="connsiteY1" fmla="*/ 165874 h 715103"/>
                  <a:gd name="connsiteX2" fmla="*/ 907698 w 1405429"/>
                  <a:gd name="connsiteY2" fmla="*/ 0 h 715103"/>
                  <a:gd name="connsiteX3" fmla="*/ 1405430 w 1405429"/>
                  <a:gd name="connsiteY3" fmla="*/ 0 h 715103"/>
                </a:gdLst>
                <a:ahLst/>
                <a:cxnLst>
                  <a:cxn ang="0">
                    <a:pos x="connsiteX0" y="connsiteY0"/>
                  </a:cxn>
                  <a:cxn ang="0">
                    <a:pos x="connsiteX1" y="connsiteY1"/>
                  </a:cxn>
                  <a:cxn ang="0">
                    <a:pos x="connsiteX2" y="connsiteY2"/>
                  </a:cxn>
                  <a:cxn ang="0">
                    <a:pos x="connsiteX3" y="connsiteY3"/>
                  </a:cxn>
                </a:cxnLst>
                <a:rect l="l" t="t" r="r" b="b"/>
                <a:pathLst>
                  <a:path w="1405429" h="715103">
                    <a:moveTo>
                      <a:pt x="0" y="715103"/>
                    </a:moveTo>
                    <a:lnTo>
                      <a:pt x="513911" y="165874"/>
                    </a:lnTo>
                    <a:cubicBezTo>
                      <a:pt x="617531" y="59858"/>
                      <a:pt x="759438" y="0"/>
                      <a:pt x="907698" y="0"/>
                    </a:cubicBezTo>
                    <a:lnTo>
                      <a:pt x="1405430" y="0"/>
                    </a:lnTo>
                  </a:path>
                </a:pathLst>
              </a:custGeom>
              <a:noFill/>
              <a:ln w="12700" cap="flat">
                <a:solidFill>
                  <a:srgbClr val="00B05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rgbClr val="435055"/>
                  </a:solidFill>
                  <a:effectLst/>
                  <a:uLnTx/>
                  <a:uFillTx/>
                  <a:latin typeface="Arial"/>
                  <a:ea typeface="+mn-ea"/>
                  <a:cs typeface="+mn-cs"/>
                </a:endParaRPr>
              </a:p>
            </p:txBody>
          </p:sp>
          <p:sp>
            <p:nvSpPr>
              <p:cNvPr id="38" name="Oval 29">
                <a:extLst>
                  <a:ext uri="{FF2B5EF4-FFF2-40B4-BE49-F238E27FC236}">
                    <a16:creationId xmlns:a16="http://schemas.microsoft.com/office/drawing/2014/main" xmlns="" id="{8A684332-BE84-4192-A0B0-EB16A01F3487}"/>
                  </a:ext>
                </a:extLst>
              </p:cNvPr>
              <p:cNvSpPr/>
              <p:nvPr/>
            </p:nvSpPr>
            <p:spPr>
              <a:xfrm flipH="1">
                <a:off x="7915432" y="2680753"/>
                <a:ext cx="161544" cy="161544"/>
              </a:xfrm>
              <a:prstGeom prst="ellipse">
                <a:avLst/>
              </a:prstGeom>
              <a:solidFill>
                <a:srgbClr val="00B050"/>
              </a:solidFill>
              <a:ln w="6274" cap="flat">
                <a:solidFill>
                  <a:srgbClr val="00B050"/>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prstClr val="white"/>
                  </a:solidFill>
                  <a:effectLst/>
                  <a:uLnTx/>
                  <a:uFillTx/>
                  <a:latin typeface="Arial"/>
                  <a:ea typeface="+mn-ea"/>
                  <a:cs typeface="+mn-cs"/>
                </a:endParaRPr>
              </a:p>
            </p:txBody>
          </p:sp>
        </p:grpSp>
        <p:sp>
          <p:nvSpPr>
            <p:cNvPr id="36" name="Grafik 5">
              <a:extLst>
                <a:ext uri="{FF2B5EF4-FFF2-40B4-BE49-F238E27FC236}">
                  <a16:creationId xmlns:a16="http://schemas.microsoft.com/office/drawing/2014/main" xmlns="" id="{A8471094-4192-1168-50FD-2D572F190298}"/>
                </a:ext>
              </a:extLst>
            </p:cNvPr>
            <p:cNvSpPr/>
            <p:nvPr/>
          </p:nvSpPr>
          <p:spPr>
            <a:xfrm>
              <a:off x="428781" y="2287359"/>
              <a:ext cx="2927588" cy="646050"/>
            </a:xfrm>
            <a:custGeom>
              <a:avLst/>
              <a:gdLst>
                <a:gd name="connsiteX0" fmla="*/ 3353241 w 3937953"/>
                <a:gd name="connsiteY0" fmla="*/ 979011 h 979011"/>
                <a:gd name="connsiteX1" fmla="*/ 109860 w 3937953"/>
                <a:gd name="connsiteY1" fmla="*/ 979011 h 979011"/>
                <a:gd name="connsiteX2" fmla="*/ 9631 w 3937953"/>
                <a:gd name="connsiteY2" fmla="*/ 824503 h 979011"/>
                <a:gd name="connsiteX3" fmla="*/ 280237 w 3937953"/>
                <a:gd name="connsiteY3" fmla="*/ 217656 h 979011"/>
                <a:gd name="connsiteX4" fmla="*/ 615528 w 3937953"/>
                <a:gd name="connsiteY4" fmla="*/ 0 h 979011"/>
                <a:gd name="connsiteX5" fmla="*/ 3828136 w 3937953"/>
                <a:gd name="connsiteY5" fmla="*/ 0 h 979011"/>
                <a:gd name="connsiteX6" fmla="*/ 3929998 w 3937953"/>
                <a:gd name="connsiteY6" fmla="*/ 150549 h 979011"/>
                <a:gd name="connsiteX7" fmla="*/ 3689975 w 3937953"/>
                <a:gd name="connsiteY7" fmla="*/ 750862 h 979011"/>
                <a:gd name="connsiteX8" fmla="*/ 3353178 w 3937953"/>
                <a:gd name="connsiteY8" fmla="*/ 979011 h 97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953" h="979011">
                  <a:moveTo>
                    <a:pt x="3353241" y="979011"/>
                  </a:moveTo>
                  <a:lnTo>
                    <a:pt x="109860" y="979011"/>
                  </a:lnTo>
                  <a:cubicBezTo>
                    <a:pt x="30355" y="979011"/>
                    <a:pt x="-22711" y="897076"/>
                    <a:pt x="9631" y="824503"/>
                  </a:cubicBezTo>
                  <a:lnTo>
                    <a:pt x="280237" y="217656"/>
                  </a:lnTo>
                  <a:cubicBezTo>
                    <a:pt x="339269" y="85265"/>
                    <a:pt x="470647" y="0"/>
                    <a:pt x="615528" y="0"/>
                  </a:cubicBezTo>
                  <a:lnTo>
                    <a:pt x="3828136" y="0"/>
                  </a:lnTo>
                  <a:cubicBezTo>
                    <a:pt x="3905757" y="0"/>
                    <a:pt x="3958823" y="78479"/>
                    <a:pt x="3929998" y="150549"/>
                  </a:cubicBezTo>
                  <a:lnTo>
                    <a:pt x="3689975" y="750862"/>
                  </a:lnTo>
                  <a:cubicBezTo>
                    <a:pt x="3634900" y="888656"/>
                    <a:pt x="3501512" y="979011"/>
                    <a:pt x="3353178" y="979011"/>
                  </a:cubicBezTo>
                  <a:close/>
                </a:path>
              </a:pathLst>
            </a:custGeom>
            <a:solidFill>
              <a:srgbClr val="00B050"/>
            </a:solidFill>
            <a:ln w="6274" cap="flat">
              <a:solidFill>
                <a:srgbClr val="00B050"/>
              </a:solidFill>
              <a:prstDash val="solid"/>
              <a:miter/>
            </a:ln>
          </p:spPr>
          <p:txBody>
            <a:bodyPr lIns="0" tIns="0" rIns="0" bIns="0" rtlCol="0" anchor="ctr" anchorCtr="0"/>
            <a:lstStyle/>
            <a:p>
              <a:pPr lvl="0" algn="ctr">
                <a:defRPr/>
              </a:pPr>
              <a:r>
                <a:rPr lang="de-DE" sz="1400" b="1" dirty="0">
                  <a:solidFill>
                    <a:prstClr val="white"/>
                  </a:solidFill>
                </a:rPr>
                <a:t>1. </a:t>
              </a:r>
              <a:r>
                <a:rPr lang="de-DE" sz="1400" b="1" dirty="0" err="1">
                  <a:solidFill>
                    <a:prstClr val="white"/>
                  </a:solidFill>
                </a:rPr>
                <a:t>Conformity</a:t>
              </a:r>
              <a:r>
                <a:rPr lang="de-DE" sz="1400" b="1" dirty="0">
                  <a:solidFill>
                    <a:prstClr val="white"/>
                  </a:solidFill>
                </a:rPr>
                <a:t/>
              </a:r>
              <a:br>
                <a:rPr lang="de-DE" sz="1400" b="1" dirty="0">
                  <a:solidFill>
                    <a:prstClr val="white"/>
                  </a:solidFill>
                </a:rPr>
              </a:br>
              <a:r>
                <a:rPr lang="en-US" sz="1400" b="1" dirty="0">
                  <a:solidFill>
                    <a:prstClr val="white"/>
                  </a:solidFill>
                </a:rPr>
                <a:t>License to Operate</a:t>
              </a:r>
            </a:p>
          </p:txBody>
        </p:sp>
      </p:grpSp>
      <p:grpSp>
        <p:nvGrpSpPr>
          <p:cNvPr id="39" name="Gruppieren 38">
            <a:extLst>
              <a:ext uri="{FF2B5EF4-FFF2-40B4-BE49-F238E27FC236}">
                <a16:creationId xmlns:a16="http://schemas.microsoft.com/office/drawing/2014/main" xmlns="" id="{7535FB96-B10D-B4DE-412F-9F2B99677CF9}"/>
              </a:ext>
            </a:extLst>
          </p:cNvPr>
          <p:cNvGrpSpPr/>
          <p:nvPr/>
        </p:nvGrpSpPr>
        <p:grpSpPr>
          <a:xfrm>
            <a:off x="428781" y="2664266"/>
            <a:ext cx="3453876" cy="646050"/>
            <a:chOff x="428781" y="3125991"/>
            <a:chExt cx="3453876" cy="646050"/>
          </a:xfrm>
        </p:grpSpPr>
        <p:grpSp>
          <p:nvGrpSpPr>
            <p:cNvPr id="40" name="Gruppieren 39">
              <a:extLst>
                <a:ext uri="{FF2B5EF4-FFF2-40B4-BE49-F238E27FC236}">
                  <a16:creationId xmlns:a16="http://schemas.microsoft.com/office/drawing/2014/main" xmlns="" id="{5169678D-5162-445C-2378-F213D5D9C13C}"/>
                </a:ext>
              </a:extLst>
            </p:cNvPr>
            <p:cNvGrpSpPr/>
            <p:nvPr/>
          </p:nvGrpSpPr>
          <p:grpSpPr>
            <a:xfrm flipH="1">
              <a:off x="3230053" y="3420835"/>
              <a:ext cx="652604" cy="241788"/>
              <a:chOff x="8374040" y="3211200"/>
              <a:chExt cx="652604" cy="241788"/>
            </a:xfrm>
          </p:grpSpPr>
          <p:sp>
            <p:nvSpPr>
              <p:cNvPr id="42" name="Grafik 9">
                <a:extLst>
                  <a:ext uri="{FF2B5EF4-FFF2-40B4-BE49-F238E27FC236}">
                    <a16:creationId xmlns:a16="http://schemas.microsoft.com/office/drawing/2014/main" xmlns="" id="{01FB9D98-48BD-8A57-E2E4-67E58E266649}"/>
                  </a:ext>
                </a:extLst>
              </p:cNvPr>
              <p:cNvSpPr/>
              <p:nvPr/>
            </p:nvSpPr>
            <p:spPr>
              <a:xfrm>
                <a:off x="8457686" y="3211200"/>
                <a:ext cx="568958" cy="163770"/>
              </a:xfrm>
              <a:custGeom>
                <a:avLst/>
                <a:gdLst>
                  <a:gd name="connsiteX0" fmla="*/ 0 w 877601"/>
                  <a:gd name="connsiteY0" fmla="*/ 360608 h 360608"/>
                  <a:gd name="connsiteX1" fmla="*/ 299404 w 877601"/>
                  <a:gd name="connsiteY1" fmla="*/ 84206 h 360608"/>
                  <a:gd name="connsiteX2" fmla="*/ 515253 w 877601"/>
                  <a:gd name="connsiteY2" fmla="*/ 0 h 360608"/>
                  <a:gd name="connsiteX3" fmla="*/ 877602 w 877601"/>
                  <a:gd name="connsiteY3" fmla="*/ 0 h 360608"/>
                  <a:gd name="connsiteX0" fmla="*/ 0 w 877603"/>
                  <a:gd name="connsiteY0" fmla="*/ 360608 h 360608"/>
                  <a:gd name="connsiteX1" fmla="*/ 162680 w 877603"/>
                  <a:gd name="connsiteY1" fmla="*/ 225729 h 360608"/>
                  <a:gd name="connsiteX2" fmla="*/ 299404 w 877603"/>
                  <a:gd name="connsiteY2" fmla="*/ 84206 h 360608"/>
                  <a:gd name="connsiteX3" fmla="*/ 515253 w 877603"/>
                  <a:gd name="connsiteY3" fmla="*/ 0 h 360608"/>
                  <a:gd name="connsiteX4" fmla="*/ 877602 w 877603"/>
                  <a:gd name="connsiteY4" fmla="*/ 0 h 360608"/>
                  <a:gd name="connsiteX0" fmla="*/ 0 w 714921"/>
                  <a:gd name="connsiteY0" fmla="*/ 225729 h 225729"/>
                  <a:gd name="connsiteX1" fmla="*/ 136724 w 714921"/>
                  <a:gd name="connsiteY1" fmla="*/ 84206 h 225729"/>
                  <a:gd name="connsiteX2" fmla="*/ 352573 w 714921"/>
                  <a:gd name="connsiteY2" fmla="*/ 0 h 225729"/>
                  <a:gd name="connsiteX3" fmla="*/ 714922 w 714921"/>
                  <a:gd name="connsiteY3" fmla="*/ 0 h 225729"/>
                </a:gdLst>
                <a:ahLst/>
                <a:cxnLst>
                  <a:cxn ang="0">
                    <a:pos x="connsiteX0" y="connsiteY0"/>
                  </a:cxn>
                  <a:cxn ang="0">
                    <a:pos x="connsiteX1" y="connsiteY1"/>
                  </a:cxn>
                  <a:cxn ang="0">
                    <a:pos x="connsiteX2" y="connsiteY2"/>
                  </a:cxn>
                  <a:cxn ang="0">
                    <a:pos x="connsiteX3" y="connsiteY3"/>
                  </a:cxn>
                </a:cxnLst>
                <a:rect l="l" t="t" r="r" b="b"/>
                <a:pathLst>
                  <a:path w="714921" h="225729">
                    <a:moveTo>
                      <a:pt x="0" y="225729"/>
                    </a:moveTo>
                    <a:lnTo>
                      <a:pt x="136724" y="84206"/>
                    </a:lnTo>
                    <a:cubicBezTo>
                      <a:pt x="195351" y="30143"/>
                      <a:pt x="272500" y="0"/>
                      <a:pt x="352573" y="0"/>
                    </a:cubicBezTo>
                    <a:lnTo>
                      <a:pt x="714922" y="0"/>
                    </a:lnTo>
                  </a:path>
                </a:pathLst>
              </a:custGeom>
              <a:noFill/>
              <a:ln w="12700" cap="flat">
                <a:solidFill>
                  <a:srgbClr val="00B050"/>
                </a:solidFill>
                <a:prstDash val="solid"/>
                <a:miter/>
              </a:ln>
            </p:spPr>
            <p:txBody>
              <a:bodyPr lIns="0" tIns="0" rIns="0" bIns="0" rtlCol="0" anchor="ctr" anchorCtr="0"/>
              <a:lstStyle/>
              <a:p>
                <a:pPr algn="ctr"/>
                <a:endParaRPr lang="de-DE" sz="1400" b="1">
                  <a:solidFill>
                    <a:prstClr val="white"/>
                  </a:solidFill>
                </a:endParaRPr>
              </a:p>
            </p:txBody>
          </p:sp>
          <p:sp>
            <p:nvSpPr>
              <p:cNvPr id="43" name="Oval 32">
                <a:extLst>
                  <a:ext uri="{FF2B5EF4-FFF2-40B4-BE49-F238E27FC236}">
                    <a16:creationId xmlns:a16="http://schemas.microsoft.com/office/drawing/2014/main" xmlns="" id="{21589B51-A494-9893-CF23-CE4490669FC9}"/>
                  </a:ext>
                </a:extLst>
              </p:cNvPr>
              <p:cNvSpPr/>
              <p:nvPr/>
            </p:nvSpPr>
            <p:spPr>
              <a:xfrm flipH="1">
                <a:off x="8374040" y="3291444"/>
                <a:ext cx="161544" cy="161544"/>
              </a:xfrm>
              <a:prstGeom prst="ellipse">
                <a:avLst/>
              </a:prstGeom>
              <a:solidFill>
                <a:srgbClr val="00B050"/>
              </a:solidFill>
              <a:ln w="6274" cap="flat">
                <a:noFill/>
                <a:prstDash val="solid"/>
                <a:miter/>
              </a:ln>
            </p:spPr>
            <p:txBody>
              <a:bodyPr lIns="0" tIns="0" rIns="0" bIns="0" rtlCol="0" anchor="ctr" anchorCtr="0"/>
              <a:lstStyle/>
              <a:p>
                <a:pPr algn="ctr"/>
                <a:endParaRPr lang="de-DE" sz="1400" b="1">
                  <a:solidFill>
                    <a:prstClr val="white"/>
                  </a:solidFill>
                </a:endParaRPr>
              </a:p>
            </p:txBody>
          </p:sp>
        </p:grpSp>
        <p:sp>
          <p:nvSpPr>
            <p:cNvPr id="41" name="Grafik 5">
              <a:extLst>
                <a:ext uri="{FF2B5EF4-FFF2-40B4-BE49-F238E27FC236}">
                  <a16:creationId xmlns:a16="http://schemas.microsoft.com/office/drawing/2014/main" xmlns="" id="{E0682063-B762-3805-D922-B88BCAA5B7C9}"/>
                </a:ext>
              </a:extLst>
            </p:cNvPr>
            <p:cNvSpPr/>
            <p:nvPr/>
          </p:nvSpPr>
          <p:spPr>
            <a:xfrm>
              <a:off x="428781" y="3125991"/>
              <a:ext cx="2927588" cy="646050"/>
            </a:xfrm>
            <a:custGeom>
              <a:avLst/>
              <a:gdLst>
                <a:gd name="connsiteX0" fmla="*/ 3353241 w 3937953"/>
                <a:gd name="connsiteY0" fmla="*/ 979011 h 979011"/>
                <a:gd name="connsiteX1" fmla="*/ 109860 w 3937953"/>
                <a:gd name="connsiteY1" fmla="*/ 979011 h 979011"/>
                <a:gd name="connsiteX2" fmla="*/ 9631 w 3937953"/>
                <a:gd name="connsiteY2" fmla="*/ 824503 h 979011"/>
                <a:gd name="connsiteX3" fmla="*/ 280237 w 3937953"/>
                <a:gd name="connsiteY3" fmla="*/ 217656 h 979011"/>
                <a:gd name="connsiteX4" fmla="*/ 615528 w 3937953"/>
                <a:gd name="connsiteY4" fmla="*/ 0 h 979011"/>
                <a:gd name="connsiteX5" fmla="*/ 3828136 w 3937953"/>
                <a:gd name="connsiteY5" fmla="*/ 0 h 979011"/>
                <a:gd name="connsiteX6" fmla="*/ 3929998 w 3937953"/>
                <a:gd name="connsiteY6" fmla="*/ 150549 h 979011"/>
                <a:gd name="connsiteX7" fmla="*/ 3689975 w 3937953"/>
                <a:gd name="connsiteY7" fmla="*/ 750862 h 979011"/>
                <a:gd name="connsiteX8" fmla="*/ 3353178 w 3937953"/>
                <a:gd name="connsiteY8" fmla="*/ 979011 h 97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953" h="979011">
                  <a:moveTo>
                    <a:pt x="3353241" y="979011"/>
                  </a:moveTo>
                  <a:lnTo>
                    <a:pt x="109860" y="979011"/>
                  </a:lnTo>
                  <a:cubicBezTo>
                    <a:pt x="30355" y="979011"/>
                    <a:pt x="-22711" y="897076"/>
                    <a:pt x="9631" y="824503"/>
                  </a:cubicBezTo>
                  <a:lnTo>
                    <a:pt x="280237" y="217656"/>
                  </a:lnTo>
                  <a:cubicBezTo>
                    <a:pt x="339269" y="85265"/>
                    <a:pt x="470647" y="0"/>
                    <a:pt x="615528" y="0"/>
                  </a:cubicBezTo>
                  <a:lnTo>
                    <a:pt x="3828136" y="0"/>
                  </a:lnTo>
                  <a:cubicBezTo>
                    <a:pt x="3905757" y="0"/>
                    <a:pt x="3958823" y="78479"/>
                    <a:pt x="3929998" y="150549"/>
                  </a:cubicBezTo>
                  <a:lnTo>
                    <a:pt x="3689975" y="750862"/>
                  </a:lnTo>
                  <a:cubicBezTo>
                    <a:pt x="3634900" y="888656"/>
                    <a:pt x="3501512" y="979011"/>
                    <a:pt x="3353178" y="979011"/>
                  </a:cubicBezTo>
                  <a:close/>
                </a:path>
              </a:pathLst>
            </a:custGeom>
            <a:solidFill>
              <a:srgbClr val="00B050"/>
            </a:solidFill>
            <a:ln w="6274" cap="flat">
              <a:noFill/>
              <a:prstDash val="solid"/>
              <a:miter/>
            </a:ln>
          </p:spPr>
          <p:txBody>
            <a:bodyPr lIns="0" tIns="0" rIns="0" bIns="0" rtlCol="0" anchor="ctr" anchorCtr="0"/>
            <a:lstStyle/>
            <a:p>
              <a:pPr algn="ctr"/>
              <a:r>
                <a:rPr lang="de-DE" sz="1400" b="1" dirty="0">
                  <a:solidFill>
                    <a:prstClr val="white"/>
                  </a:solidFill>
                </a:rPr>
                <a:t>2. </a:t>
              </a:r>
              <a:r>
                <a:rPr lang="de-DE" sz="1400" b="1" dirty="0" err="1">
                  <a:solidFill>
                    <a:prstClr val="white"/>
                  </a:solidFill>
                </a:rPr>
                <a:t>Flexibility</a:t>
              </a:r>
              <a:endParaRPr lang="de-DE" sz="1400" b="1" dirty="0">
                <a:solidFill>
                  <a:prstClr val="white"/>
                </a:solidFill>
              </a:endParaRPr>
            </a:p>
            <a:p>
              <a:pPr algn="ctr"/>
              <a:r>
                <a:rPr lang="de-DE" sz="1400" b="1" dirty="0">
                  <a:solidFill>
                    <a:prstClr val="white"/>
                  </a:solidFill>
                </a:rPr>
                <a:t>Freedom of Choice</a:t>
              </a:r>
            </a:p>
          </p:txBody>
        </p:sp>
      </p:grpSp>
      <p:grpSp>
        <p:nvGrpSpPr>
          <p:cNvPr id="44" name="Gruppieren 43">
            <a:extLst>
              <a:ext uri="{FF2B5EF4-FFF2-40B4-BE49-F238E27FC236}">
                <a16:creationId xmlns:a16="http://schemas.microsoft.com/office/drawing/2014/main" xmlns="" id="{0F8DC3FE-0556-9010-43E9-CBA2E3D5A2FB}"/>
              </a:ext>
            </a:extLst>
          </p:cNvPr>
          <p:cNvGrpSpPr/>
          <p:nvPr/>
        </p:nvGrpSpPr>
        <p:grpSpPr>
          <a:xfrm>
            <a:off x="428781" y="4975815"/>
            <a:ext cx="3816188" cy="855985"/>
            <a:chOff x="428781" y="5447978"/>
            <a:chExt cx="3816188" cy="855985"/>
          </a:xfrm>
        </p:grpSpPr>
        <p:grpSp>
          <p:nvGrpSpPr>
            <p:cNvPr id="45" name="Gruppieren 44">
              <a:extLst>
                <a:ext uri="{FF2B5EF4-FFF2-40B4-BE49-F238E27FC236}">
                  <a16:creationId xmlns:a16="http://schemas.microsoft.com/office/drawing/2014/main" xmlns="" id="{33D405B8-9991-CC34-1112-F17B217C14FA}"/>
                </a:ext>
              </a:extLst>
            </p:cNvPr>
            <p:cNvGrpSpPr/>
            <p:nvPr/>
          </p:nvGrpSpPr>
          <p:grpSpPr>
            <a:xfrm flipH="1">
              <a:off x="3139650" y="5447978"/>
              <a:ext cx="1105319" cy="552042"/>
              <a:chOff x="7921325" y="4662761"/>
              <a:chExt cx="1105319" cy="552042"/>
            </a:xfrm>
          </p:grpSpPr>
          <p:sp>
            <p:nvSpPr>
              <p:cNvPr id="47" name="Grafik 4">
                <a:extLst>
                  <a:ext uri="{FF2B5EF4-FFF2-40B4-BE49-F238E27FC236}">
                    <a16:creationId xmlns:a16="http://schemas.microsoft.com/office/drawing/2014/main" xmlns="" id="{B7E5B09D-34E3-3A64-514D-876E73D381F6}"/>
                  </a:ext>
                </a:extLst>
              </p:cNvPr>
              <p:cNvSpPr/>
              <p:nvPr/>
            </p:nvSpPr>
            <p:spPr>
              <a:xfrm flipV="1">
                <a:off x="8025509" y="4743535"/>
                <a:ext cx="1001135" cy="471268"/>
              </a:xfrm>
              <a:custGeom>
                <a:avLst/>
                <a:gdLst>
                  <a:gd name="connsiteX0" fmla="*/ 0 w 1787761"/>
                  <a:gd name="connsiteY0" fmla="*/ 1083484 h 1083484"/>
                  <a:gd name="connsiteX1" fmla="*/ 896243 w 1787761"/>
                  <a:gd name="connsiteY1" fmla="*/ 165874 h 1083484"/>
                  <a:gd name="connsiteX2" fmla="*/ 1290030 w 1787761"/>
                  <a:gd name="connsiteY2" fmla="*/ 0 h 1083484"/>
                  <a:gd name="connsiteX3" fmla="*/ 1787762 w 1787761"/>
                  <a:gd name="connsiteY3" fmla="*/ 0 h 1083484"/>
                  <a:gd name="connsiteX0" fmla="*/ 0 w 1787763"/>
                  <a:gd name="connsiteY0" fmla="*/ 1083484 h 1083484"/>
                  <a:gd name="connsiteX1" fmla="*/ 436350 w 1787763"/>
                  <a:gd name="connsiteY1" fmla="*/ 649561 h 1083484"/>
                  <a:gd name="connsiteX2" fmla="*/ 896243 w 1787763"/>
                  <a:gd name="connsiteY2" fmla="*/ 165874 h 1083484"/>
                  <a:gd name="connsiteX3" fmla="*/ 1290030 w 1787763"/>
                  <a:gd name="connsiteY3" fmla="*/ 0 h 1083484"/>
                  <a:gd name="connsiteX4" fmla="*/ 1787762 w 1787763"/>
                  <a:gd name="connsiteY4" fmla="*/ 0 h 1083484"/>
                  <a:gd name="connsiteX0" fmla="*/ 0 w 1351412"/>
                  <a:gd name="connsiteY0" fmla="*/ 649561 h 649561"/>
                  <a:gd name="connsiteX1" fmla="*/ 459893 w 1351412"/>
                  <a:gd name="connsiteY1" fmla="*/ 165874 h 649561"/>
                  <a:gd name="connsiteX2" fmla="*/ 853680 w 1351412"/>
                  <a:gd name="connsiteY2" fmla="*/ 0 h 649561"/>
                  <a:gd name="connsiteX3" fmla="*/ 1351412 w 1351412"/>
                  <a:gd name="connsiteY3" fmla="*/ 0 h 649561"/>
                </a:gdLst>
                <a:ahLst/>
                <a:cxnLst>
                  <a:cxn ang="0">
                    <a:pos x="connsiteX0" y="connsiteY0"/>
                  </a:cxn>
                  <a:cxn ang="0">
                    <a:pos x="connsiteX1" y="connsiteY1"/>
                  </a:cxn>
                  <a:cxn ang="0">
                    <a:pos x="connsiteX2" y="connsiteY2"/>
                  </a:cxn>
                  <a:cxn ang="0">
                    <a:pos x="connsiteX3" y="connsiteY3"/>
                  </a:cxn>
                </a:cxnLst>
                <a:rect l="l" t="t" r="r" b="b"/>
                <a:pathLst>
                  <a:path w="1351412" h="649561">
                    <a:moveTo>
                      <a:pt x="0" y="649561"/>
                    </a:moveTo>
                    <a:lnTo>
                      <a:pt x="459893" y="165874"/>
                    </a:lnTo>
                    <a:cubicBezTo>
                      <a:pt x="563513" y="59858"/>
                      <a:pt x="705420" y="0"/>
                      <a:pt x="853680" y="0"/>
                    </a:cubicBezTo>
                    <a:lnTo>
                      <a:pt x="1351412" y="0"/>
                    </a:lnTo>
                  </a:path>
                </a:pathLst>
              </a:custGeom>
              <a:noFill/>
              <a:ln w="12700" cap="flat">
                <a:solidFill>
                  <a:srgbClr val="00B050"/>
                </a:solidFill>
                <a:prstDash val="solid"/>
                <a:miter/>
              </a:ln>
            </p:spPr>
            <p:txBody>
              <a:bodyPr lIns="0" tIns="0" rIns="0" bIns="0" rtlCol="0" anchor="ctr" anchorCtr="0"/>
              <a:lstStyle/>
              <a:p>
                <a:pPr algn="ctr"/>
                <a:endParaRPr lang="de-DE" sz="1400" b="1">
                  <a:solidFill>
                    <a:prstClr val="white"/>
                  </a:solidFill>
                </a:endParaRPr>
              </a:p>
            </p:txBody>
          </p:sp>
          <p:sp>
            <p:nvSpPr>
              <p:cNvPr id="48" name="Oval 38">
                <a:extLst>
                  <a:ext uri="{FF2B5EF4-FFF2-40B4-BE49-F238E27FC236}">
                    <a16:creationId xmlns:a16="http://schemas.microsoft.com/office/drawing/2014/main" xmlns="" id="{69EE554A-6588-E4FA-FC39-7D4E40416A6A}"/>
                  </a:ext>
                </a:extLst>
              </p:cNvPr>
              <p:cNvSpPr/>
              <p:nvPr/>
            </p:nvSpPr>
            <p:spPr>
              <a:xfrm flipH="1">
                <a:off x="7921325" y="4662761"/>
                <a:ext cx="161544" cy="161544"/>
              </a:xfrm>
              <a:prstGeom prst="ellipse">
                <a:avLst/>
              </a:prstGeom>
              <a:solidFill>
                <a:srgbClr val="00B050"/>
              </a:solidFill>
              <a:ln w="6274" cap="flat">
                <a:noFill/>
                <a:prstDash val="solid"/>
                <a:miter/>
              </a:ln>
            </p:spPr>
            <p:txBody>
              <a:bodyPr lIns="0" tIns="0" rIns="0" bIns="0" rtlCol="0" anchor="ctr" anchorCtr="0"/>
              <a:lstStyle/>
              <a:p>
                <a:pPr algn="ctr"/>
                <a:endParaRPr lang="de-DE" sz="1400" b="1">
                  <a:solidFill>
                    <a:prstClr val="white"/>
                  </a:solidFill>
                </a:endParaRPr>
              </a:p>
            </p:txBody>
          </p:sp>
        </p:grpSp>
        <p:sp>
          <p:nvSpPr>
            <p:cNvPr id="46" name="Grafik 5">
              <a:extLst>
                <a:ext uri="{FF2B5EF4-FFF2-40B4-BE49-F238E27FC236}">
                  <a16:creationId xmlns:a16="http://schemas.microsoft.com/office/drawing/2014/main" xmlns="" id="{422BDA25-4326-A9DA-57A5-17DE85498CCF}"/>
                </a:ext>
              </a:extLst>
            </p:cNvPr>
            <p:cNvSpPr/>
            <p:nvPr/>
          </p:nvSpPr>
          <p:spPr>
            <a:xfrm>
              <a:off x="428781" y="5657913"/>
              <a:ext cx="2927588" cy="646050"/>
            </a:xfrm>
            <a:custGeom>
              <a:avLst/>
              <a:gdLst>
                <a:gd name="connsiteX0" fmla="*/ 3353241 w 3937953"/>
                <a:gd name="connsiteY0" fmla="*/ 979011 h 979011"/>
                <a:gd name="connsiteX1" fmla="*/ 109860 w 3937953"/>
                <a:gd name="connsiteY1" fmla="*/ 979011 h 979011"/>
                <a:gd name="connsiteX2" fmla="*/ 9631 w 3937953"/>
                <a:gd name="connsiteY2" fmla="*/ 824503 h 979011"/>
                <a:gd name="connsiteX3" fmla="*/ 280237 w 3937953"/>
                <a:gd name="connsiteY3" fmla="*/ 217656 h 979011"/>
                <a:gd name="connsiteX4" fmla="*/ 615528 w 3937953"/>
                <a:gd name="connsiteY4" fmla="*/ 0 h 979011"/>
                <a:gd name="connsiteX5" fmla="*/ 3828136 w 3937953"/>
                <a:gd name="connsiteY5" fmla="*/ 0 h 979011"/>
                <a:gd name="connsiteX6" fmla="*/ 3929998 w 3937953"/>
                <a:gd name="connsiteY6" fmla="*/ 150549 h 979011"/>
                <a:gd name="connsiteX7" fmla="*/ 3689975 w 3937953"/>
                <a:gd name="connsiteY7" fmla="*/ 750862 h 979011"/>
                <a:gd name="connsiteX8" fmla="*/ 3353178 w 3937953"/>
                <a:gd name="connsiteY8" fmla="*/ 979011 h 97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953" h="979011">
                  <a:moveTo>
                    <a:pt x="3353241" y="979011"/>
                  </a:moveTo>
                  <a:lnTo>
                    <a:pt x="109860" y="979011"/>
                  </a:lnTo>
                  <a:cubicBezTo>
                    <a:pt x="30355" y="979011"/>
                    <a:pt x="-22711" y="897076"/>
                    <a:pt x="9631" y="824503"/>
                  </a:cubicBezTo>
                  <a:lnTo>
                    <a:pt x="280237" y="217656"/>
                  </a:lnTo>
                  <a:cubicBezTo>
                    <a:pt x="339269" y="85265"/>
                    <a:pt x="470647" y="0"/>
                    <a:pt x="615528" y="0"/>
                  </a:cubicBezTo>
                  <a:lnTo>
                    <a:pt x="3828136" y="0"/>
                  </a:lnTo>
                  <a:cubicBezTo>
                    <a:pt x="3905757" y="0"/>
                    <a:pt x="3958823" y="78479"/>
                    <a:pt x="3929998" y="150549"/>
                  </a:cubicBezTo>
                  <a:lnTo>
                    <a:pt x="3689975" y="750862"/>
                  </a:lnTo>
                  <a:cubicBezTo>
                    <a:pt x="3634900" y="888656"/>
                    <a:pt x="3501512" y="979011"/>
                    <a:pt x="3353178" y="979011"/>
                  </a:cubicBezTo>
                  <a:close/>
                </a:path>
              </a:pathLst>
            </a:custGeom>
            <a:solidFill>
              <a:srgbClr val="00B050"/>
            </a:solidFill>
            <a:ln w="6274" cap="flat">
              <a:noFill/>
              <a:prstDash val="solid"/>
              <a:miter/>
            </a:ln>
          </p:spPr>
          <p:txBody>
            <a:bodyPr lIns="0" tIns="0" rIns="0" bIns="0" rtlCol="0" anchor="ctr" anchorCtr="0"/>
            <a:lstStyle/>
            <a:p>
              <a:pPr algn="ctr"/>
              <a:r>
                <a:rPr lang="de-DE" sz="1400" b="1" dirty="0">
                  <a:solidFill>
                    <a:prstClr val="white"/>
                  </a:solidFill>
                </a:rPr>
                <a:t>5. Investment </a:t>
              </a:r>
              <a:r>
                <a:rPr lang="de-DE" sz="1400" b="1" dirty="0" err="1">
                  <a:solidFill>
                    <a:prstClr val="white"/>
                  </a:solidFill>
                </a:rPr>
                <a:t>Protection</a:t>
              </a:r>
              <a:r>
                <a:rPr lang="de-DE" sz="1400" b="1" dirty="0">
                  <a:solidFill>
                    <a:prstClr val="white"/>
                  </a:solidFill>
                </a:rPr>
                <a:t/>
              </a:r>
              <a:br>
                <a:rPr lang="de-DE" sz="1400" b="1" dirty="0">
                  <a:solidFill>
                    <a:prstClr val="white"/>
                  </a:solidFill>
                </a:rPr>
              </a:br>
              <a:r>
                <a:rPr lang="de-DE" sz="1400" b="1" dirty="0" err="1">
                  <a:solidFill>
                    <a:prstClr val="white"/>
                  </a:solidFill>
                </a:rPr>
                <a:t>Economic</a:t>
              </a:r>
              <a:r>
                <a:rPr lang="de-DE" sz="1400" b="1" dirty="0">
                  <a:solidFill>
                    <a:prstClr val="white"/>
                  </a:solidFill>
                </a:rPr>
                <a:t> Efficiency</a:t>
              </a:r>
            </a:p>
          </p:txBody>
        </p:sp>
      </p:grpSp>
      <p:grpSp>
        <p:nvGrpSpPr>
          <p:cNvPr id="49" name="Gruppieren 48">
            <a:extLst>
              <a:ext uri="{FF2B5EF4-FFF2-40B4-BE49-F238E27FC236}">
                <a16:creationId xmlns:a16="http://schemas.microsoft.com/office/drawing/2014/main" xmlns="" id="{E5532BC7-12E2-9701-CD9E-752CF44BC18E}"/>
              </a:ext>
            </a:extLst>
          </p:cNvPr>
          <p:cNvGrpSpPr/>
          <p:nvPr/>
        </p:nvGrpSpPr>
        <p:grpSpPr>
          <a:xfrm>
            <a:off x="428781" y="4335643"/>
            <a:ext cx="3452633" cy="646050"/>
            <a:chOff x="428781" y="4807806"/>
            <a:chExt cx="3452633" cy="646050"/>
          </a:xfrm>
        </p:grpSpPr>
        <p:grpSp>
          <p:nvGrpSpPr>
            <p:cNvPr id="50" name="Gruppieren 49">
              <a:extLst>
                <a:ext uri="{FF2B5EF4-FFF2-40B4-BE49-F238E27FC236}">
                  <a16:creationId xmlns:a16="http://schemas.microsoft.com/office/drawing/2014/main" xmlns="" id="{F4DAAAA2-99DB-0B64-A63B-582EFCB9F15B}"/>
                </a:ext>
              </a:extLst>
            </p:cNvPr>
            <p:cNvGrpSpPr/>
            <p:nvPr/>
          </p:nvGrpSpPr>
          <p:grpSpPr>
            <a:xfrm flipH="1">
              <a:off x="3230053" y="4929391"/>
              <a:ext cx="651361" cy="235393"/>
              <a:chOff x="8375283" y="4016110"/>
              <a:chExt cx="651361" cy="235393"/>
            </a:xfrm>
          </p:grpSpPr>
          <p:sp>
            <p:nvSpPr>
              <p:cNvPr id="52" name="Grafik 9">
                <a:extLst>
                  <a:ext uri="{FF2B5EF4-FFF2-40B4-BE49-F238E27FC236}">
                    <a16:creationId xmlns:a16="http://schemas.microsoft.com/office/drawing/2014/main" xmlns="" id="{7783AA0A-36F0-4C08-B1B5-39A6EF34E09C}"/>
                  </a:ext>
                </a:extLst>
              </p:cNvPr>
              <p:cNvSpPr/>
              <p:nvPr/>
            </p:nvSpPr>
            <p:spPr>
              <a:xfrm flipV="1">
                <a:off x="8473695" y="4111274"/>
                <a:ext cx="552949" cy="140229"/>
              </a:xfrm>
              <a:custGeom>
                <a:avLst/>
                <a:gdLst>
                  <a:gd name="connsiteX0" fmla="*/ 0 w 877601"/>
                  <a:gd name="connsiteY0" fmla="*/ 360608 h 360608"/>
                  <a:gd name="connsiteX1" fmla="*/ 299404 w 877601"/>
                  <a:gd name="connsiteY1" fmla="*/ 84206 h 360608"/>
                  <a:gd name="connsiteX2" fmla="*/ 515253 w 877601"/>
                  <a:gd name="connsiteY2" fmla="*/ 0 h 360608"/>
                  <a:gd name="connsiteX3" fmla="*/ 877602 w 877601"/>
                  <a:gd name="connsiteY3" fmla="*/ 0 h 360608"/>
                  <a:gd name="connsiteX0" fmla="*/ 0 w 877603"/>
                  <a:gd name="connsiteY0" fmla="*/ 360608 h 360608"/>
                  <a:gd name="connsiteX1" fmla="*/ 182796 w 877603"/>
                  <a:gd name="connsiteY1" fmla="*/ 193282 h 360608"/>
                  <a:gd name="connsiteX2" fmla="*/ 299404 w 877603"/>
                  <a:gd name="connsiteY2" fmla="*/ 84206 h 360608"/>
                  <a:gd name="connsiteX3" fmla="*/ 515253 w 877603"/>
                  <a:gd name="connsiteY3" fmla="*/ 0 h 360608"/>
                  <a:gd name="connsiteX4" fmla="*/ 877602 w 877603"/>
                  <a:gd name="connsiteY4" fmla="*/ 0 h 360608"/>
                  <a:gd name="connsiteX0" fmla="*/ 0 w 694806"/>
                  <a:gd name="connsiteY0" fmla="*/ 193282 h 193282"/>
                  <a:gd name="connsiteX1" fmla="*/ 116608 w 694806"/>
                  <a:gd name="connsiteY1" fmla="*/ 84206 h 193282"/>
                  <a:gd name="connsiteX2" fmla="*/ 332457 w 694806"/>
                  <a:gd name="connsiteY2" fmla="*/ 0 h 193282"/>
                  <a:gd name="connsiteX3" fmla="*/ 694806 w 694806"/>
                  <a:gd name="connsiteY3" fmla="*/ 0 h 193282"/>
                </a:gdLst>
                <a:ahLst/>
                <a:cxnLst>
                  <a:cxn ang="0">
                    <a:pos x="connsiteX0" y="connsiteY0"/>
                  </a:cxn>
                  <a:cxn ang="0">
                    <a:pos x="connsiteX1" y="connsiteY1"/>
                  </a:cxn>
                  <a:cxn ang="0">
                    <a:pos x="connsiteX2" y="connsiteY2"/>
                  </a:cxn>
                  <a:cxn ang="0">
                    <a:pos x="connsiteX3" y="connsiteY3"/>
                  </a:cxn>
                </a:cxnLst>
                <a:rect l="l" t="t" r="r" b="b"/>
                <a:pathLst>
                  <a:path w="694806" h="193282">
                    <a:moveTo>
                      <a:pt x="0" y="193282"/>
                    </a:moveTo>
                    <a:lnTo>
                      <a:pt x="116608" y="84206"/>
                    </a:lnTo>
                    <a:cubicBezTo>
                      <a:pt x="175235" y="30143"/>
                      <a:pt x="252384" y="0"/>
                      <a:pt x="332457" y="0"/>
                    </a:cubicBezTo>
                    <a:lnTo>
                      <a:pt x="694806" y="0"/>
                    </a:lnTo>
                  </a:path>
                </a:pathLst>
              </a:custGeom>
              <a:noFill/>
              <a:ln w="12700" cap="flat">
                <a:solidFill>
                  <a:srgbClr val="00B050"/>
                </a:solidFill>
                <a:prstDash val="solid"/>
                <a:miter/>
              </a:ln>
            </p:spPr>
            <p:txBody>
              <a:bodyPr lIns="0" tIns="0" rIns="0" bIns="0" rtlCol="0" anchor="ctr" anchorCtr="0"/>
              <a:lstStyle/>
              <a:p>
                <a:pPr algn="ctr"/>
                <a:endParaRPr lang="de-DE" sz="1400" b="1">
                  <a:solidFill>
                    <a:prstClr val="white"/>
                  </a:solidFill>
                </a:endParaRPr>
              </a:p>
            </p:txBody>
          </p:sp>
          <p:sp>
            <p:nvSpPr>
              <p:cNvPr id="53" name="Oval 35">
                <a:extLst>
                  <a:ext uri="{FF2B5EF4-FFF2-40B4-BE49-F238E27FC236}">
                    <a16:creationId xmlns:a16="http://schemas.microsoft.com/office/drawing/2014/main" xmlns="" id="{26350C04-F41A-3A52-17B8-336DBDCF602B}"/>
                  </a:ext>
                </a:extLst>
              </p:cNvPr>
              <p:cNvSpPr/>
              <p:nvPr/>
            </p:nvSpPr>
            <p:spPr>
              <a:xfrm flipH="1">
                <a:off x="8375283" y="4016110"/>
                <a:ext cx="161544" cy="161544"/>
              </a:xfrm>
              <a:prstGeom prst="ellipse">
                <a:avLst/>
              </a:prstGeom>
              <a:solidFill>
                <a:srgbClr val="00B050"/>
              </a:solidFill>
              <a:ln w="6274" cap="flat">
                <a:noFill/>
                <a:prstDash val="solid"/>
                <a:miter/>
              </a:ln>
            </p:spPr>
            <p:txBody>
              <a:bodyPr lIns="0" tIns="0" rIns="0" bIns="0" rtlCol="0" anchor="ctr" anchorCtr="0"/>
              <a:lstStyle/>
              <a:p>
                <a:pPr algn="ctr"/>
                <a:endParaRPr lang="de-DE" sz="1400" b="1">
                  <a:solidFill>
                    <a:prstClr val="white"/>
                  </a:solidFill>
                </a:endParaRPr>
              </a:p>
            </p:txBody>
          </p:sp>
        </p:grpSp>
        <p:sp>
          <p:nvSpPr>
            <p:cNvPr id="51" name="Grafik 5">
              <a:extLst>
                <a:ext uri="{FF2B5EF4-FFF2-40B4-BE49-F238E27FC236}">
                  <a16:creationId xmlns:a16="http://schemas.microsoft.com/office/drawing/2014/main" xmlns="" id="{9A3C0C06-0D9F-AA66-D015-D4287DBAD0B7}"/>
                </a:ext>
              </a:extLst>
            </p:cNvPr>
            <p:cNvSpPr/>
            <p:nvPr/>
          </p:nvSpPr>
          <p:spPr>
            <a:xfrm>
              <a:off x="428781" y="4807806"/>
              <a:ext cx="2927588" cy="646050"/>
            </a:xfrm>
            <a:custGeom>
              <a:avLst/>
              <a:gdLst>
                <a:gd name="connsiteX0" fmla="*/ 3353241 w 3937953"/>
                <a:gd name="connsiteY0" fmla="*/ 979011 h 979011"/>
                <a:gd name="connsiteX1" fmla="*/ 109860 w 3937953"/>
                <a:gd name="connsiteY1" fmla="*/ 979011 h 979011"/>
                <a:gd name="connsiteX2" fmla="*/ 9631 w 3937953"/>
                <a:gd name="connsiteY2" fmla="*/ 824503 h 979011"/>
                <a:gd name="connsiteX3" fmla="*/ 280237 w 3937953"/>
                <a:gd name="connsiteY3" fmla="*/ 217656 h 979011"/>
                <a:gd name="connsiteX4" fmla="*/ 615528 w 3937953"/>
                <a:gd name="connsiteY4" fmla="*/ 0 h 979011"/>
                <a:gd name="connsiteX5" fmla="*/ 3828136 w 3937953"/>
                <a:gd name="connsiteY5" fmla="*/ 0 h 979011"/>
                <a:gd name="connsiteX6" fmla="*/ 3929998 w 3937953"/>
                <a:gd name="connsiteY6" fmla="*/ 150549 h 979011"/>
                <a:gd name="connsiteX7" fmla="*/ 3689975 w 3937953"/>
                <a:gd name="connsiteY7" fmla="*/ 750862 h 979011"/>
                <a:gd name="connsiteX8" fmla="*/ 3353178 w 3937953"/>
                <a:gd name="connsiteY8" fmla="*/ 979011 h 97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953" h="979011">
                  <a:moveTo>
                    <a:pt x="3353241" y="979011"/>
                  </a:moveTo>
                  <a:lnTo>
                    <a:pt x="109860" y="979011"/>
                  </a:lnTo>
                  <a:cubicBezTo>
                    <a:pt x="30355" y="979011"/>
                    <a:pt x="-22711" y="897076"/>
                    <a:pt x="9631" y="824503"/>
                  </a:cubicBezTo>
                  <a:lnTo>
                    <a:pt x="280237" y="217656"/>
                  </a:lnTo>
                  <a:cubicBezTo>
                    <a:pt x="339269" y="85265"/>
                    <a:pt x="470647" y="0"/>
                    <a:pt x="615528" y="0"/>
                  </a:cubicBezTo>
                  <a:lnTo>
                    <a:pt x="3828136" y="0"/>
                  </a:lnTo>
                  <a:cubicBezTo>
                    <a:pt x="3905757" y="0"/>
                    <a:pt x="3958823" y="78479"/>
                    <a:pt x="3929998" y="150549"/>
                  </a:cubicBezTo>
                  <a:lnTo>
                    <a:pt x="3689975" y="750862"/>
                  </a:lnTo>
                  <a:cubicBezTo>
                    <a:pt x="3634900" y="888656"/>
                    <a:pt x="3501512" y="979011"/>
                    <a:pt x="3353178" y="979011"/>
                  </a:cubicBezTo>
                  <a:close/>
                </a:path>
              </a:pathLst>
            </a:custGeom>
            <a:solidFill>
              <a:srgbClr val="00B050"/>
            </a:solidFill>
            <a:ln w="6274" cap="flat">
              <a:noFill/>
              <a:prstDash val="solid"/>
              <a:miter/>
            </a:ln>
          </p:spPr>
          <p:txBody>
            <a:bodyPr lIns="0" tIns="0" rIns="0" bIns="0" rtlCol="0" anchor="ctr" anchorCtr="0"/>
            <a:lstStyle/>
            <a:p>
              <a:pPr algn="ctr"/>
              <a:r>
                <a:rPr lang="de-DE" sz="1400" b="1" dirty="0">
                  <a:solidFill>
                    <a:schemeClr val="bg1"/>
                  </a:solidFill>
                </a:rPr>
                <a:t>4. Mastery</a:t>
              </a:r>
              <a:br>
                <a:rPr lang="de-DE" sz="1400" b="1" dirty="0">
                  <a:solidFill>
                    <a:schemeClr val="bg1"/>
                  </a:solidFill>
                </a:rPr>
              </a:br>
              <a:r>
                <a:rPr lang="de-DE" sz="1400" b="1" dirty="0">
                  <a:solidFill>
                    <a:schemeClr val="bg1"/>
                  </a:solidFill>
                </a:rPr>
                <a:t>Skills </a:t>
              </a:r>
              <a:r>
                <a:rPr lang="de-DE" sz="1400" b="1" dirty="0" err="1">
                  <a:solidFill>
                    <a:schemeClr val="bg1"/>
                  </a:solidFill>
                </a:rPr>
                <a:t>Shortage</a:t>
              </a:r>
              <a:endParaRPr lang="de-DE" sz="1400" b="1" dirty="0">
                <a:solidFill>
                  <a:schemeClr val="bg1"/>
                </a:solidFill>
                <a:cs typeface="Arial"/>
              </a:endParaRPr>
            </a:p>
          </p:txBody>
        </p:sp>
      </p:grpSp>
      <p:grpSp>
        <p:nvGrpSpPr>
          <p:cNvPr id="54" name="Gruppieren 53">
            <a:extLst>
              <a:ext uri="{FF2B5EF4-FFF2-40B4-BE49-F238E27FC236}">
                <a16:creationId xmlns:a16="http://schemas.microsoft.com/office/drawing/2014/main" xmlns="" id="{4F8095B6-64BB-17F3-574C-48F1AD95DE4E}"/>
              </a:ext>
            </a:extLst>
          </p:cNvPr>
          <p:cNvGrpSpPr/>
          <p:nvPr/>
        </p:nvGrpSpPr>
        <p:grpSpPr>
          <a:xfrm>
            <a:off x="434737" y="3512595"/>
            <a:ext cx="3360033" cy="646050"/>
            <a:chOff x="434737" y="3619797"/>
            <a:chExt cx="3360033" cy="646050"/>
          </a:xfrm>
        </p:grpSpPr>
        <p:grpSp>
          <p:nvGrpSpPr>
            <p:cNvPr id="55" name="Gruppieren 54">
              <a:extLst>
                <a:ext uri="{FF2B5EF4-FFF2-40B4-BE49-F238E27FC236}">
                  <a16:creationId xmlns:a16="http://schemas.microsoft.com/office/drawing/2014/main" xmlns="" id="{D9D51450-52ED-5DED-BBA6-F6D00BE541FE}"/>
                </a:ext>
              </a:extLst>
            </p:cNvPr>
            <p:cNvGrpSpPr/>
            <p:nvPr/>
          </p:nvGrpSpPr>
          <p:grpSpPr>
            <a:xfrm>
              <a:off x="3178277" y="3862050"/>
              <a:ext cx="616493" cy="161544"/>
              <a:chOff x="3178277" y="3862050"/>
              <a:chExt cx="616493" cy="161544"/>
            </a:xfrm>
          </p:grpSpPr>
          <p:cxnSp>
            <p:nvCxnSpPr>
              <p:cNvPr id="57" name="Gerade Verbindung 50">
                <a:extLst>
                  <a:ext uri="{FF2B5EF4-FFF2-40B4-BE49-F238E27FC236}">
                    <a16:creationId xmlns:a16="http://schemas.microsoft.com/office/drawing/2014/main" xmlns="" id="{4B50DA06-2928-B248-A216-222884EECE1A}"/>
                  </a:ext>
                </a:extLst>
              </p:cNvPr>
              <p:cNvCxnSpPr>
                <a:cxnSpLocks/>
              </p:cNvCxnSpPr>
              <p:nvPr/>
            </p:nvCxnSpPr>
            <p:spPr>
              <a:xfrm>
                <a:off x="3178277" y="3942822"/>
                <a:ext cx="523568" cy="0"/>
              </a:xfrm>
              <a:prstGeom prst="line">
                <a:avLst/>
              </a:prstGeom>
              <a:solidFill>
                <a:srgbClr val="00B050"/>
              </a:solidFill>
              <a:ln w="12700" cap="flat">
                <a:solidFill>
                  <a:srgbClr val="00B050"/>
                </a:solidFill>
                <a:prstDash val="solid"/>
                <a:miter/>
              </a:ln>
            </p:spPr>
          </p:cxnSp>
          <p:sp>
            <p:nvSpPr>
              <p:cNvPr id="58" name="Oval 47">
                <a:extLst>
                  <a:ext uri="{FF2B5EF4-FFF2-40B4-BE49-F238E27FC236}">
                    <a16:creationId xmlns:a16="http://schemas.microsoft.com/office/drawing/2014/main" xmlns="" id="{471EECA0-2448-BF77-7283-EF8DE9FBB145}"/>
                  </a:ext>
                </a:extLst>
              </p:cNvPr>
              <p:cNvSpPr/>
              <p:nvPr/>
            </p:nvSpPr>
            <p:spPr>
              <a:xfrm>
                <a:off x="3633226" y="3862050"/>
                <a:ext cx="161544" cy="161544"/>
              </a:xfrm>
              <a:prstGeom prst="ellipse">
                <a:avLst/>
              </a:prstGeom>
              <a:solidFill>
                <a:srgbClr val="00B050"/>
              </a:solidFill>
              <a:ln w="6274" cap="flat">
                <a:noFill/>
                <a:prstDash val="solid"/>
                <a:miter/>
              </a:ln>
            </p:spPr>
            <p:txBody>
              <a:bodyPr lIns="0" tIns="0" rIns="0" bIns="0" rtlCol="0" anchor="ctr" anchorCtr="0"/>
              <a:lstStyle/>
              <a:p>
                <a:pPr algn="ctr"/>
                <a:endParaRPr lang="de-DE" sz="1400" b="1">
                  <a:solidFill>
                    <a:prstClr val="white"/>
                  </a:solidFill>
                </a:endParaRPr>
              </a:p>
            </p:txBody>
          </p:sp>
        </p:grpSp>
        <p:sp>
          <p:nvSpPr>
            <p:cNvPr id="56" name="Grafik 5">
              <a:extLst>
                <a:ext uri="{FF2B5EF4-FFF2-40B4-BE49-F238E27FC236}">
                  <a16:creationId xmlns:a16="http://schemas.microsoft.com/office/drawing/2014/main" xmlns="" id="{5C321D2C-8138-2107-9279-222E3C3CB256}"/>
                </a:ext>
              </a:extLst>
            </p:cNvPr>
            <p:cNvSpPr/>
            <p:nvPr/>
          </p:nvSpPr>
          <p:spPr>
            <a:xfrm>
              <a:off x="434737" y="3619797"/>
              <a:ext cx="2927588" cy="646050"/>
            </a:xfrm>
            <a:custGeom>
              <a:avLst/>
              <a:gdLst>
                <a:gd name="connsiteX0" fmla="*/ 3353241 w 3937953"/>
                <a:gd name="connsiteY0" fmla="*/ 979011 h 979011"/>
                <a:gd name="connsiteX1" fmla="*/ 109860 w 3937953"/>
                <a:gd name="connsiteY1" fmla="*/ 979011 h 979011"/>
                <a:gd name="connsiteX2" fmla="*/ 9631 w 3937953"/>
                <a:gd name="connsiteY2" fmla="*/ 824503 h 979011"/>
                <a:gd name="connsiteX3" fmla="*/ 280237 w 3937953"/>
                <a:gd name="connsiteY3" fmla="*/ 217656 h 979011"/>
                <a:gd name="connsiteX4" fmla="*/ 615528 w 3937953"/>
                <a:gd name="connsiteY4" fmla="*/ 0 h 979011"/>
                <a:gd name="connsiteX5" fmla="*/ 3828136 w 3937953"/>
                <a:gd name="connsiteY5" fmla="*/ 0 h 979011"/>
                <a:gd name="connsiteX6" fmla="*/ 3929998 w 3937953"/>
                <a:gd name="connsiteY6" fmla="*/ 150549 h 979011"/>
                <a:gd name="connsiteX7" fmla="*/ 3689975 w 3937953"/>
                <a:gd name="connsiteY7" fmla="*/ 750862 h 979011"/>
                <a:gd name="connsiteX8" fmla="*/ 3353178 w 3937953"/>
                <a:gd name="connsiteY8" fmla="*/ 979011 h 97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953" h="979011">
                  <a:moveTo>
                    <a:pt x="3353241" y="979011"/>
                  </a:moveTo>
                  <a:lnTo>
                    <a:pt x="109860" y="979011"/>
                  </a:lnTo>
                  <a:cubicBezTo>
                    <a:pt x="30355" y="979011"/>
                    <a:pt x="-22711" y="897076"/>
                    <a:pt x="9631" y="824503"/>
                  </a:cubicBezTo>
                  <a:lnTo>
                    <a:pt x="280237" y="217656"/>
                  </a:lnTo>
                  <a:cubicBezTo>
                    <a:pt x="339269" y="85265"/>
                    <a:pt x="470647" y="0"/>
                    <a:pt x="615528" y="0"/>
                  </a:cubicBezTo>
                  <a:lnTo>
                    <a:pt x="3828136" y="0"/>
                  </a:lnTo>
                  <a:cubicBezTo>
                    <a:pt x="3905757" y="0"/>
                    <a:pt x="3958823" y="78479"/>
                    <a:pt x="3929998" y="150549"/>
                  </a:cubicBezTo>
                  <a:lnTo>
                    <a:pt x="3689975" y="750862"/>
                  </a:lnTo>
                  <a:cubicBezTo>
                    <a:pt x="3634900" y="888656"/>
                    <a:pt x="3501512" y="979011"/>
                    <a:pt x="3353178" y="979011"/>
                  </a:cubicBezTo>
                  <a:close/>
                </a:path>
              </a:pathLst>
            </a:custGeom>
            <a:solidFill>
              <a:srgbClr val="00B050"/>
            </a:solidFill>
            <a:ln w="6274" cap="flat">
              <a:noFill/>
              <a:prstDash val="solid"/>
              <a:miter/>
            </a:ln>
          </p:spPr>
          <p:txBody>
            <a:bodyPr lIns="0" tIns="0" rIns="0" bIns="0" rtlCol="0" anchor="ctr" anchorCtr="0"/>
            <a:lstStyle/>
            <a:p>
              <a:pPr algn="ctr"/>
              <a:r>
                <a:rPr lang="de-DE" sz="1400" b="1" dirty="0">
                  <a:solidFill>
                    <a:prstClr val="white"/>
                  </a:solidFill>
                </a:rPr>
                <a:t>3. </a:t>
              </a:r>
              <a:r>
                <a:rPr lang="de-DE" sz="1400" b="1" dirty="0" err="1">
                  <a:solidFill>
                    <a:prstClr val="white"/>
                  </a:solidFill>
                </a:rPr>
                <a:t>Sustainability</a:t>
              </a:r>
              <a:endParaRPr lang="de-DE" sz="1400" b="1" dirty="0">
                <a:solidFill>
                  <a:prstClr val="white"/>
                </a:solidFill>
              </a:endParaRPr>
            </a:p>
          </p:txBody>
        </p:sp>
      </p:grpSp>
      <p:sp>
        <p:nvSpPr>
          <p:cNvPr id="59" name="Freihandform 69">
            <a:extLst>
              <a:ext uri="{FF2B5EF4-FFF2-40B4-BE49-F238E27FC236}">
                <a16:creationId xmlns:a16="http://schemas.microsoft.com/office/drawing/2014/main" xmlns="" id="{0D66B5CB-430A-F14C-F21E-7A42F776DC77}"/>
              </a:ext>
            </a:extLst>
          </p:cNvPr>
          <p:cNvSpPr/>
          <p:nvPr/>
        </p:nvSpPr>
        <p:spPr>
          <a:xfrm>
            <a:off x="5617579" y="2851022"/>
            <a:ext cx="927805" cy="1981225"/>
          </a:xfrm>
          <a:custGeom>
            <a:avLst/>
            <a:gdLst>
              <a:gd name="connsiteX0" fmla="*/ 463796 w 927805"/>
              <a:gd name="connsiteY0" fmla="*/ 0 h 1981225"/>
              <a:gd name="connsiteX1" fmla="*/ 546634 w 927805"/>
              <a:gd name="connsiteY1" fmla="*/ 74917 h 1981225"/>
              <a:gd name="connsiteX2" fmla="*/ 927805 w 927805"/>
              <a:gd name="connsiteY2" fmla="*/ 990612 h 1981225"/>
              <a:gd name="connsiteX3" fmla="*/ 546634 w 927805"/>
              <a:gd name="connsiteY3" fmla="*/ 1906307 h 1981225"/>
              <a:gd name="connsiteX4" fmla="*/ 463796 w 927805"/>
              <a:gd name="connsiteY4" fmla="*/ 1981225 h 1981225"/>
              <a:gd name="connsiteX5" fmla="*/ 380996 w 927805"/>
              <a:gd name="connsiteY5" fmla="*/ 1906307 h 1981225"/>
              <a:gd name="connsiteX6" fmla="*/ 0 w 927805"/>
              <a:gd name="connsiteY6" fmla="*/ 990612 h 1981225"/>
              <a:gd name="connsiteX7" fmla="*/ 380996 w 927805"/>
              <a:gd name="connsiteY7" fmla="*/ 74917 h 1981225"/>
              <a:gd name="connsiteX8" fmla="*/ 463796 w 927805"/>
              <a:gd name="connsiteY8" fmla="*/ 0 h 19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805" h="1981225">
                <a:moveTo>
                  <a:pt x="463796" y="0"/>
                </a:moveTo>
                <a:lnTo>
                  <a:pt x="546634" y="74917"/>
                </a:lnTo>
                <a:cubicBezTo>
                  <a:pt x="782141" y="309264"/>
                  <a:pt x="927805" y="633011"/>
                  <a:pt x="927805" y="990612"/>
                </a:cubicBezTo>
                <a:cubicBezTo>
                  <a:pt x="927805" y="1348213"/>
                  <a:pt x="782141" y="1671960"/>
                  <a:pt x="546634" y="1906307"/>
                </a:cubicBezTo>
                <a:lnTo>
                  <a:pt x="463796" y="1981225"/>
                </a:lnTo>
                <a:lnTo>
                  <a:pt x="380996" y="1906307"/>
                </a:lnTo>
                <a:cubicBezTo>
                  <a:pt x="145597" y="1671960"/>
                  <a:pt x="0" y="1348213"/>
                  <a:pt x="0" y="990612"/>
                </a:cubicBezTo>
                <a:cubicBezTo>
                  <a:pt x="0" y="633011"/>
                  <a:pt x="145597" y="309264"/>
                  <a:pt x="380996" y="74917"/>
                </a:cubicBezTo>
                <a:lnTo>
                  <a:pt x="463796" y="0"/>
                </a:lnTo>
                <a:close/>
              </a:path>
            </a:pathLst>
          </a:custGeom>
          <a:solidFill>
            <a:srgbClr val="FBBD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18000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a:ln>
                <a:noFill/>
              </a:ln>
              <a:solidFill>
                <a:prstClr val="white"/>
              </a:solidFill>
              <a:effectLst/>
              <a:uLnTx/>
              <a:uFillTx/>
              <a:latin typeface="Arial"/>
              <a:ea typeface="+mn-ea"/>
              <a:cs typeface="+mn-cs"/>
            </a:endParaRPr>
          </a:p>
        </p:txBody>
      </p:sp>
      <p:grpSp>
        <p:nvGrpSpPr>
          <p:cNvPr id="60" name="Gruppieren 59">
            <a:extLst>
              <a:ext uri="{FF2B5EF4-FFF2-40B4-BE49-F238E27FC236}">
                <a16:creationId xmlns:a16="http://schemas.microsoft.com/office/drawing/2014/main" xmlns="" id="{43109D81-D45F-3B38-DE58-8D4BC3475D1F}"/>
              </a:ext>
            </a:extLst>
          </p:cNvPr>
          <p:cNvGrpSpPr/>
          <p:nvPr/>
        </p:nvGrpSpPr>
        <p:grpSpPr>
          <a:xfrm>
            <a:off x="5580980" y="3349263"/>
            <a:ext cx="956159" cy="1015663"/>
            <a:chOff x="5605070" y="3368426"/>
            <a:chExt cx="956159" cy="857572"/>
          </a:xfrm>
        </p:grpSpPr>
        <p:sp>
          <p:nvSpPr>
            <p:cNvPr id="61" name="Textfeld 60">
              <a:extLst>
                <a:ext uri="{FF2B5EF4-FFF2-40B4-BE49-F238E27FC236}">
                  <a16:creationId xmlns:a16="http://schemas.microsoft.com/office/drawing/2014/main" xmlns="" id="{9FE1BB62-2877-6D04-6D04-611D1514294C}"/>
                </a:ext>
              </a:extLst>
            </p:cNvPr>
            <p:cNvSpPr txBox="1"/>
            <p:nvPr/>
          </p:nvSpPr>
          <p:spPr>
            <a:xfrm>
              <a:off x="5605070" y="3368426"/>
              <a:ext cx="956159" cy="857572"/>
            </a:xfrm>
            <a:prstGeom prst="rect">
              <a:avLst/>
            </a:prstGeom>
            <a:noFill/>
          </p:spPr>
          <p:txBody>
            <a:bodyPr wrap="none" rtlCol="0">
              <a:spAutoFit/>
            </a:bodyPr>
            <a:lstStyle>
              <a:defPPr>
                <a:defRPr lang="de-DE"/>
              </a:defPPr>
              <a:lvl1pPr>
                <a:defRPr sz="1200" b="1">
                  <a:solidFill>
                    <a:schemeClr val="bg1"/>
                  </a:solidFill>
                </a:defRPr>
              </a:lvl1pPr>
            </a:lstStyle>
            <a:p>
              <a:pPr algn="ctr"/>
              <a:r>
                <a:rPr lang="en-US" sz="2000" dirty="0"/>
                <a:t>#safety</a:t>
              </a:r>
              <a:br>
                <a:rPr lang="en-US" sz="2000" dirty="0"/>
              </a:br>
              <a:r>
                <a:rPr lang="en-US" sz="2000" dirty="0"/>
                <a:t>goes</a:t>
              </a:r>
              <a:br>
                <a:rPr lang="en-US" sz="2000" dirty="0"/>
              </a:br>
              <a:r>
                <a:rPr lang="en-US" sz="2000" dirty="0"/>
                <a:t>digital</a:t>
              </a:r>
            </a:p>
          </p:txBody>
        </p:sp>
        <p:sp>
          <p:nvSpPr>
            <p:cNvPr id="62" name="Textfeld 61">
              <a:extLst>
                <a:ext uri="{FF2B5EF4-FFF2-40B4-BE49-F238E27FC236}">
                  <a16:creationId xmlns:a16="http://schemas.microsoft.com/office/drawing/2014/main" xmlns="" id="{EE087DDE-1284-23F0-3DCF-93CEDC352AFF}"/>
                </a:ext>
              </a:extLst>
            </p:cNvPr>
            <p:cNvSpPr txBox="1"/>
            <p:nvPr/>
          </p:nvSpPr>
          <p:spPr>
            <a:xfrm>
              <a:off x="5651423" y="3612419"/>
              <a:ext cx="184731" cy="276999"/>
            </a:xfrm>
            <a:prstGeom prst="rect">
              <a:avLst/>
            </a:prstGeom>
            <a:noFill/>
          </p:spPr>
          <p:txBody>
            <a:bodyPr wrap="none" rtlCol="0">
              <a:spAutoFit/>
            </a:bodyPr>
            <a:lstStyle/>
            <a:p>
              <a:endParaRPr lang="de-DE" sz="1200" b="1">
                <a:solidFill>
                  <a:schemeClr val="bg1"/>
                </a:solidFill>
              </a:endParaRPr>
            </a:p>
          </p:txBody>
        </p:sp>
      </p:grpSp>
    </p:spTree>
    <p:extLst>
      <p:ext uri="{BB962C8B-B14F-4D97-AF65-F5344CB8AC3E}">
        <p14:creationId xmlns:p14="http://schemas.microsoft.com/office/powerpoint/2010/main" val="31065140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childTnLst>
                                    </p:cTn>
                                  </p:par>
                                  <p:par>
                                    <p:cTn id="8" presetID="42" presetClass="path" presetSubtype="0" decel="100000" fill="hold" grpId="1" nodeType="withEffect">
                                      <p:stCondLst>
                                        <p:cond delay="0"/>
                                      </p:stCondLst>
                                      <p:childTnLst>
                                        <p:animMotion origin="layout" path="M -0.01718 -0.00023 L -4.16667E-6 -3.7037E-7 " pathEditMode="relative" rAng="0" ptsTypes="AA">
                                          <p:cBhvr>
                                            <p:cTn id="9" dur="500" fill="hold"/>
                                            <p:tgtEl>
                                              <p:spTgt spid="32"/>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 fill="hold"/>
                                            <p:tgtEl>
                                              <p:spTgt spid="6"/>
                                            </p:tgtEl>
                                            <p:attrNameLst>
                                              <p:attrName>ppt_w</p:attrName>
                                            </p:attrNameLst>
                                          </p:cBhvr>
                                          <p:tavLst>
                                            <p:tav tm="0">
                                              <p:val>
                                                <p:fltVal val="0"/>
                                              </p:val>
                                            </p:tav>
                                            <p:tav tm="100000">
                                              <p:val>
                                                <p:strVal val="#ppt_w"/>
                                              </p:val>
                                            </p:tav>
                                          </p:tavLst>
                                        </p:anim>
                                        <p:anim calcmode="lin" valueType="num">
                                          <p:cBhvr>
                                            <p:cTn id="13" dur="200" fill="hold"/>
                                            <p:tgtEl>
                                              <p:spTgt spid="6"/>
                                            </p:tgtEl>
                                            <p:attrNameLst>
                                              <p:attrName>ppt_h</p:attrName>
                                            </p:attrNameLst>
                                          </p:cBhvr>
                                          <p:tavLst>
                                            <p:tav tm="0">
                                              <p:val>
                                                <p:fltVal val="0"/>
                                              </p:val>
                                            </p:tav>
                                            <p:tav tm="100000">
                                              <p:val>
                                                <p:strVal val="#ppt_h"/>
                                              </p:val>
                                            </p:tav>
                                          </p:tavLst>
                                        </p:anim>
                                      </p:childTnLst>
                                    </p:cTn>
                                  </p:par>
                                  <p:par>
                                    <p:cTn id="14" presetID="6" presetClass="emph" presetSubtype="0" fill="hold" nodeType="withEffect" p14:presetBounceEnd="99000">
                                      <p:stCondLst>
                                        <p:cond delay="0"/>
                                      </p:stCondLst>
                                      <p:childTnLst>
                                        <p:animScale p14:bounceEnd="99000">
                                          <p:cBhvr>
                                            <p:cTn id="15" dur="1000" fill="hold"/>
                                            <p:tgtEl>
                                              <p:spTgt spid="6"/>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6"/>
                                            </p:tgtEl>
                                          </p:cBhvr>
                                          <p:by x="91000" y="91000"/>
                                        </p:animScale>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250"/>
                                            <p:tgtEl>
                                              <p:spTgt spid="34"/>
                                            </p:tgtEl>
                                          </p:cBhvr>
                                        </p:animEffect>
                                      </p:childTnLst>
                                    </p:cTn>
                                  </p:par>
                                  <p:par>
                                    <p:cTn id="22" presetID="42" presetClass="path" presetSubtype="0" decel="100000" fill="hold" nodeType="withEffect">
                                      <p:stCondLst>
                                        <p:cond delay="0"/>
                                      </p:stCondLst>
                                      <p:childTnLst>
                                        <p:animMotion origin="layout" path="M 0.01666 -0.00047 L 3.33333E-6 4.07407E-6 " pathEditMode="relative" rAng="0" ptsTypes="AA">
                                          <p:cBhvr>
                                            <p:cTn id="23" dur="500" fill="hold"/>
                                            <p:tgtEl>
                                              <p:spTgt spid="34"/>
                                            </p:tgtEl>
                                            <p:attrNameLst>
                                              <p:attrName>ppt_x</p:attrName>
                                              <p:attrName>ppt_y</p:attrName>
                                            </p:attrNameLst>
                                          </p:cBhvr>
                                          <p:rCtr x="-833" y="23"/>
                                        </p:animMotion>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50"/>
                                            <p:tgtEl>
                                              <p:spTgt spid="39"/>
                                            </p:tgtEl>
                                          </p:cBhvr>
                                        </p:animEffect>
                                      </p:childTnLst>
                                    </p:cTn>
                                  </p:par>
                                  <p:par>
                                    <p:cTn id="28" presetID="42" presetClass="path" presetSubtype="0" decel="100000" fill="hold" nodeType="withEffect">
                                      <p:stCondLst>
                                        <p:cond delay="0"/>
                                      </p:stCondLst>
                                      <p:childTnLst>
                                        <p:animMotion origin="layout" path="M 0.01667 -0.00047 L -2.91667E-6 3.33333E-6 " pathEditMode="relative" rAng="0" ptsTypes="AA">
                                          <p:cBhvr>
                                            <p:cTn id="29" dur="500" fill="hold"/>
                                            <p:tgtEl>
                                              <p:spTgt spid="39"/>
                                            </p:tgtEl>
                                            <p:attrNameLst>
                                              <p:attrName>ppt_x</p:attrName>
                                              <p:attrName>ppt_y</p:attrName>
                                            </p:attrNameLst>
                                          </p:cBhvr>
                                          <p:rCtr x="-833" y="23"/>
                                        </p:animMotion>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250"/>
                                            <p:tgtEl>
                                              <p:spTgt spid="54"/>
                                            </p:tgtEl>
                                          </p:cBhvr>
                                        </p:animEffect>
                                      </p:childTnLst>
                                    </p:cTn>
                                  </p:par>
                                  <p:par>
                                    <p:cTn id="34" presetID="42" presetClass="path" presetSubtype="0" decel="100000" fill="hold" nodeType="withEffect">
                                      <p:stCondLst>
                                        <p:cond delay="0"/>
                                      </p:stCondLst>
                                      <p:childTnLst>
                                        <p:animMotion origin="layout" path="M 0.01666 -0.00046 L 2.5E-6 7.40741E-7 " pathEditMode="relative" rAng="0" ptsTypes="AA">
                                          <p:cBhvr>
                                            <p:cTn id="35" dur="500" fill="hold"/>
                                            <p:tgtEl>
                                              <p:spTgt spid="54"/>
                                            </p:tgtEl>
                                            <p:attrNameLst>
                                              <p:attrName>ppt_x</p:attrName>
                                              <p:attrName>ppt_y</p:attrName>
                                            </p:attrNameLst>
                                          </p:cBhvr>
                                          <p:rCtr x="-833" y="23"/>
                                        </p:animMotion>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250"/>
                                            <p:tgtEl>
                                              <p:spTgt spid="49"/>
                                            </p:tgtEl>
                                          </p:cBhvr>
                                        </p:animEffect>
                                      </p:childTnLst>
                                    </p:cTn>
                                  </p:par>
                                  <p:par>
                                    <p:cTn id="40" presetID="42" presetClass="path" presetSubtype="0" decel="100000" fill="hold" nodeType="withEffect">
                                      <p:stCondLst>
                                        <p:cond delay="0"/>
                                      </p:stCondLst>
                                      <p:childTnLst>
                                        <p:animMotion origin="layout" path="M 0.01667 -0.00047 L -2.70833E-6 3.33333E-6 " pathEditMode="relative" rAng="0" ptsTypes="AA">
                                          <p:cBhvr>
                                            <p:cTn id="41" dur="500" fill="hold"/>
                                            <p:tgtEl>
                                              <p:spTgt spid="49"/>
                                            </p:tgtEl>
                                            <p:attrNameLst>
                                              <p:attrName>ppt_x</p:attrName>
                                              <p:attrName>ppt_y</p:attrName>
                                            </p:attrNameLst>
                                          </p:cBhvr>
                                          <p:rCtr x="-833" y="23"/>
                                        </p:animMotion>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250"/>
                                            <p:tgtEl>
                                              <p:spTgt spid="44"/>
                                            </p:tgtEl>
                                          </p:cBhvr>
                                        </p:animEffect>
                                      </p:childTnLst>
                                    </p:cTn>
                                  </p:par>
                                  <p:par>
                                    <p:cTn id="46" presetID="42" presetClass="path" presetSubtype="0" decel="100000" fill="hold" nodeType="withEffect">
                                      <p:stCondLst>
                                        <p:cond delay="0"/>
                                      </p:stCondLst>
                                      <p:childTnLst>
                                        <p:animMotion origin="layout" path="M 0.01666 -0.00046 L 3.33333E-6 -2.96296E-6 " pathEditMode="relative" rAng="0" ptsTypes="AA">
                                          <p:cBhvr>
                                            <p:cTn id="47" dur="500" fill="hold"/>
                                            <p:tgtEl>
                                              <p:spTgt spid="44"/>
                                            </p:tgtEl>
                                            <p:attrNameLst>
                                              <p:attrName>ppt_x</p:attrName>
                                              <p:attrName>ppt_y</p:attrName>
                                            </p:attrNameLst>
                                          </p:cBhvr>
                                          <p:rCtr x="-833" y="23"/>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50"/>
                                            <p:tgtEl>
                                              <p:spTgt spid="33"/>
                                            </p:tgtEl>
                                          </p:cBhvr>
                                        </p:animEffect>
                                      </p:childTnLst>
                                    </p:cTn>
                                  </p:par>
                                  <p:par>
                                    <p:cTn id="53" presetID="42" presetClass="path" presetSubtype="0" decel="100000" fill="hold" grpId="1" nodeType="withEffect">
                                      <p:stCondLst>
                                        <p:cond delay="0"/>
                                      </p:stCondLst>
                                      <p:childTnLst>
                                        <p:animMotion origin="layout" path="M 0.01667 -0.00046 L -8.33333E-7 -3.7037E-7 " pathEditMode="relative" rAng="0" ptsTypes="AA">
                                          <p:cBhvr>
                                            <p:cTn id="54" dur="500" fill="hold"/>
                                            <p:tgtEl>
                                              <p:spTgt spid="33"/>
                                            </p:tgtEl>
                                            <p:attrNameLst>
                                              <p:attrName>ppt_x</p:attrName>
                                              <p:attrName>ppt_y</p:attrName>
                                            </p:attrNameLst>
                                          </p:cBhvr>
                                          <p:rCtr x="-833" y="23"/>
                                        </p:animMotion>
                                      </p:childTnLst>
                                    </p:cTn>
                                  </p:par>
                                  <p:par>
                                    <p:cTn id="55" presetID="23" presetClass="entr" presetSubtype="16"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200" fill="hold"/>
                                            <p:tgtEl>
                                              <p:spTgt spid="9"/>
                                            </p:tgtEl>
                                            <p:attrNameLst>
                                              <p:attrName>ppt_w</p:attrName>
                                            </p:attrNameLst>
                                          </p:cBhvr>
                                          <p:tavLst>
                                            <p:tav tm="0">
                                              <p:val>
                                                <p:fltVal val="0"/>
                                              </p:val>
                                            </p:tav>
                                            <p:tav tm="100000">
                                              <p:val>
                                                <p:strVal val="#ppt_w"/>
                                              </p:val>
                                            </p:tav>
                                          </p:tavLst>
                                        </p:anim>
                                        <p:anim calcmode="lin" valueType="num">
                                          <p:cBhvr>
                                            <p:cTn id="58" dur="200" fill="hold"/>
                                            <p:tgtEl>
                                              <p:spTgt spid="9"/>
                                            </p:tgtEl>
                                            <p:attrNameLst>
                                              <p:attrName>ppt_h</p:attrName>
                                            </p:attrNameLst>
                                          </p:cBhvr>
                                          <p:tavLst>
                                            <p:tav tm="0">
                                              <p:val>
                                                <p:fltVal val="0"/>
                                              </p:val>
                                            </p:tav>
                                            <p:tav tm="100000">
                                              <p:val>
                                                <p:strVal val="#ppt_h"/>
                                              </p:val>
                                            </p:tav>
                                          </p:tavLst>
                                        </p:anim>
                                      </p:childTnLst>
                                    </p:cTn>
                                  </p:par>
                                  <p:par>
                                    <p:cTn id="59" presetID="6" presetClass="emph" presetSubtype="0" fill="hold" nodeType="withEffect" p14:presetBounceEnd="99000">
                                      <p:stCondLst>
                                        <p:cond delay="0"/>
                                      </p:stCondLst>
                                      <p:childTnLst>
                                        <p:animScale p14:bounceEnd="99000">
                                          <p:cBhvr>
                                            <p:cTn id="60" dur="1000" fill="hold"/>
                                            <p:tgtEl>
                                              <p:spTgt spid="9"/>
                                            </p:tgtEl>
                                          </p:cBhvr>
                                          <p:by x="110000" y="110000"/>
                                        </p:animScale>
                                      </p:childTnLst>
                                    </p:cTn>
                                  </p:par>
                                  <p:par>
                                    <p:cTn id="61" presetID="6" presetClass="emph" presetSubtype="0" accel="50000" decel="50000" fill="hold" nodeType="withEffect">
                                      <p:stCondLst>
                                        <p:cond delay="0"/>
                                      </p:stCondLst>
                                      <p:childTnLst>
                                        <p:animScale>
                                          <p:cBhvr>
                                            <p:cTn id="62" dur="250" fill="hold"/>
                                            <p:tgtEl>
                                              <p:spTgt spid="9"/>
                                            </p:tgtEl>
                                          </p:cBhvr>
                                          <p:by x="91000" y="91000"/>
                                        </p:animScale>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250"/>
                                            <p:tgtEl>
                                              <p:spTgt spid="12"/>
                                            </p:tgtEl>
                                          </p:cBhvr>
                                        </p:animEffect>
                                      </p:childTnLst>
                                    </p:cTn>
                                  </p:par>
                                  <p:par>
                                    <p:cTn id="67" presetID="42" presetClass="path" presetSubtype="0" decel="100000" fill="hold" nodeType="withEffect">
                                      <p:stCondLst>
                                        <p:cond delay="0"/>
                                      </p:stCondLst>
                                      <p:childTnLst>
                                        <p:animMotion origin="layout" path="M -0.01719 -0.00023 L 1.04167E-6 -4.44444E-6 " pathEditMode="relative" rAng="0" ptsTypes="AA">
                                          <p:cBhvr>
                                            <p:cTn id="68" dur="500" fill="hold"/>
                                            <p:tgtEl>
                                              <p:spTgt spid="12"/>
                                            </p:tgtEl>
                                            <p:attrNameLst>
                                              <p:attrName>ppt_x</p:attrName>
                                              <p:attrName>ppt_y</p:attrName>
                                            </p:attrNameLst>
                                          </p:cBhvr>
                                          <p:rCtr x="859" y="0"/>
                                        </p:animMotion>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50"/>
                                            <p:tgtEl>
                                              <p:spTgt spid="17"/>
                                            </p:tgtEl>
                                          </p:cBhvr>
                                        </p:animEffect>
                                      </p:childTnLst>
                                    </p:cTn>
                                  </p:par>
                                  <p:par>
                                    <p:cTn id="73" presetID="42" presetClass="path" presetSubtype="0" decel="100000" fill="hold" nodeType="withEffect">
                                      <p:stCondLst>
                                        <p:cond delay="0"/>
                                      </p:stCondLst>
                                      <p:childTnLst>
                                        <p:animMotion origin="layout" path="M -0.01719 -0.00023 L -2.29167E-6 2.59259E-6 " pathEditMode="relative" rAng="0" ptsTypes="AA">
                                          <p:cBhvr>
                                            <p:cTn id="74" dur="500" fill="hold"/>
                                            <p:tgtEl>
                                              <p:spTgt spid="17"/>
                                            </p:tgtEl>
                                            <p:attrNameLst>
                                              <p:attrName>ppt_x</p:attrName>
                                              <p:attrName>ppt_y</p:attrName>
                                            </p:attrNameLst>
                                          </p:cBhvr>
                                          <p:rCtr x="859" y="0"/>
                                        </p:animMotion>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50"/>
                                            <p:tgtEl>
                                              <p:spTgt spid="27"/>
                                            </p:tgtEl>
                                          </p:cBhvr>
                                        </p:animEffect>
                                      </p:childTnLst>
                                    </p:cTn>
                                  </p:par>
                                  <p:par>
                                    <p:cTn id="79" presetID="42" presetClass="path" presetSubtype="0" decel="100000" fill="hold" nodeType="withEffect">
                                      <p:stCondLst>
                                        <p:cond delay="0"/>
                                      </p:stCondLst>
                                      <p:childTnLst>
                                        <p:animMotion origin="layout" path="M -0.01718 -0.00023 L -2.5E-6 -1.11111E-6 " pathEditMode="relative" rAng="0" ptsTypes="AA">
                                          <p:cBhvr>
                                            <p:cTn id="80" dur="500" fill="hold"/>
                                            <p:tgtEl>
                                              <p:spTgt spid="27"/>
                                            </p:tgtEl>
                                            <p:attrNameLst>
                                              <p:attrName>ppt_x</p:attrName>
                                              <p:attrName>ppt_y</p:attrName>
                                            </p:attrNameLst>
                                          </p:cBhvr>
                                          <p:rCtr x="859" y="0"/>
                                        </p:animMotion>
                                      </p:childTnLst>
                                    </p:cTn>
                                  </p:par>
                                </p:childTnLst>
                              </p:cTn>
                            </p:par>
                            <p:par>
                              <p:cTn id="81" fill="hold">
                                <p:stCondLst>
                                  <p:cond delay="2500"/>
                                </p:stCondLst>
                                <p:childTnLst>
                                  <p:par>
                                    <p:cTn id="82" presetID="10" presetClass="entr" presetSubtype="0"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250"/>
                                            <p:tgtEl>
                                              <p:spTgt spid="22"/>
                                            </p:tgtEl>
                                          </p:cBhvr>
                                        </p:animEffect>
                                      </p:childTnLst>
                                    </p:cTn>
                                  </p:par>
                                  <p:par>
                                    <p:cTn id="85" presetID="42" presetClass="path" presetSubtype="0" decel="100000" fill="hold" nodeType="withEffect">
                                      <p:stCondLst>
                                        <p:cond delay="0"/>
                                      </p:stCondLst>
                                      <p:childTnLst>
                                        <p:animMotion origin="layout" path="M -0.01719 -0.00023 L 2.29167E-6 1.48148E-6 " pathEditMode="relative" rAng="0" ptsTypes="AA">
                                          <p:cBhvr>
                                            <p:cTn id="86" dur="500" fill="hold"/>
                                            <p:tgtEl>
                                              <p:spTgt spid="22"/>
                                            </p:tgtEl>
                                            <p:attrNameLst>
                                              <p:attrName>ppt_x</p:attrName>
                                              <p:attrName>ppt_y</p:attrName>
                                            </p:attrNameLst>
                                          </p:cBhvr>
                                          <p:rCtr x="859" y="0"/>
                                        </p:animMotion>
                                      </p:childTnLst>
                                    </p:cTn>
                                  </p:par>
                                </p:childTnLst>
                              </p:cTn>
                            </p:par>
                            <p:par>
                              <p:cTn id="87" fill="hold">
                                <p:stCondLst>
                                  <p:cond delay="3000"/>
                                </p:stCondLst>
                                <p:childTnLst>
                                  <p:par>
                                    <p:cTn id="88" presetID="10" presetClass="entr" presetSubtype="0" fill="hold" nodeType="afterEffect">
                                      <p:stCondLst>
                                        <p:cond delay="100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500"/>
                                            <p:tgtEl>
                                              <p:spTgt spid="60"/>
                                            </p:tgtEl>
                                          </p:cBhvr>
                                        </p:animEffect>
                                      </p:childTnLst>
                                    </p:cTn>
                                  </p:par>
                                  <p:par>
                                    <p:cTn id="91" presetID="6" presetClass="emph" presetSubtype="0" fill="hold" nodeType="withEffect">
                                      <p:stCondLst>
                                        <p:cond delay="0"/>
                                      </p:stCondLst>
                                      <p:childTnLst>
                                        <p:animScale>
                                          <p:cBhvr>
                                            <p:cTn id="92" dur="10" fill="hold"/>
                                            <p:tgtEl>
                                              <p:spTgt spid="60"/>
                                            </p:tgtEl>
                                          </p:cBhvr>
                                          <p:by x="125000" y="125000"/>
                                        </p:animScale>
                                      </p:childTnLst>
                                    </p:cTn>
                                  </p:par>
                                  <p:par>
                                    <p:cTn id="93" presetID="6" presetClass="emph" presetSubtype="0" decel="100000" fill="hold" nodeType="withEffect">
                                      <p:stCondLst>
                                        <p:cond delay="0"/>
                                      </p:stCondLst>
                                      <p:childTnLst>
                                        <p:animScale>
                                          <p:cBhvr>
                                            <p:cTn id="94" dur="750" fill="hold"/>
                                            <p:tgtEl>
                                              <p:spTgt spid="60"/>
                                            </p:tgtEl>
                                          </p:cBhvr>
                                          <p:by x="80000" y="80000"/>
                                        </p:animScale>
                                      </p:childTnLst>
                                    </p:cTn>
                                  </p:par>
                                  <p:par>
                                    <p:cTn id="95" presetID="10"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par>
                                    <p:cTn id="98" presetID="6" presetClass="emph" presetSubtype="0" fill="hold" grpId="1" nodeType="withEffect">
                                      <p:stCondLst>
                                        <p:cond delay="0"/>
                                      </p:stCondLst>
                                      <p:childTnLst>
                                        <p:animScale>
                                          <p:cBhvr>
                                            <p:cTn id="99" dur="10" fill="hold"/>
                                            <p:tgtEl>
                                              <p:spTgt spid="59"/>
                                            </p:tgtEl>
                                          </p:cBhvr>
                                          <p:by x="125000" y="125000"/>
                                        </p:animScale>
                                      </p:childTnLst>
                                    </p:cTn>
                                  </p:par>
                                  <p:par>
                                    <p:cTn id="100" presetID="6" presetClass="emph" presetSubtype="0" decel="100000" fill="hold" grpId="2" nodeType="withEffect">
                                      <p:stCondLst>
                                        <p:cond delay="0"/>
                                      </p:stCondLst>
                                      <p:childTnLst>
                                        <p:animScale>
                                          <p:cBhvr>
                                            <p:cTn id="101" dur="750" fill="hold"/>
                                            <p:tgtEl>
                                              <p:spTgt spid="59"/>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59" grpId="0" animBg="1"/>
          <p:bldP spid="59" grpId="1" animBg="1"/>
          <p:bldP spid="59" grpId="2"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childTnLst>
                                    </p:cTn>
                                  </p:par>
                                  <p:par>
                                    <p:cTn id="8" presetID="42" presetClass="path" presetSubtype="0" decel="100000" fill="hold" grpId="1" nodeType="withEffect">
                                      <p:stCondLst>
                                        <p:cond delay="0"/>
                                      </p:stCondLst>
                                      <p:childTnLst>
                                        <p:animMotion origin="layout" path="M -0.01718 -0.00023 L -4.16667E-6 -3.7037E-7 " pathEditMode="relative" rAng="0" ptsTypes="AA">
                                          <p:cBhvr>
                                            <p:cTn id="9" dur="500" fill="hold"/>
                                            <p:tgtEl>
                                              <p:spTgt spid="32"/>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 fill="hold"/>
                                            <p:tgtEl>
                                              <p:spTgt spid="6"/>
                                            </p:tgtEl>
                                            <p:attrNameLst>
                                              <p:attrName>ppt_w</p:attrName>
                                            </p:attrNameLst>
                                          </p:cBhvr>
                                          <p:tavLst>
                                            <p:tav tm="0">
                                              <p:val>
                                                <p:fltVal val="0"/>
                                              </p:val>
                                            </p:tav>
                                            <p:tav tm="100000">
                                              <p:val>
                                                <p:strVal val="#ppt_w"/>
                                              </p:val>
                                            </p:tav>
                                          </p:tavLst>
                                        </p:anim>
                                        <p:anim calcmode="lin" valueType="num">
                                          <p:cBhvr>
                                            <p:cTn id="13" dur="200" fill="hold"/>
                                            <p:tgtEl>
                                              <p:spTgt spid="6"/>
                                            </p:tgtEl>
                                            <p:attrNameLst>
                                              <p:attrName>ppt_h</p:attrName>
                                            </p:attrNameLst>
                                          </p:cBhvr>
                                          <p:tavLst>
                                            <p:tav tm="0">
                                              <p:val>
                                                <p:fltVal val="0"/>
                                              </p:val>
                                            </p:tav>
                                            <p:tav tm="100000">
                                              <p:val>
                                                <p:strVal val="#ppt_h"/>
                                              </p:val>
                                            </p:tav>
                                          </p:tavLst>
                                        </p:anim>
                                      </p:childTnLst>
                                    </p:cTn>
                                  </p:par>
                                  <p:par>
                                    <p:cTn id="14" presetID="6" presetClass="emph" presetSubtype="0" fill="hold" nodeType="withEffect">
                                      <p:stCondLst>
                                        <p:cond delay="0"/>
                                      </p:stCondLst>
                                      <p:childTnLst>
                                        <p:animScale>
                                          <p:cBhvr>
                                            <p:cTn id="15" dur="1000" fill="hold"/>
                                            <p:tgtEl>
                                              <p:spTgt spid="6"/>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6"/>
                                            </p:tgtEl>
                                          </p:cBhvr>
                                          <p:by x="91000" y="91000"/>
                                        </p:animScale>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250"/>
                                            <p:tgtEl>
                                              <p:spTgt spid="34"/>
                                            </p:tgtEl>
                                          </p:cBhvr>
                                        </p:animEffect>
                                      </p:childTnLst>
                                    </p:cTn>
                                  </p:par>
                                  <p:par>
                                    <p:cTn id="22" presetID="42" presetClass="path" presetSubtype="0" decel="100000" fill="hold" nodeType="withEffect">
                                      <p:stCondLst>
                                        <p:cond delay="0"/>
                                      </p:stCondLst>
                                      <p:childTnLst>
                                        <p:animMotion origin="layout" path="M 0.01666 -0.00047 L 3.33333E-6 4.07407E-6 " pathEditMode="relative" rAng="0" ptsTypes="AA">
                                          <p:cBhvr>
                                            <p:cTn id="23" dur="500" fill="hold"/>
                                            <p:tgtEl>
                                              <p:spTgt spid="34"/>
                                            </p:tgtEl>
                                            <p:attrNameLst>
                                              <p:attrName>ppt_x</p:attrName>
                                              <p:attrName>ppt_y</p:attrName>
                                            </p:attrNameLst>
                                          </p:cBhvr>
                                          <p:rCtr x="-833" y="23"/>
                                        </p:animMotion>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50"/>
                                            <p:tgtEl>
                                              <p:spTgt spid="39"/>
                                            </p:tgtEl>
                                          </p:cBhvr>
                                        </p:animEffect>
                                      </p:childTnLst>
                                    </p:cTn>
                                  </p:par>
                                  <p:par>
                                    <p:cTn id="28" presetID="42" presetClass="path" presetSubtype="0" decel="100000" fill="hold" nodeType="withEffect">
                                      <p:stCondLst>
                                        <p:cond delay="0"/>
                                      </p:stCondLst>
                                      <p:childTnLst>
                                        <p:animMotion origin="layout" path="M 0.01667 -0.00047 L -2.91667E-6 3.33333E-6 " pathEditMode="relative" rAng="0" ptsTypes="AA">
                                          <p:cBhvr>
                                            <p:cTn id="29" dur="500" fill="hold"/>
                                            <p:tgtEl>
                                              <p:spTgt spid="39"/>
                                            </p:tgtEl>
                                            <p:attrNameLst>
                                              <p:attrName>ppt_x</p:attrName>
                                              <p:attrName>ppt_y</p:attrName>
                                            </p:attrNameLst>
                                          </p:cBhvr>
                                          <p:rCtr x="-833" y="23"/>
                                        </p:animMotion>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250"/>
                                            <p:tgtEl>
                                              <p:spTgt spid="54"/>
                                            </p:tgtEl>
                                          </p:cBhvr>
                                        </p:animEffect>
                                      </p:childTnLst>
                                    </p:cTn>
                                  </p:par>
                                  <p:par>
                                    <p:cTn id="34" presetID="42" presetClass="path" presetSubtype="0" decel="100000" fill="hold" nodeType="withEffect">
                                      <p:stCondLst>
                                        <p:cond delay="0"/>
                                      </p:stCondLst>
                                      <p:childTnLst>
                                        <p:animMotion origin="layout" path="M 0.01666 -0.00046 L 2.5E-6 7.40741E-7 " pathEditMode="relative" rAng="0" ptsTypes="AA">
                                          <p:cBhvr>
                                            <p:cTn id="35" dur="500" fill="hold"/>
                                            <p:tgtEl>
                                              <p:spTgt spid="54"/>
                                            </p:tgtEl>
                                            <p:attrNameLst>
                                              <p:attrName>ppt_x</p:attrName>
                                              <p:attrName>ppt_y</p:attrName>
                                            </p:attrNameLst>
                                          </p:cBhvr>
                                          <p:rCtr x="-833" y="23"/>
                                        </p:animMotion>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250"/>
                                            <p:tgtEl>
                                              <p:spTgt spid="49"/>
                                            </p:tgtEl>
                                          </p:cBhvr>
                                        </p:animEffect>
                                      </p:childTnLst>
                                    </p:cTn>
                                  </p:par>
                                  <p:par>
                                    <p:cTn id="40" presetID="42" presetClass="path" presetSubtype="0" decel="100000" fill="hold" nodeType="withEffect">
                                      <p:stCondLst>
                                        <p:cond delay="0"/>
                                      </p:stCondLst>
                                      <p:childTnLst>
                                        <p:animMotion origin="layout" path="M 0.01667 -0.00047 L -2.70833E-6 3.33333E-6 " pathEditMode="relative" rAng="0" ptsTypes="AA">
                                          <p:cBhvr>
                                            <p:cTn id="41" dur="500" fill="hold"/>
                                            <p:tgtEl>
                                              <p:spTgt spid="49"/>
                                            </p:tgtEl>
                                            <p:attrNameLst>
                                              <p:attrName>ppt_x</p:attrName>
                                              <p:attrName>ppt_y</p:attrName>
                                            </p:attrNameLst>
                                          </p:cBhvr>
                                          <p:rCtr x="-833" y="23"/>
                                        </p:animMotion>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250"/>
                                            <p:tgtEl>
                                              <p:spTgt spid="44"/>
                                            </p:tgtEl>
                                          </p:cBhvr>
                                        </p:animEffect>
                                      </p:childTnLst>
                                    </p:cTn>
                                  </p:par>
                                  <p:par>
                                    <p:cTn id="46" presetID="42" presetClass="path" presetSubtype="0" decel="100000" fill="hold" nodeType="withEffect">
                                      <p:stCondLst>
                                        <p:cond delay="0"/>
                                      </p:stCondLst>
                                      <p:childTnLst>
                                        <p:animMotion origin="layout" path="M 0.01666 -0.00046 L 3.33333E-6 -2.96296E-6 " pathEditMode="relative" rAng="0" ptsTypes="AA">
                                          <p:cBhvr>
                                            <p:cTn id="47" dur="500" fill="hold"/>
                                            <p:tgtEl>
                                              <p:spTgt spid="44"/>
                                            </p:tgtEl>
                                            <p:attrNameLst>
                                              <p:attrName>ppt_x</p:attrName>
                                              <p:attrName>ppt_y</p:attrName>
                                            </p:attrNameLst>
                                          </p:cBhvr>
                                          <p:rCtr x="-833" y="23"/>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50"/>
                                            <p:tgtEl>
                                              <p:spTgt spid="33"/>
                                            </p:tgtEl>
                                          </p:cBhvr>
                                        </p:animEffect>
                                      </p:childTnLst>
                                    </p:cTn>
                                  </p:par>
                                  <p:par>
                                    <p:cTn id="53" presetID="42" presetClass="path" presetSubtype="0" decel="100000" fill="hold" grpId="1" nodeType="withEffect">
                                      <p:stCondLst>
                                        <p:cond delay="0"/>
                                      </p:stCondLst>
                                      <p:childTnLst>
                                        <p:animMotion origin="layout" path="M 0.01667 -0.00046 L -8.33333E-7 -3.7037E-7 " pathEditMode="relative" rAng="0" ptsTypes="AA">
                                          <p:cBhvr>
                                            <p:cTn id="54" dur="500" fill="hold"/>
                                            <p:tgtEl>
                                              <p:spTgt spid="33"/>
                                            </p:tgtEl>
                                            <p:attrNameLst>
                                              <p:attrName>ppt_x</p:attrName>
                                              <p:attrName>ppt_y</p:attrName>
                                            </p:attrNameLst>
                                          </p:cBhvr>
                                          <p:rCtr x="-833" y="23"/>
                                        </p:animMotion>
                                      </p:childTnLst>
                                    </p:cTn>
                                  </p:par>
                                  <p:par>
                                    <p:cTn id="55" presetID="23" presetClass="entr" presetSubtype="16"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200" fill="hold"/>
                                            <p:tgtEl>
                                              <p:spTgt spid="9"/>
                                            </p:tgtEl>
                                            <p:attrNameLst>
                                              <p:attrName>ppt_w</p:attrName>
                                            </p:attrNameLst>
                                          </p:cBhvr>
                                          <p:tavLst>
                                            <p:tav tm="0">
                                              <p:val>
                                                <p:fltVal val="0"/>
                                              </p:val>
                                            </p:tav>
                                            <p:tav tm="100000">
                                              <p:val>
                                                <p:strVal val="#ppt_w"/>
                                              </p:val>
                                            </p:tav>
                                          </p:tavLst>
                                        </p:anim>
                                        <p:anim calcmode="lin" valueType="num">
                                          <p:cBhvr>
                                            <p:cTn id="58" dur="200" fill="hold"/>
                                            <p:tgtEl>
                                              <p:spTgt spid="9"/>
                                            </p:tgtEl>
                                            <p:attrNameLst>
                                              <p:attrName>ppt_h</p:attrName>
                                            </p:attrNameLst>
                                          </p:cBhvr>
                                          <p:tavLst>
                                            <p:tav tm="0">
                                              <p:val>
                                                <p:fltVal val="0"/>
                                              </p:val>
                                            </p:tav>
                                            <p:tav tm="100000">
                                              <p:val>
                                                <p:strVal val="#ppt_h"/>
                                              </p:val>
                                            </p:tav>
                                          </p:tavLst>
                                        </p:anim>
                                      </p:childTnLst>
                                    </p:cTn>
                                  </p:par>
                                  <p:par>
                                    <p:cTn id="59" presetID="6" presetClass="emph" presetSubtype="0" fill="hold" nodeType="withEffect">
                                      <p:stCondLst>
                                        <p:cond delay="0"/>
                                      </p:stCondLst>
                                      <p:childTnLst>
                                        <p:animScale>
                                          <p:cBhvr>
                                            <p:cTn id="60" dur="1000" fill="hold"/>
                                            <p:tgtEl>
                                              <p:spTgt spid="9"/>
                                            </p:tgtEl>
                                          </p:cBhvr>
                                          <p:by x="110000" y="110000"/>
                                        </p:animScale>
                                      </p:childTnLst>
                                    </p:cTn>
                                  </p:par>
                                  <p:par>
                                    <p:cTn id="61" presetID="6" presetClass="emph" presetSubtype="0" accel="50000" decel="50000" fill="hold" nodeType="withEffect">
                                      <p:stCondLst>
                                        <p:cond delay="0"/>
                                      </p:stCondLst>
                                      <p:childTnLst>
                                        <p:animScale>
                                          <p:cBhvr>
                                            <p:cTn id="62" dur="250" fill="hold"/>
                                            <p:tgtEl>
                                              <p:spTgt spid="9"/>
                                            </p:tgtEl>
                                          </p:cBhvr>
                                          <p:by x="91000" y="91000"/>
                                        </p:animScale>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250"/>
                                            <p:tgtEl>
                                              <p:spTgt spid="12"/>
                                            </p:tgtEl>
                                          </p:cBhvr>
                                        </p:animEffect>
                                      </p:childTnLst>
                                    </p:cTn>
                                  </p:par>
                                  <p:par>
                                    <p:cTn id="67" presetID="42" presetClass="path" presetSubtype="0" decel="100000" fill="hold" nodeType="withEffect">
                                      <p:stCondLst>
                                        <p:cond delay="0"/>
                                      </p:stCondLst>
                                      <p:childTnLst>
                                        <p:animMotion origin="layout" path="M -0.01719 -0.00023 L 1.04167E-6 -4.44444E-6 " pathEditMode="relative" rAng="0" ptsTypes="AA">
                                          <p:cBhvr>
                                            <p:cTn id="68" dur="500" fill="hold"/>
                                            <p:tgtEl>
                                              <p:spTgt spid="12"/>
                                            </p:tgtEl>
                                            <p:attrNameLst>
                                              <p:attrName>ppt_x</p:attrName>
                                              <p:attrName>ppt_y</p:attrName>
                                            </p:attrNameLst>
                                          </p:cBhvr>
                                          <p:rCtr x="859" y="0"/>
                                        </p:animMotion>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50"/>
                                            <p:tgtEl>
                                              <p:spTgt spid="17"/>
                                            </p:tgtEl>
                                          </p:cBhvr>
                                        </p:animEffect>
                                      </p:childTnLst>
                                    </p:cTn>
                                  </p:par>
                                  <p:par>
                                    <p:cTn id="73" presetID="42" presetClass="path" presetSubtype="0" decel="100000" fill="hold" nodeType="withEffect">
                                      <p:stCondLst>
                                        <p:cond delay="0"/>
                                      </p:stCondLst>
                                      <p:childTnLst>
                                        <p:animMotion origin="layout" path="M -0.01719 -0.00023 L -2.29167E-6 2.59259E-6 " pathEditMode="relative" rAng="0" ptsTypes="AA">
                                          <p:cBhvr>
                                            <p:cTn id="74" dur="500" fill="hold"/>
                                            <p:tgtEl>
                                              <p:spTgt spid="17"/>
                                            </p:tgtEl>
                                            <p:attrNameLst>
                                              <p:attrName>ppt_x</p:attrName>
                                              <p:attrName>ppt_y</p:attrName>
                                            </p:attrNameLst>
                                          </p:cBhvr>
                                          <p:rCtr x="859" y="0"/>
                                        </p:animMotion>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50"/>
                                            <p:tgtEl>
                                              <p:spTgt spid="27"/>
                                            </p:tgtEl>
                                          </p:cBhvr>
                                        </p:animEffect>
                                      </p:childTnLst>
                                    </p:cTn>
                                  </p:par>
                                  <p:par>
                                    <p:cTn id="79" presetID="42" presetClass="path" presetSubtype="0" decel="100000" fill="hold" nodeType="withEffect">
                                      <p:stCondLst>
                                        <p:cond delay="0"/>
                                      </p:stCondLst>
                                      <p:childTnLst>
                                        <p:animMotion origin="layout" path="M -0.01718 -0.00023 L -2.5E-6 -1.11111E-6 " pathEditMode="relative" rAng="0" ptsTypes="AA">
                                          <p:cBhvr>
                                            <p:cTn id="80" dur="500" fill="hold"/>
                                            <p:tgtEl>
                                              <p:spTgt spid="27"/>
                                            </p:tgtEl>
                                            <p:attrNameLst>
                                              <p:attrName>ppt_x</p:attrName>
                                              <p:attrName>ppt_y</p:attrName>
                                            </p:attrNameLst>
                                          </p:cBhvr>
                                          <p:rCtr x="859" y="0"/>
                                        </p:animMotion>
                                      </p:childTnLst>
                                    </p:cTn>
                                  </p:par>
                                </p:childTnLst>
                              </p:cTn>
                            </p:par>
                            <p:par>
                              <p:cTn id="81" fill="hold">
                                <p:stCondLst>
                                  <p:cond delay="2500"/>
                                </p:stCondLst>
                                <p:childTnLst>
                                  <p:par>
                                    <p:cTn id="82" presetID="10" presetClass="entr" presetSubtype="0"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250"/>
                                            <p:tgtEl>
                                              <p:spTgt spid="22"/>
                                            </p:tgtEl>
                                          </p:cBhvr>
                                        </p:animEffect>
                                      </p:childTnLst>
                                    </p:cTn>
                                  </p:par>
                                  <p:par>
                                    <p:cTn id="85" presetID="42" presetClass="path" presetSubtype="0" decel="100000" fill="hold" nodeType="withEffect">
                                      <p:stCondLst>
                                        <p:cond delay="0"/>
                                      </p:stCondLst>
                                      <p:childTnLst>
                                        <p:animMotion origin="layout" path="M -0.01719 -0.00023 L 2.29167E-6 1.48148E-6 " pathEditMode="relative" rAng="0" ptsTypes="AA">
                                          <p:cBhvr>
                                            <p:cTn id="86" dur="500" fill="hold"/>
                                            <p:tgtEl>
                                              <p:spTgt spid="22"/>
                                            </p:tgtEl>
                                            <p:attrNameLst>
                                              <p:attrName>ppt_x</p:attrName>
                                              <p:attrName>ppt_y</p:attrName>
                                            </p:attrNameLst>
                                          </p:cBhvr>
                                          <p:rCtr x="859" y="0"/>
                                        </p:animMotion>
                                      </p:childTnLst>
                                    </p:cTn>
                                  </p:par>
                                </p:childTnLst>
                              </p:cTn>
                            </p:par>
                            <p:par>
                              <p:cTn id="87" fill="hold">
                                <p:stCondLst>
                                  <p:cond delay="3000"/>
                                </p:stCondLst>
                                <p:childTnLst>
                                  <p:par>
                                    <p:cTn id="88" presetID="10" presetClass="entr" presetSubtype="0" fill="hold" nodeType="afterEffect">
                                      <p:stCondLst>
                                        <p:cond delay="100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500"/>
                                            <p:tgtEl>
                                              <p:spTgt spid="60"/>
                                            </p:tgtEl>
                                          </p:cBhvr>
                                        </p:animEffect>
                                      </p:childTnLst>
                                    </p:cTn>
                                  </p:par>
                                  <p:par>
                                    <p:cTn id="91" presetID="6" presetClass="emph" presetSubtype="0" fill="hold" nodeType="withEffect">
                                      <p:stCondLst>
                                        <p:cond delay="0"/>
                                      </p:stCondLst>
                                      <p:childTnLst>
                                        <p:animScale>
                                          <p:cBhvr>
                                            <p:cTn id="92" dur="10" fill="hold"/>
                                            <p:tgtEl>
                                              <p:spTgt spid="60"/>
                                            </p:tgtEl>
                                          </p:cBhvr>
                                          <p:by x="125000" y="125000"/>
                                        </p:animScale>
                                      </p:childTnLst>
                                    </p:cTn>
                                  </p:par>
                                  <p:par>
                                    <p:cTn id="93" presetID="6" presetClass="emph" presetSubtype="0" decel="100000" fill="hold" nodeType="withEffect">
                                      <p:stCondLst>
                                        <p:cond delay="0"/>
                                      </p:stCondLst>
                                      <p:childTnLst>
                                        <p:animScale>
                                          <p:cBhvr>
                                            <p:cTn id="94" dur="750" fill="hold"/>
                                            <p:tgtEl>
                                              <p:spTgt spid="60"/>
                                            </p:tgtEl>
                                          </p:cBhvr>
                                          <p:by x="80000" y="80000"/>
                                        </p:animScale>
                                      </p:childTnLst>
                                    </p:cTn>
                                  </p:par>
                                  <p:par>
                                    <p:cTn id="95" presetID="10"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par>
                                    <p:cTn id="98" presetID="6" presetClass="emph" presetSubtype="0" fill="hold" grpId="1" nodeType="withEffect">
                                      <p:stCondLst>
                                        <p:cond delay="0"/>
                                      </p:stCondLst>
                                      <p:childTnLst>
                                        <p:animScale>
                                          <p:cBhvr>
                                            <p:cTn id="99" dur="10" fill="hold"/>
                                            <p:tgtEl>
                                              <p:spTgt spid="59"/>
                                            </p:tgtEl>
                                          </p:cBhvr>
                                          <p:by x="125000" y="125000"/>
                                        </p:animScale>
                                      </p:childTnLst>
                                    </p:cTn>
                                  </p:par>
                                  <p:par>
                                    <p:cTn id="100" presetID="6" presetClass="emph" presetSubtype="0" decel="100000" fill="hold" grpId="2" nodeType="withEffect">
                                      <p:stCondLst>
                                        <p:cond delay="0"/>
                                      </p:stCondLst>
                                      <p:childTnLst>
                                        <p:animScale>
                                          <p:cBhvr>
                                            <p:cTn id="101" dur="750" fill="hold"/>
                                            <p:tgtEl>
                                              <p:spTgt spid="59"/>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59" grpId="0" animBg="1"/>
          <p:bldP spid="59" grpId="1" animBg="1"/>
          <p:bldP spid="59" grpId="2"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5C869198-045F-4516-4AAB-B86E6E3D1805}"/>
              </a:ext>
            </a:extLst>
          </p:cNvPr>
          <p:cNvSpPr txBox="1"/>
          <p:nvPr/>
        </p:nvSpPr>
        <p:spPr>
          <a:xfrm>
            <a:off x="4755429" y="3522404"/>
            <a:ext cx="2544944" cy="502774"/>
          </a:xfrm>
          <a:prstGeom prst="rect">
            <a:avLst/>
          </a:prstGeom>
          <a:noFill/>
          <a:ln>
            <a:noFill/>
          </a:ln>
        </p:spPr>
        <p:txBody>
          <a:bodyPr lIns="91425" tIns="45700" rIns="91425" bIns="45700" anchor="t" anchorCtr="0">
            <a:noAutofit/>
          </a:bodyPr>
          <a:lstStyle>
            <a:defPPr>
              <a:defRPr lang="tr-TR"/>
            </a:defPPr>
            <a:lvl1pPr lvl="0" algn="ctr">
              <a:buSzPct val="25000"/>
              <a:defRPr sz="3600" b="1">
                <a:solidFill>
                  <a:schemeClr val="tx1">
                    <a:lumMod val="65000"/>
                    <a:lumOff val="35000"/>
                  </a:schemeClr>
                </a:solidFill>
                <a:ea typeface="Arial"/>
                <a:cs typeface="Arial"/>
              </a:defRPr>
            </a:lvl1pPr>
          </a:lstStyle>
          <a:p>
            <a:r>
              <a:rPr lang="en-US" sz="2400" dirty="0"/>
              <a:t>#safetygoesdigital</a:t>
            </a:r>
          </a:p>
        </p:txBody>
      </p:sp>
      <p:sp>
        <p:nvSpPr>
          <p:cNvPr id="5" name="Textfeld 4">
            <a:extLst>
              <a:ext uri="{FF2B5EF4-FFF2-40B4-BE49-F238E27FC236}">
                <a16:creationId xmlns:a16="http://schemas.microsoft.com/office/drawing/2014/main" xmlns="" id="{E2D9FCC9-B2D9-03F6-AB6A-2DB6DF4068C8}"/>
              </a:ext>
            </a:extLst>
          </p:cNvPr>
          <p:cNvSpPr txBox="1"/>
          <p:nvPr/>
        </p:nvSpPr>
        <p:spPr>
          <a:xfrm>
            <a:off x="4155261" y="2518482"/>
            <a:ext cx="3649508" cy="662364"/>
          </a:xfrm>
          <a:prstGeom prst="rect">
            <a:avLst/>
          </a:prstGeom>
          <a:noFill/>
          <a:ln>
            <a:noFill/>
          </a:ln>
        </p:spPr>
        <p:txBody>
          <a:bodyPr lIns="91425" tIns="45700" rIns="91425" bIns="45700" anchor="t" anchorCtr="0">
            <a:noAutofit/>
          </a:bodyPr>
          <a:lstStyle>
            <a:defPPr>
              <a:defRPr lang="tr-TR"/>
            </a:defPPr>
            <a:lvl1pPr lvl="0" algn="ctr">
              <a:buSzPct val="25000"/>
              <a:defRPr sz="3600" b="1">
                <a:solidFill>
                  <a:schemeClr val="tx1">
                    <a:lumMod val="65000"/>
                    <a:lumOff val="35000"/>
                  </a:schemeClr>
                </a:solidFill>
                <a:ea typeface="Arial"/>
                <a:cs typeface="Arial"/>
              </a:defRPr>
            </a:lvl1pPr>
          </a:lstStyle>
          <a:p>
            <a:r>
              <a:rPr lang="en-US" dirty="0" err="1"/>
              <a:t>Teşekkürler</a:t>
            </a:r>
            <a:endParaRPr lang="en-US" dirty="0"/>
          </a:p>
        </p:txBody>
      </p:sp>
    </p:spTree>
    <p:extLst>
      <p:ext uri="{BB962C8B-B14F-4D97-AF65-F5344CB8AC3E}">
        <p14:creationId xmlns:p14="http://schemas.microsoft.com/office/powerpoint/2010/main" val="36936732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ocaeli dosya ön kapak">
            <a:extLst>
              <a:ext uri="{FF2B5EF4-FFF2-40B4-BE49-F238E27FC236}">
                <a16:creationId xmlns:a16="http://schemas.microsoft.com/office/drawing/2014/main" xmlns="" id="{197F93CC-4D03-CE44-B3C6-54F35ADCEE87}"/>
              </a:ext>
            </a:extLst>
          </p:cNvPr>
          <p:cNvPicPr>
            <a:picLocks noChangeAspect="1" noChangeArrowheads="1"/>
          </p:cNvPicPr>
          <p:nvPr/>
        </p:nvPicPr>
        <p:blipFill rotWithShape="1">
          <a:blip r:embed="rId2">
            <a:lum bright="20000" contrast="-20000"/>
          </a:blip>
          <a:srcRect l="18533" t="28945" r="20114" b="31414"/>
          <a:stretch/>
        </p:blipFill>
        <p:spPr bwMode="auto">
          <a:xfrm>
            <a:off x="0" y="1"/>
            <a:ext cx="12192000" cy="6858000"/>
          </a:xfrm>
          <a:prstGeom prst="rect">
            <a:avLst/>
          </a:prstGeom>
          <a:noFill/>
          <a:ln w="9525">
            <a:noFill/>
            <a:miter lim="800000"/>
            <a:headEnd/>
            <a:tailEnd/>
          </a:ln>
        </p:spPr>
      </p:pic>
      <p:sp>
        <p:nvSpPr>
          <p:cNvPr id="7" name="Text Box 5">
            <a:extLst>
              <a:ext uri="{FF2B5EF4-FFF2-40B4-BE49-F238E27FC236}">
                <a16:creationId xmlns:a16="http://schemas.microsoft.com/office/drawing/2014/main" xmlns="" id="{1CCAF2A3-86E1-E343-8597-FFC576DE9A2B}"/>
              </a:ext>
            </a:extLst>
          </p:cNvPr>
          <p:cNvSpPr txBox="1">
            <a:spLocks noChangeArrowheads="1"/>
          </p:cNvSpPr>
          <p:nvPr/>
        </p:nvSpPr>
        <p:spPr bwMode="auto">
          <a:xfrm>
            <a:off x="1523999" y="1613118"/>
            <a:ext cx="9144000" cy="1815882"/>
          </a:xfrm>
          <a:prstGeom prst="rect">
            <a:avLst/>
          </a:prstGeom>
          <a:noFill/>
          <a:ln w="9525">
            <a:noFill/>
            <a:miter lim="800000"/>
            <a:headEnd/>
            <a:tailEnd/>
          </a:ln>
        </p:spPr>
        <p:txBody>
          <a:bodyPr>
            <a:spAutoFit/>
          </a:bodyPr>
          <a:lstStyle/>
          <a:p>
            <a:pPr algn="ctr">
              <a:spcBef>
                <a:spcPct val="50000"/>
              </a:spcBef>
            </a:pPr>
            <a:r>
              <a:rPr lang="tr-TR" sz="1600" b="1" dirty="0"/>
              <a:t>FUAR İÇİ 41040 İZMİT/KOCAELİ </a:t>
            </a:r>
          </a:p>
          <a:p>
            <a:pPr algn="ctr">
              <a:spcBef>
                <a:spcPct val="50000"/>
              </a:spcBef>
            </a:pPr>
            <a:r>
              <a:rPr lang="tr-TR" sz="1600" b="1" dirty="0"/>
              <a:t>TEL: +90 262 315 80 00</a:t>
            </a:r>
          </a:p>
          <a:p>
            <a:pPr algn="ctr">
              <a:spcBef>
                <a:spcPct val="50000"/>
              </a:spcBef>
            </a:pPr>
            <a:r>
              <a:rPr lang="tr-TR" sz="1600" b="1" dirty="0"/>
              <a:t>FAX: +90 262 321 90 70</a:t>
            </a:r>
          </a:p>
          <a:p>
            <a:pPr algn="ctr">
              <a:spcBef>
                <a:spcPct val="50000"/>
              </a:spcBef>
            </a:pPr>
            <a:r>
              <a:rPr lang="tr-TR" sz="1600" b="1" dirty="0"/>
              <a:t>WEB: </a:t>
            </a:r>
            <a:r>
              <a:rPr lang="tr-TR" sz="1600" b="1" u="sng" dirty="0" err="1"/>
              <a:t>www.kosano.org.tr</a:t>
            </a:r>
            <a:r>
              <a:rPr lang="tr-TR" sz="1600" b="1" dirty="0"/>
              <a:t>  </a:t>
            </a:r>
          </a:p>
          <a:p>
            <a:pPr algn="ctr">
              <a:spcBef>
                <a:spcPct val="50000"/>
              </a:spcBef>
            </a:pPr>
            <a:r>
              <a:rPr lang="tr-TR" sz="1600" b="1" dirty="0"/>
              <a:t>E-MAIL: </a:t>
            </a:r>
            <a:r>
              <a:rPr lang="tr-TR" sz="1600" b="1" u="sng" dirty="0" err="1"/>
              <a:t>kso@kosano.org.tr</a:t>
            </a:r>
            <a:r>
              <a:rPr lang="tr-TR" sz="1600" b="1" u="sng" dirty="0"/>
              <a:t> </a:t>
            </a:r>
          </a:p>
        </p:txBody>
      </p:sp>
      <p:pic>
        <p:nvPicPr>
          <p:cNvPr id="6" name="Picture 5" descr="Logo&#10;&#10;Description automatically generated">
            <a:extLst>
              <a:ext uri="{FF2B5EF4-FFF2-40B4-BE49-F238E27FC236}">
                <a16:creationId xmlns:a16="http://schemas.microsoft.com/office/drawing/2014/main" xmlns="" id="{E9142D96-9128-774C-9C37-0A9285311BE3}"/>
              </a:ext>
            </a:extLst>
          </p:cNvPr>
          <p:cNvPicPr>
            <a:picLocks noChangeAspect="1"/>
          </p:cNvPicPr>
          <p:nvPr/>
        </p:nvPicPr>
        <p:blipFill>
          <a:blip r:embed="rId3"/>
          <a:stretch>
            <a:fillRect/>
          </a:stretch>
        </p:blipFill>
        <p:spPr>
          <a:xfrm>
            <a:off x="4485245" y="-83862"/>
            <a:ext cx="3345078" cy="2045919"/>
          </a:xfrm>
          <a:prstGeom prst="rect">
            <a:avLst/>
          </a:prstGeom>
        </p:spPr>
      </p:pic>
    </p:spTree>
    <p:extLst>
      <p:ext uri="{BB962C8B-B14F-4D97-AF65-F5344CB8AC3E}">
        <p14:creationId xmlns:p14="http://schemas.microsoft.com/office/powerpoint/2010/main" val="48790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Ein Bild, das Menschliches Gesicht, Person, Wand, Lächeln enthält.&#10;&#10;Automatisch generierte Beschreibung">
            <a:extLst>
              <a:ext uri="{FF2B5EF4-FFF2-40B4-BE49-F238E27FC236}">
                <a16:creationId xmlns:a16="http://schemas.microsoft.com/office/drawing/2014/main" xmlns="" id="{08FFCD78-1FBF-7FD8-F237-B60D050AA923}"/>
              </a:ext>
            </a:extLst>
          </p:cNvPr>
          <p:cNvPicPr>
            <a:picLocks noGrp="1" noChangeAspect="1"/>
          </p:cNvPicPr>
          <p:nvPr>
            <p:ph idx="1"/>
          </p:nvPr>
        </p:nvPicPr>
        <p:blipFill rotWithShape="1">
          <a:blip r:embed="rId2"/>
          <a:srcRect l="17043" t="8606" r="2774"/>
          <a:stretch/>
        </p:blipFill>
        <p:spPr>
          <a:xfrm>
            <a:off x="775504" y="1713052"/>
            <a:ext cx="3731777" cy="3748797"/>
          </a:xfrm>
          <a:prstGeom prst="ellipse">
            <a:avLst/>
          </a:prstGeom>
          <a:ln w="63500" cap="rnd">
            <a:solidFill>
              <a:srgbClr val="327DBA"/>
            </a:solidFill>
          </a:ln>
          <a:effectLst/>
          <a:scene3d>
            <a:camera prst="orthographicFront"/>
            <a:lightRig rig="contrasting" dir="t">
              <a:rot lat="0" lon="0" rev="3000000"/>
            </a:lightRig>
          </a:scene3d>
          <a:sp3d contourW="7620">
            <a:bevelT w="95250" h="31750"/>
            <a:contourClr>
              <a:srgbClr val="333333"/>
            </a:contourClr>
          </a:sp3d>
        </p:spPr>
      </p:pic>
      <p:sp>
        <p:nvSpPr>
          <p:cNvPr id="5" name="Inhaltsplatzhalter 1">
            <a:extLst>
              <a:ext uri="{FF2B5EF4-FFF2-40B4-BE49-F238E27FC236}">
                <a16:creationId xmlns:a16="http://schemas.microsoft.com/office/drawing/2014/main" xmlns="" id="{468F5280-5FF7-928D-7151-D39582D787AB}"/>
              </a:ext>
            </a:extLst>
          </p:cNvPr>
          <p:cNvSpPr txBox="1">
            <a:spLocks/>
          </p:cNvSpPr>
          <p:nvPr/>
        </p:nvSpPr>
        <p:spPr>
          <a:xfrm>
            <a:off x="5177366" y="2022547"/>
            <a:ext cx="6239130" cy="3292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err="1"/>
              <a:t>Uygulamalar</a:t>
            </a:r>
            <a:r>
              <a:rPr lang="de-DE" sz="1800" b="1" dirty="0"/>
              <a:t> </a:t>
            </a:r>
            <a:r>
              <a:rPr lang="de-DE" sz="1800" b="1" dirty="0" err="1"/>
              <a:t>Direktörü</a:t>
            </a:r>
            <a:r>
              <a:rPr lang="de-DE" sz="1800" b="1" dirty="0"/>
              <a:t> / </a:t>
            </a:r>
            <a:r>
              <a:rPr lang="de-DE" sz="1800" b="1" dirty="0" err="1"/>
              <a:t>Director</a:t>
            </a:r>
            <a:r>
              <a:rPr lang="de-DE" sz="1800" b="1" dirty="0"/>
              <a:t> </a:t>
            </a:r>
            <a:r>
              <a:rPr lang="de-DE" sz="1800" b="1" dirty="0" err="1"/>
              <a:t>Applications</a:t>
            </a:r>
            <a:r>
              <a:rPr lang="de-DE" sz="1800" b="1" dirty="0"/>
              <a:t>, HIMA Group</a:t>
            </a:r>
          </a:p>
          <a:p>
            <a:r>
              <a:rPr lang="de-DE" sz="1800" dirty="0"/>
              <a:t>25 </a:t>
            </a:r>
            <a:r>
              <a:rPr lang="de-DE" sz="1800" dirty="0" err="1"/>
              <a:t>years</a:t>
            </a:r>
            <a:r>
              <a:rPr lang="de-DE" sz="1800" dirty="0"/>
              <a:t> of </a:t>
            </a:r>
            <a:r>
              <a:rPr lang="de-DE" sz="1800" dirty="0" err="1"/>
              <a:t>experience</a:t>
            </a:r>
            <a:r>
              <a:rPr lang="de-DE" sz="1800" dirty="0"/>
              <a:t> in </a:t>
            </a:r>
            <a:r>
              <a:rPr lang="de-DE" sz="1800" dirty="0" err="1"/>
              <a:t>the</a:t>
            </a:r>
            <a:r>
              <a:rPr lang="de-DE" sz="1800" dirty="0"/>
              <a:t> </a:t>
            </a:r>
            <a:r>
              <a:rPr lang="de-DE" sz="1800" dirty="0" err="1"/>
              <a:t>process</a:t>
            </a:r>
            <a:r>
              <a:rPr lang="de-DE" sz="1800" dirty="0"/>
              <a:t> </a:t>
            </a:r>
            <a:r>
              <a:rPr lang="de-DE" sz="1800" dirty="0" err="1"/>
              <a:t>industry</a:t>
            </a:r>
            <a:endParaRPr lang="de-DE" sz="1800" dirty="0"/>
          </a:p>
          <a:p>
            <a:r>
              <a:rPr lang="de-DE" sz="1800" dirty="0"/>
              <a:t>In HIMA </a:t>
            </a:r>
            <a:r>
              <a:rPr lang="de-DE" sz="1800" dirty="0" err="1"/>
              <a:t>since</a:t>
            </a:r>
            <a:r>
              <a:rPr lang="de-DE" sz="1800" dirty="0"/>
              <a:t> 2007</a:t>
            </a:r>
          </a:p>
          <a:p>
            <a:pPr marL="0" indent="0">
              <a:buFont typeface="Arial" panose="020B0604020202020204" pitchFamily="34" charset="0"/>
              <a:buNone/>
            </a:pPr>
            <a:endParaRPr lang="de-DE" sz="1800" dirty="0"/>
          </a:p>
          <a:p>
            <a:pPr marL="0" indent="0">
              <a:buFont typeface="Arial" panose="020B0604020202020204" pitchFamily="34" charset="0"/>
              <a:buNone/>
            </a:pPr>
            <a:r>
              <a:rPr lang="en-US" sz="1600" dirty="0"/>
              <a:t>The HIMA Group is the world’s leading independent provider of </a:t>
            </a:r>
            <a:br>
              <a:rPr lang="en-US" sz="1600" dirty="0"/>
            </a:br>
            <a:r>
              <a:rPr lang="en-US" sz="1600" dirty="0"/>
              <a:t>safety-related automation solutions for the process and railway industries </a:t>
            </a:r>
            <a:r>
              <a:rPr lang="en-US" sz="1600" b="1" dirty="0"/>
              <a:t>to protect people, the environment, and assets. </a:t>
            </a:r>
          </a:p>
          <a:p>
            <a:pPr marL="0" indent="0">
              <a:buFont typeface="Arial" panose="020B0604020202020204" pitchFamily="34" charset="0"/>
              <a:buNone/>
            </a:pPr>
            <a:r>
              <a:rPr lang="en-US" sz="1600" dirty="0"/>
              <a:t>Founded in 1908 and headquartered in Germany, the family-owned company counts about 900 employees and operates from over 50 locations worldwide.</a:t>
            </a:r>
            <a:endParaRPr lang="de-DE" sz="1600" dirty="0"/>
          </a:p>
        </p:txBody>
      </p:sp>
      <p:sp>
        <p:nvSpPr>
          <p:cNvPr id="6" name="Inhaltsplatzhalter 1">
            <a:extLst>
              <a:ext uri="{FF2B5EF4-FFF2-40B4-BE49-F238E27FC236}">
                <a16:creationId xmlns:a16="http://schemas.microsoft.com/office/drawing/2014/main" xmlns="" id="{D1953019-65F5-88FE-644E-E5F40722C583}"/>
              </a:ext>
            </a:extLst>
          </p:cNvPr>
          <p:cNvSpPr txBox="1">
            <a:spLocks/>
          </p:cNvSpPr>
          <p:nvPr/>
        </p:nvSpPr>
        <p:spPr>
          <a:xfrm>
            <a:off x="5185832" y="1455092"/>
            <a:ext cx="3920065" cy="724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3200" b="1" dirty="0"/>
              <a:t>Sergej Arent</a:t>
            </a:r>
          </a:p>
        </p:txBody>
      </p:sp>
      <p:sp>
        <p:nvSpPr>
          <p:cNvPr id="8" name="Title 1">
            <a:extLst>
              <a:ext uri="{FF2B5EF4-FFF2-40B4-BE49-F238E27FC236}">
                <a16:creationId xmlns:a16="http://schemas.microsoft.com/office/drawing/2014/main" xmlns="" id="{AAB66F60-0B76-BBE2-BECF-E29081B8FC6D}"/>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i="0" kern="1200" noProof="0" dirty="0">
                <a:solidFill>
                  <a:schemeClr val="lt1"/>
                </a:solidFill>
                <a:latin typeface="+mj-lt"/>
                <a:ea typeface="+mn-ea"/>
                <a:cs typeface="+mn-cs"/>
              </a:rPr>
              <a:t>Your speaker</a:t>
            </a:r>
          </a:p>
        </p:txBody>
      </p:sp>
    </p:spTree>
    <p:extLst>
      <p:ext uri="{BB962C8B-B14F-4D97-AF65-F5344CB8AC3E}">
        <p14:creationId xmlns:p14="http://schemas.microsoft.com/office/powerpoint/2010/main" val="2350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D635E3A-382B-696C-060E-1306F3DE70F6}"/>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i="0" kern="1200" noProof="0" dirty="0">
                <a:solidFill>
                  <a:schemeClr val="lt1"/>
                </a:solidFill>
                <a:latin typeface="+mj-lt"/>
                <a:ea typeface="+mn-ea"/>
                <a:cs typeface="+mn-cs"/>
              </a:rPr>
              <a:t>What is a Risk?</a:t>
            </a:r>
          </a:p>
        </p:txBody>
      </p:sp>
      <p:grpSp>
        <p:nvGrpSpPr>
          <p:cNvPr id="4" name="Gruppieren 3">
            <a:extLst>
              <a:ext uri="{FF2B5EF4-FFF2-40B4-BE49-F238E27FC236}">
                <a16:creationId xmlns:a16="http://schemas.microsoft.com/office/drawing/2014/main" xmlns="" id="{C4828F99-13ED-A265-0C81-310C9D940EEA}"/>
              </a:ext>
            </a:extLst>
          </p:cNvPr>
          <p:cNvGrpSpPr/>
          <p:nvPr/>
        </p:nvGrpSpPr>
        <p:grpSpPr>
          <a:xfrm>
            <a:off x="2016966" y="2044151"/>
            <a:ext cx="8070299" cy="2692399"/>
            <a:chOff x="1209167" y="2407681"/>
            <a:chExt cx="10302817" cy="3426448"/>
          </a:xfrm>
          <a:solidFill>
            <a:schemeClr val="accent2"/>
          </a:solidFill>
        </p:grpSpPr>
        <p:sp>
          <p:nvSpPr>
            <p:cNvPr id="5" name="Rechteck 4">
              <a:extLst>
                <a:ext uri="{FF2B5EF4-FFF2-40B4-BE49-F238E27FC236}">
                  <a16:creationId xmlns:a16="http://schemas.microsoft.com/office/drawing/2014/main" xmlns="" id="{FC65EFAD-815B-66EE-3460-E24EA1BF3695}"/>
                </a:ext>
              </a:extLst>
            </p:cNvPr>
            <p:cNvSpPr/>
            <p:nvPr/>
          </p:nvSpPr>
          <p:spPr>
            <a:xfrm>
              <a:off x="1209167" y="4260378"/>
              <a:ext cx="1589828" cy="587532"/>
            </a:xfrm>
            <a:prstGeom prst="rect">
              <a:avLst/>
            </a:prstGeom>
            <a:noFill/>
          </p:spPr>
          <p:txBody>
            <a:bodyPr wrap="square">
              <a:spAutoFit/>
            </a:bodyPr>
            <a:lstStyle/>
            <a:p>
              <a:pPr algn="ctr"/>
              <a:r>
                <a:rPr lang="en-US" sz="2400" b="1" dirty="0">
                  <a:solidFill>
                    <a:schemeClr val="tx1">
                      <a:lumMod val="75000"/>
                      <a:lumOff val="25000"/>
                    </a:schemeClr>
                  </a:solidFill>
                  <a:latin typeface="Arial" panose="020B0604020202020204" pitchFamily="34" charset="0"/>
                  <a:cs typeface="Arial" panose="020B0604020202020204" pitchFamily="34" charset="0"/>
                </a:rPr>
                <a:t>Risk</a:t>
              </a:r>
              <a:endParaRPr lang="de-DE" sz="2400" b="1" dirty="0">
                <a:solidFill>
                  <a:schemeClr val="tx1">
                    <a:lumMod val="75000"/>
                    <a:lumOff val="25000"/>
                  </a:schemeClr>
                </a:solidFill>
              </a:endParaRPr>
            </a:p>
          </p:txBody>
        </p:sp>
        <p:sp>
          <p:nvSpPr>
            <p:cNvPr id="6" name="Freeform 5">
              <a:extLst>
                <a:ext uri="{FF2B5EF4-FFF2-40B4-BE49-F238E27FC236}">
                  <a16:creationId xmlns:a16="http://schemas.microsoft.com/office/drawing/2014/main" xmlns="" id="{9E7359B0-79C4-00D4-DA73-720170A36B56}"/>
                </a:ext>
              </a:extLst>
            </p:cNvPr>
            <p:cNvSpPr>
              <a:spLocks noEditPoints="1"/>
            </p:cNvSpPr>
            <p:nvPr/>
          </p:nvSpPr>
          <p:spPr bwMode="auto">
            <a:xfrm>
              <a:off x="1711549" y="2407681"/>
              <a:ext cx="585065" cy="1408485"/>
            </a:xfrm>
            <a:custGeom>
              <a:avLst/>
              <a:gdLst>
                <a:gd name="T0" fmla="*/ 726 w 726"/>
                <a:gd name="T1" fmla="*/ 684 h 1732"/>
                <a:gd name="T2" fmla="*/ 400 w 726"/>
                <a:gd name="T3" fmla="*/ 684 h 1732"/>
                <a:gd name="T4" fmla="*/ 707 w 726"/>
                <a:gd name="T5" fmla="*/ 0 h 1732"/>
                <a:gd name="T6" fmla="*/ 363 w 726"/>
                <a:gd name="T7" fmla="*/ 0 h 1732"/>
                <a:gd name="T8" fmla="*/ 0 w 726"/>
                <a:gd name="T9" fmla="*/ 866 h 1732"/>
                <a:gd name="T10" fmla="*/ 327 w 726"/>
                <a:gd name="T11" fmla="*/ 866 h 1732"/>
                <a:gd name="T12" fmla="*/ 36 w 726"/>
                <a:gd name="T13" fmla="*/ 1732 h 1732"/>
                <a:gd name="T14" fmla="*/ 726 w 726"/>
                <a:gd name="T15" fmla="*/ 684 h 1732"/>
                <a:gd name="T16" fmla="*/ 726 w 726"/>
                <a:gd name="T17" fmla="*/ 684 h 1732"/>
                <a:gd name="T18" fmla="*/ 726 w 726"/>
                <a:gd name="T19" fmla="*/ 684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6" h="1732">
                  <a:moveTo>
                    <a:pt x="726" y="684"/>
                  </a:moveTo>
                  <a:lnTo>
                    <a:pt x="400" y="684"/>
                  </a:lnTo>
                  <a:lnTo>
                    <a:pt x="707" y="0"/>
                  </a:lnTo>
                  <a:lnTo>
                    <a:pt x="363" y="0"/>
                  </a:lnTo>
                  <a:lnTo>
                    <a:pt x="0" y="866"/>
                  </a:lnTo>
                  <a:lnTo>
                    <a:pt x="327" y="866"/>
                  </a:lnTo>
                  <a:lnTo>
                    <a:pt x="36" y="1732"/>
                  </a:lnTo>
                  <a:lnTo>
                    <a:pt x="726" y="684"/>
                  </a:lnTo>
                  <a:moveTo>
                    <a:pt x="726" y="684"/>
                  </a:moveTo>
                  <a:lnTo>
                    <a:pt x="726" y="684"/>
                  </a:lnTo>
                </a:path>
              </a:pathLst>
            </a:custGeom>
            <a:grpFill/>
            <a:ln w="19050" cap="rnd">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de-DE" sz="1200" dirty="0"/>
            </a:p>
          </p:txBody>
        </p:sp>
        <p:sp>
          <p:nvSpPr>
            <p:cNvPr id="7" name="Rechteck 6">
              <a:extLst>
                <a:ext uri="{FF2B5EF4-FFF2-40B4-BE49-F238E27FC236}">
                  <a16:creationId xmlns:a16="http://schemas.microsoft.com/office/drawing/2014/main" xmlns="" id="{491B307A-F3CA-2127-AB5B-46B774F217CE}"/>
                </a:ext>
              </a:extLst>
            </p:cNvPr>
            <p:cNvSpPr/>
            <p:nvPr/>
          </p:nvSpPr>
          <p:spPr>
            <a:xfrm>
              <a:off x="4274624" y="4306545"/>
              <a:ext cx="2883255" cy="1527584"/>
            </a:xfrm>
            <a:prstGeom prst="rect">
              <a:avLst/>
            </a:prstGeom>
            <a:noFill/>
          </p:spPr>
          <p:txBody>
            <a:bodyPr wrap="square">
              <a:spAutoFit/>
            </a:bodyPr>
            <a:lstStyle/>
            <a:p>
              <a:pPr algn="ctr" fontAlgn="base">
                <a:spcBef>
                  <a:spcPts val="300"/>
                </a:spcBef>
              </a:pPr>
              <a:r>
                <a:rPr lang="en-US" sz="2400" b="1" dirty="0">
                  <a:solidFill>
                    <a:schemeClr val="tx1">
                      <a:lumMod val="75000"/>
                      <a:lumOff val="25000"/>
                    </a:schemeClr>
                  </a:solidFill>
                  <a:latin typeface="Arial" panose="020B0604020202020204" pitchFamily="34" charset="0"/>
                  <a:cs typeface="Arial" panose="020B0604020202020204" pitchFamily="34" charset="0"/>
                </a:rPr>
                <a:t>Probability</a:t>
              </a:r>
              <a:r>
                <a:rPr lang="en-US" sz="2400" dirty="0">
                  <a:solidFill>
                    <a:schemeClr val="tx1">
                      <a:lumMod val="75000"/>
                      <a:lumOff val="25000"/>
                    </a:schemeClr>
                  </a:solidFill>
                  <a:latin typeface="Arial" panose="020B0604020202020204" pitchFamily="34" charset="0"/>
                  <a:cs typeface="Arial" panose="020B0604020202020204" pitchFamily="34" charset="0"/>
                </a:rPr>
                <a:t> </a:t>
              </a:r>
              <a:br>
                <a:rPr lang="en-US" sz="2400" dirty="0">
                  <a:solidFill>
                    <a:schemeClr val="tx1">
                      <a:lumMod val="75000"/>
                      <a:lumOff val="25000"/>
                    </a:schemeClr>
                  </a:solidFill>
                  <a:latin typeface="Arial" panose="020B0604020202020204" pitchFamily="34" charset="0"/>
                  <a:cs typeface="Arial" panose="020B0604020202020204" pitchFamily="34" charset="0"/>
                </a:rPr>
              </a:br>
              <a:r>
                <a:rPr lang="en-US" sz="2400" dirty="0">
                  <a:solidFill>
                    <a:schemeClr val="tx1">
                      <a:lumMod val="75000"/>
                      <a:lumOff val="25000"/>
                    </a:schemeClr>
                  </a:solidFill>
                  <a:latin typeface="Arial" panose="020B0604020202020204" pitchFamily="34" charset="0"/>
                  <a:cs typeface="Arial" panose="020B0604020202020204" pitchFamily="34" charset="0"/>
                </a:rPr>
                <a:t>of an event happening</a:t>
              </a:r>
            </a:p>
          </p:txBody>
        </p:sp>
        <p:grpSp>
          <p:nvGrpSpPr>
            <p:cNvPr id="8" name="Gruppieren 7">
              <a:extLst>
                <a:ext uri="{FF2B5EF4-FFF2-40B4-BE49-F238E27FC236}">
                  <a16:creationId xmlns:a16="http://schemas.microsoft.com/office/drawing/2014/main" xmlns="" id="{CA6704C5-4B85-62C2-9A90-FA7200709E37}"/>
                </a:ext>
              </a:extLst>
            </p:cNvPr>
            <p:cNvGrpSpPr/>
            <p:nvPr/>
          </p:nvGrpSpPr>
          <p:grpSpPr>
            <a:xfrm>
              <a:off x="5117751" y="2510743"/>
              <a:ext cx="1197000" cy="1202361"/>
              <a:chOff x="5117751" y="2510743"/>
              <a:chExt cx="1197000" cy="1202361"/>
            </a:xfrm>
            <a:grpFill/>
          </p:grpSpPr>
          <p:sp>
            <p:nvSpPr>
              <p:cNvPr id="17" name="Oval 6">
                <a:extLst>
                  <a:ext uri="{FF2B5EF4-FFF2-40B4-BE49-F238E27FC236}">
                    <a16:creationId xmlns:a16="http://schemas.microsoft.com/office/drawing/2014/main" xmlns="" id="{ADE9E407-751A-9FAB-7103-B7999145C4DC}"/>
                  </a:ext>
                </a:extLst>
              </p:cNvPr>
              <p:cNvSpPr>
                <a:spLocks noChangeArrowheads="1"/>
              </p:cNvSpPr>
              <p:nvPr/>
            </p:nvSpPr>
            <p:spPr bwMode="auto">
              <a:xfrm>
                <a:off x="5117751" y="2510743"/>
                <a:ext cx="1197000" cy="1202361"/>
              </a:xfrm>
              <a:prstGeom prst="ellipse">
                <a:avLst/>
              </a:prstGeom>
              <a:grpFill/>
              <a:ln w="19050" cap="rnd">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de-DE" sz="1200" dirty="0"/>
              </a:p>
            </p:txBody>
          </p:sp>
          <p:sp>
            <p:nvSpPr>
              <p:cNvPr id="18" name="Oval 8">
                <a:extLst>
                  <a:ext uri="{FF2B5EF4-FFF2-40B4-BE49-F238E27FC236}">
                    <a16:creationId xmlns:a16="http://schemas.microsoft.com/office/drawing/2014/main" xmlns="" id="{323D9D98-07EB-99C4-01E8-18B1CA4F1A76}"/>
                  </a:ext>
                </a:extLst>
              </p:cNvPr>
              <p:cNvSpPr>
                <a:spLocks noChangeArrowheads="1"/>
              </p:cNvSpPr>
              <p:nvPr/>
            </p:nvSpPr>
            <p:spPr bwMode="auto">
              <a:xfrm>
                <a:off x="5378173" y="2772745"/>
                <a:ext cx="676156" cy="679148"/>
              </a:xfrm>
              <a:prstGeom prst="ellipse">
                <a:avLst/>
              </a:prstGeom>
              <a:grpFill/>
              <a:ln w="19050" cap="rnd">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de-DE" sz="1200" dirty="0"/>
              </a:p>
            </p:txBody>
          </p:sp>
          <p:sp>
            <p:nvSpPr>
              <p:cNvPr id="19" name="Line 10">
                <a:extLst>
                  <a:ext uri="{FF2B5EF4-FFF2-40B4-BE49-F238E27FC236}">
                    <a16:creationId xmlns:a16="http://schemas.microsoft.com/office/drawing/2014/main" xmlns="" id="{B8E0CBEA-0821-5AC4-C064-3DB47B4184FC}"/>
                  </a:ext>
                </a:extLst>
              </p:cNvPr>
              <p:cNvSpPr>
                <a:spLocks noChangeShapeType="1"/>
              </p:cNvSpPr>
              <p:nvPr/>
            </p:nvSpPr>
            <p:spPr bwMode="auto">
              <a:xfrm flipV="1">
                <a:off x="5716251" y="2510743"/>
                <a:ext cx="0" cy="262002"/>
              </a:xfrm>
              <a:prstGeom prst="line">
                <a:avLst/>
              </a:prstGeom>
              <a:grpFill/>
              <a:ln w="19050" cap="rnd">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de-DE" sz="1200" dirty="0"/>
              </a:p>
            </p:txBody>
          </p:sp>
          <p:sp>
            <p:nvSpPr>
              <p:cNvPr id="20" name="Line 11">
                <a:extLst>
                  <a:ext uri="{FF2B5EF4-FFF2-40B4-BE49-F238E27FC236}">
                    <a16:creationId xmlns:a16="http://schemas.microsoft.com/office/drawing/2014/main" xmlns="" id="{930F7B54-FE8A-3B0B-29E0-E8C4BE4326CA}"/>
                  </a:ext>
                </a:extLst>
              </p:cNvPr>
              <p:cNvSpPr>
                <a:spLocks noChangeShapeType="1"/>
              </p:cNvSpPr>
              <p:nvPr/>
            </p:nvSpPr>
            <p:spPr bwMode="auto">
              <a:xfrm>
                <a:off x="5954709" y="3352158"/>
                <a:ext cx="185904" cy="186014"/>
              </a:xfrm>
              <a:prstGeom prst="line">
                <a:avLst/>
              </a:prstGeom>
              <a:grpFill/>
              <a:ln w="19050" cap="rnd">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de-DE" sz="1200" dirty="0"/>
              </a:p>
            </p:txBody>
          </p:sp>
        </p:grpSp>
        <p:sp>
          <p:nvSpPr>
            <p:cNvPr id="9" name="Rechteck 8">
              <a:extLst>
                <a:ext uri="{FF2B5EF4-FFF2-40B4-BE49-F238E27FC236}">
                  <a16:creationId xmlns:a16="http://schemas.microsoft.com/office/drawing/2014/main" xmlns="" id="{3D5030CD-BA5F-E7BC-1BD1-511B380661F7}"/>
                </a:ext>
              </a:extLst>
            </p:cNvPr>
            <p:cNvSpPr/>
            <p:nvPr/>
          </p:nvSpPr>
          <p:spPr>
            <a:xfrm>
              <a:off x="8326083" y="4306545"/>
              <a:ext cx="3185901" cy="1057558"/>
            </a:xfrm>
            <a:prstGeom prst="rect">
              <a:avLst/>
            </a:prstGeom>
            <a:noFill/>
          </p:spPr>
          <p:txBody>
            <a:bodyPr wrap="square">
              <a:spAutoFit/>
            </a:bodyPr>
            <a:lstStyle/>
            <a:p>
              <a:pPr algn="ctr" fontAlgn="base">
                <a:spcBef>
                  <a:spcPts val="300"/>
                </a:spcBef>
              </a:pPr>
              <a:r>
                <a:rPr lang="en-US" sz="2400" b="1" dirty="0">
                  <a:solidFill>
                    <a:schemeClr val="tx1">
                      <a:lumMod val="75000"/>
                      <a:lumOff val="25000"/>
                    </a:schemeClr>
                  </a:solidFill>
                  <a:latin typeface="Arial" panose="020B0604020202020204" pitchFamily="34" charset="0"/>
                  <a:cs typeface="Arial" panose="020B0604020202020204" pitchFamily="34" charset="0"/>
                </a:rPr>
                <a:t>Consequences</a:t>
              </a:r>
              <a:r>
                <a:rPr lang="en-US" sz="2400" dirty="0">
                  <a:solidFill>
                    <a:schemeClr val="tx1">
                      <a:lumMod val="75000"/>
                      <a:lumOff val="25000"/>
                    </a:schemeClr>
                  </a:solidFill>
                  <a:latin typeface="Arial" panose="020B0604020202020204" pitchFamily="34" charset="0"/>
                  <a:cs typeface="Arial" panose="020B0604020202020204" pitchFamily="34" charset="0"/>
                </a:rPr>
                <a:t> of the event</a:t>
              </a:r>
            </a:p>
          </p:txBody>
        </p:sp>
        <p:grpSp>
          <p:nvGrpSpPr>
            <p:cNvPr id="10" name="Gruppieren 9">
              <a:extLst>
                <a:ext uri="{FF2B5EF4-FFF2-40B4-BE49-F238E27FC236}">
                  <a16:creationId xmlns:a16="http://schemas.microsoft.com/office/drawing/2014/main" xmlns="" id="{BBB303EC-AADE-5367-56C3-1391135F8FD5}"/>
                </a:ext>
              </a:extLst>
            </p:cNvPr>
            <p:cNvGrpSpPr/>
            <p:nvPr/>
          </p:nvGrpSpPr>
          <p:grpSpPr>
            <a:xfrm>
              <a:off x="3465650" y="3036574"/>
              <a:ext cx="481027" cy="150699"/>
              <a:chOff x="3166782" y="3059206"/>
              <a:chExt cx="685800" cy="212911"/>
            </a:xfrm>
            <a:grpFill/>
          </p:grpSpPr>
          <p:cxnSp>
            <p:nvCxnSpPr>
              <p:cNvPr id="15" name="Gerader Verbinder 14">
                <a:extLst>
                  <a:ext uri="{FF2B5EF4-FFF2-40B4-BE49-F238E27FC236}">
                    <a16:creationId xmlns:a16="http://schemas.microsoft.com/office/drawing/2014/main" xmlns="" id="{4203E77C-83B3-CFC1-F8FF-5C2FC8D74465}"/>
                  </a:ext>
                </a:extLst>
              </p:cNvPr>
              <p:cNvCxnSpPr/>
              <p:nvPr/>
            </p:nvCxnSpPr>
            <p:spPr>
              <a:xfrm>
                <a:off x="3166782" y="3059206"/>
                <a:ext cx="685800" cy="0"/>
              </a:xfrm>
              <a:prstGeom prst="line">
                <a:avLst/>
              </a:prstGeom>
              <a:grpFill/>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xmlns="" id="{D3DE94AF-602A-2853-D5BD-AA56DF32042E}"/>
                  </a:ext>
                </a:extLst>
              </p:cNvPr>
              <p:cNvCxnSpPr/>
              <p:nvPr/>
            </p:nvCxnSpPr>
            <p:spPr>
              <a:xfrm>
                <a:off x="3166782" y="3272117"/>
                <a:ext cx="685800" cy="0"/>
              </a:xfrm>
              <a:prstGeom prst="line">
                <a:avLst/>
              </a:prstGeom>
              <a:grpFill/>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uppieren 10">
              <a:extLst>
                <a:ext uri="{FF2B5EF4-FFF2-40B4-BE49-F238E27FC236}">
                  <a16:creationId xmlns:a16="http://schemas.microsoft.com/office/drawing/2014/main" xmlns="" id="{887E04DF-C070-93AD-E8F2-B5353844BCB9}"/>
                </a:ext>
              </a:extLst>
            </p:cNvPr>
            <p:cNvGrpSpPr/>
            <p:nvPr/>
          </p:nvGrpSpPr>
          <p:grpSpPr>
            <a:xfrm>
              <a:off x="7481750" y="2868846"/>
              <a:ext cx="481767" cy="486155"/>
              <a:chOff x="7221071" y="2859787"/>
              <a:chExt cx="686854" cy="686854"/>
            </a:xfrm>
            <a:grpFill/>
          </p:grpSpPr>
          <p:cxnSp>
            <p:nvCxnSpPr>
              <p:cNvPr id="13" name="Gerader Verbinder 12">
                <a:extLst>
                  <a:ext uri="{FF2B5EF4-FFF2-40B4-BE49-F238E27FC236}">
                    <a16:creationId xmlns:a16="http://schemas.microsoft.com/office/drawing/2014/main" xmlns="" id="{7293C528-A8CD-B7B7-3B41-8514EE237E21}"/>
                  </a:ext>
                </a:extLst>
              </p:cNvPr>
              <p:cNvCxnSpPr/>
              <p:nvPr/>
            </p:nvCxnSpPr>
            <p:spPr>
              <a:xfrm flipH="1">
                <a:off x="7221071" y="2859787"/>
                <a:ext cx="686854" cy="686854"/>
              </a:xfrm>
              <a:prstGeom prst="line">
                <a:avLst/>
              </a:prstGeom>
              <a:grpFill/>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xmlns="" id="{586C52B4-6745-E71A-BBA5-B31A21CF8AB5}"/>
                  </a:ext>
                </a:extLst>
              </p:cNvPr>
              <p:cNvCxnSpPr/>
              <p:nvPr/>
            </p:nvCxnSpPr>
            <p:spPr>
              <a:xfrm>
                <a:off x="7221071" y="2859787"/>
                <a:ext cx="686854" cy="686854"/>
              </a:xfrm>
              <a:prstGeom prst="line">
                <a:avLst/>
              </a:prstGeom>
              <a:grpFill/>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2" name="Freeform 16">
              <a:extLst>
                <a:ext uri="{FF2B5EF4-FFF2-40B4-BE49-F238E27FC236}">
                  <a16:creationId xmlns:a16="http://schemas.microsoft.com/office/drawing/2014/main" xmlns="" id="{7DDB9CF1-2190-70F1-C231-775CA1204842}"/>
                </a:ext>
              </a:extLst>
            </p:cNvPr>
            <p:cNvSpPr>
              <a:spLocks noEditPoints="1"/>
            </p:cNvSpPr>
            <p:nvPr/>
          </p:nvSpPr>
          <p:spPr bwMode="auto">
            <a:xfrm>
              <a:off x="9136640" y="2560783"/>
              <a:ext cx="1371819" cy="1102281"/>
            </a:xfrm>
            <a:custGeom>
              <a:avLst/>
              <a:gdLst>
                <a:gd name="T0" fmla="*/ 701 w 701"/>
                <a:gd name="T1" fmla="*/ 228 h 561"/>
                <a:gd name="T2" fmla="*/ 421 w 701"/>
                <a:gd name="T3" fmla="*/ 456 h 561"/>
                <a:gd name="T4" fmla="*/ 421 w 701"/>
                <a:gd name="T5" fmla="*/ 316 h 561"/>
                <a:gd name="T6" fmla="*/ 0 w 701"/>
                <a:gd name="T7" fmla="*/ 561 h 561"/>
                <a:gd name="T8" fmla="*/ 421 w 701"/>
                <a:gd name="T9" fmla="*/ 141 h 561"/>
                <a:gd name="T10" fmla="*/ 421 w 701"/>
                <a:gd name="T11" fmla="*/ 0 h 561"/>
                <a:gd name="T12" fmla="*/ 701 w 701"/>
                <a:gd name="T13" fmla="*/ 228 h 561"/>
                <a:gd name="T14" fmla="*/ 701 w 701"/>
                <a:gd name="T15" fmla="*/ 228 h 561"/>
                <a:gd name="T16" fmla="*/ 701 w 701"/>
                <a:gd name="T17" fmla="*/ 22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561">
                  <a:moveTo>
                    <a:pt x="701" y="228"/>
                  </a:moveTo>
                  <a:cubicBezTo>
                    <a:pt x="421" y="456"/>
                    <a:pt x="421" y="456"/>
                    <a:pt x="421" y="456"/>
                  </a:cubicBezTo>
                  <a:cubicBezTo>
                    <a:pt x="421" y="316"/>
                    <a:pt x="421" y="316"/>
                    <a:pt x="421" y="316"/>
                  </a:cubicBezTo>
                  <a:cubicBezTo>
                    <a:pt x="16" y="316"/>
                    <a:pt x="0" y="561"/>
                    <a:pt x="0" y="561"/>
                  </a:cubicBezTo>
                  <a:cubicBezTo>
                    <a:pt x="0" y="561"/>
                    <a:pt x="5" y="141"/>
                    <a:pt x="421" y="141"/>
                  </a:cubicBezTo>
                  <a:cubicBezTo>
                    <a:pt x="421" y="0"/>
                    <a:pt x="421" y="0"/>
                    <a:pt x="421" y="0"/>
                  </a:cubicBezTo>
                  <a:lnTo>
                    <a:pt x="701" y="228"/>
                  </a:lnTo>
                  <a:close/>
                  <a:moveTo>
                    <a:pt x="701" y="228"/>
                  </a:moveTo>
                  <a:cubicBezTo>
                    <a:pt x="701" y="228"/>
                    <a:pt x="701" y="228"/>
                    <a:pt x="701" y="228"/>
                  </a:cubicBezTo>
                </a:path>
              </a:pathLst>
            </a:custGeom>
            <a:grpFill/>
            <a:ln w="19050"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sz="1200" dirty="0"/>
            </a:p>
          </p:txBody>
        </p:sp>
      </p:grpSp>
    </p:spTree>
    <p:extLst>
      <p:ext uri="{BB962C8B-B14F-4D97-AF65-F5344CB8AC3E}">
        <p14:creationId xmlns:p14="http://schemas.microsoft.com/office/powerpoint/2010/main" val="54336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Keine alternative Textbeschreibung für dieses Bild vorhanden">
            <a:extLst>
              <a:ext uri="{FF2B5EF4-FFF2-40B4-BE49-F238E27FC236}">
                <a16:creationId xmlns:a16="http://schemas.microsoft.com/office/drawing/2014/main" xmlns="" id="{B1017C3A-067F-0A8B-8527-66D91C6460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38" b="35412"/>
          <a:stretch/>
        </p:blipFill>
        <p:spPr bwMode="auto">
          <a:xfrm>
            <a:off x="306397" y="964557"/>
            <a:ext cx="11569228" cy="494239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xmlns="" id="{6B6ED7B3-28B3-DFF6-E568-313580B14E2C}"/>
              </a:ext>
            </a:extLst>
          </p:cNvPr>
          <p:cNvSpPr/>
          <p:nvPr/>
        </p:nvSpPr>
        <p:spPr>
          <a:xfrm rot="16200000">
            <a:off x="3624809" y="-2353854"/>
            <a:ext cx="4942386" cy="11579207"/>
          </a:xfrm>
          <a:prstGeom prst="rect">
            <a:avLst/>
          </a:prstGeom>
          <a:gradFill>
            <a:gsLst>
              <a:gs pos="0">
                <a:schemeClr val="tx1">
                  <a:lumMod val="50000"/>
                  <a:alpha val="70000"/>
                </a:schemeClr>
              </a:gs>
              <a:gs pos="100000">
                <a:schemeClr val="tx1">
                  <a:lumMod val="5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3" name="Rechteck 2">
            <a:extLst>
              <a:ext uri="{FF2B5EF4-FFF2-40B4-BE49-F238E27FC236}">
                <a16:creationId xmlns:a16="http://schemas.microsoft.com/office/drawing/2014/main" xmlns="" id="{EDB47AE4-568A-1625-0F83-6038B1B2B531}"/>
              </a:ext>
            </a:extLst>
          </p:cNvPr>
          <p:cNvSpPr/>
          <p:nvPr/>
        </p:nvSpPr>
        <p:spPr>
          <a:xfrm>
            <a:off x="425279" y="1979376"/>
            <a:ext cx="742346" cy="1446550"/>
          </a:xfrm>
          <a:prstGeom prst="rect">
            <a:avLst/>
          </a:prstGeom>
        </p:spPr>
        <p:txBody>
          <a:bodyPr wrap="square">
            <a:spAutoFit/>
          </a:bodyPr>
          <a:lstStyle/>
          <a:p>
            <a:r>
              <a:rPr lang="en-US" sz="8800" b="1" dirty="0">
                <a:solidFill>
                  <a:prstClr val="white"/>
                </a:solidFill>
                <a:latin typeface="Arial" panose="020B0604020202020204" pitchFamily="34" charset="0"/>
                <a:cs typeface="Arial" panose="020B0604020202020204" pitchFamily="34" charset="0"/>
              </a:rPr>
              <a:t>“</a:t>
            </a:r>
            <a:endParaRPr lang="en-US" b="1" dirty="0">
              <a:solidFill>
                <a:prstClr val="white"/>
              </a:solidFill>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xmlns="" id="{EA854908-8C12-6E30-1D43-FFB96790C4FF}"/>
              </a:ext>
            </a:extLst>
          </p:cNvPr>
          <p:cNvSpPr/>
          <p:nvPr/>
        </p:nvSpPr>
        <p:spPr>
          <a:xfrm>
            <a:off x="1038120" y="2362315"/>
            <a:ext cx="5425285" cy="2862322"/>
          </a:xfrm>
          <a:prstGeom prst="rect">
            <a:avLst/>
          </a:prstGeom>
        </p:spPr>
        <p:txBody>
          <a:bodyPr wrap="square">
            <a:spAutoFit/>
          </a:bodyPr>
          <a:lstStyle/>
          <a:p>
            <a:r>
              <a:rPr lang="en-US" sz="1600" b="1" i="1" dirty="0">
                <a:solidFill>
                  <a:prstClr val="white"/>
                </a:solidFill>
                <a:latin typeface="Arial" panose="020B0604020202020204" pitchFamily="34" charset="0"/>
                <a:cs typeface="Arial" panose="020B0604020202020204" pitchFamily="34" charset="0"/>
              </a:rPr>
              <a:t>The procedure </a:t>
            </a:r>
          </a:p>
          <a:p>
            <a:r>
              <a:rPr lang="en-US" sz="1600" b="1" i="1" dirty="0">
                <a:solidFill>
                  <a:prstClr val="white"/>
                </a:solidFill>
                <a:latin typeface="Arial" panose="020B0604020202020204" pitchFamily="34" charset="0"/>
                <a:cs typeface="Arial" panose="020B0604020202020204" pitchFamily="34" charset="0"/>
              </a:rPr>
              <a:t>has been carried out safely </a:t>
            </a:r>
            <a:br>
              <a:rPr lang="en-US" sz="1600" b="1" i="1" dirty="0">
                <a:solidFill>
                  <a:prstClr val="white"/>
                </a:solidFill>
                <a:latin typeface="Arial" panose="020B0604020202020204" pitchFamily="34" charset="0"/>
                <a:cs typeface="Arial" panose="020B0604020202020204" pitchFamily="34" charset="0"/>
              </a:rPr>
            </a:br>
            <a:r>
              <a:rPr lang="en-US" sz="1600" b="1" i="1" dirty="0">
                <a:solidFill>
                  <a:prstClr val="white"/>
                </a:solidFill>
                <a:latin typeface="Arial" panose="020B0604020202020204" pitchFamily="34" charset="0"/>
                <a:cs typeface="Arial" panose="020B0604020202020204" pitchFamily="34" charset="0"/>
              </a:rPr>
              <a:t>around </a:t>
            </a:r>
            <a:r>
              <a:rPr lang="en-US" sz="1600" b="1" i="1" u="sng" dirty="0">
                <a:solidFill>
                  <a:prstClr val="white"/>
                </a:solidFill>
                <a:latin typeface="Arial" panose="020B0604020202020204" pitchFamily="34" charset="0"/>
                <a:cs typeface="Arial" panose="020B0604020202020204" pitchFamily="34" charset="0"/>
              </a:rPr>
              <a:t>20,000 times before</a:t>
            </a:r>
            <a:r>
              <a:rPr lang="en-US" sz="1600" b="1" i="1" dirty="0">
                <a:solidFill>
                  <a:prstClr val="white"/>
                </a:solidFill>
                <a:latin typeface="Arial" panose="020B0604020202020204" pitchFamily="34" charset="0"/>
                <a:cs typeface="Arial" panose="020B0604020202020204" pitchFamily="34" charset="0"/>
              </a:rPr>
              <a:t>. </a:t>
            </a:r>
          </a:p>
          <a:p>
            <a:endParaRPr lang="en-US" sz="1600" b="1" i="1" dirty="0">
              <a:solidFill>
                <a:prstClr val="white"/>
              </a:solidFill>
              <a:latin typeface="Arial" panose="020B0604020202020204" pitchFamily="34" charset="0"/>
              <a:cs typeface="Arial" panose="020B0604020202020204" pitchFamily="34" charset="0"/>
            </a:endParaRPr>
          </a:p>
          <a:p>
            <a:r>
              <a:rPr lang="en-US" sz="1600" b="1" i="1" dirty="0">
                <a:solidFill>
                  <a:prstClr val="white"/>
                </a:solidFill>
                <a:latin typeface="Arial" panose="020B0604020202020204" pitchFamily="34" charset="0"/>
                <a:cs typeface="Arial" panose="020B0604020202020204" pitchFamily="34" charset="0"/>
              </a:rPr>
              <a:t>On that day, everything was different.</a:t>
            </a:r>
          </a:p>
          <a:p>
            <a:endParaRPr lang="en-US" sz="1600" b="1" i="1" dirty="0">
              <a:solidFill>
                <a:prstClr val="white"/>
              </a:solidFill>
              <a:latin typeface="Arial" panose="020B0604020202020204" pitchFamily="34" charset="0"/>
              <a:cs typeface="Arial" panose="020B0604020202020204" pitchFamily="34" charset="0"/>
            </a:endParaRPr>
          </a:p>
          <a:p>
            <a:r>
              <a:rPr lang="en-US" sz="1600" b="1" i="1" dirty="0">
                <a:solidFill>
                  <a:prstClr val="white"/>
                </a:solidFill>
                <a:latin typeface="Arial" panose="020B0604020202020204" pitchFamily="34" charset="0"/>
                <a:cs typeface="Arial" panose="020B0604020202020204" pitchFamily="34" charset="0"/>
              </a:rPr>
              <a:t>A reminder that we must do everything possible to ensure that such a disaster does not happen again.</a:t>
            </a:r>
          </a:p>
          <a:p>
            <a:endParaRPr lang="en-US" sz="1400" b="1" dirty="0">
              <a:solidFill>
                <a:prstClr val="white"/>
              </a:solidFill>
              <a:latin typeface="Arial" panose="020B0604020202020204" pitchFamily="34" charset="0"/>
              <a:cs typeface="Arial" panose="020B0604020202020204" pitchFamily="34" charset="0"/>
            </a:endParaRPr>
          </a:p>
          <a:p>
            <a:r>
              <a:rPr lang="en-US" sz="1100" b="1" dirty="0">
                <a:solidFill>
                  <a:prstClr val="white"/>
                </a:solidFill>
                <a:latin typeface="Arial" panose="020B0604020202020204" pitchFamily="34" charset="0"/>
                <a:cs typeface="Arial" panose="020B0604020202020204" pitchFamily="34" charset="0"/>
              </a:rPr>
              <a:t>Dr. Martin </a:t>
            </a:r>
            <a:r>
              <a:rPr lang="en-US" sz="1100" b="1" dirty="0" err="1">
                <a:solidFill>
                  <a:prstClr val="white"/>
                </a:solidFill>
                <a:latin typeface="Arial" panose="020B0604020202020204" pitchFamily="34" charset="0"/>
                <a:cs typeface="Arial" panose="020B0604020202020204" pitchFamily="34" charset="0"/>
              </a:rPr>
              <a:t>Brudermüller</a:t>
            </a:r>
            <a:endParaRPr lang="en-US" sz="1100" b="1" dirty="0">
              <a:solidFill>
                <a:prstClr val="white"/>
              </a:solidFill>
              <a:latin typeface="Arial" panose="020B0604020202020204" pitchFamily="34" charset="0"/>
              <a:cs typeface="Arial" panose="020B0604020202020204" pitchFamily="34" charset="0"/>
            </a:endParaRPr>
          </a:p>
          <a:p>
            <a:r>
              <a:rPr lang="en-US" sz="1100" b="1" dirty="0">
                <a:solidFill>
                  <a:prstClr val="white"/>
                </a:solidFill>
                <a:latin typeface="Arial" panose="020B0604020202020204" pitchFamily="34" charset="0"/>
                <a:cs typeface="Arial" panose="020B0604020202020204" pitchFamily="34" charset="0"/>
              </a:rPr>
              <a:t>CEO of BASF</a:t>
            </a:r>
          </a:p>
          <a:p>
            <a:r>
              <a:rPr lang="en-US" sz="1100" b="1" dirty="0">
                <a:solidFill>
                  <a:prstClr val="white"/>
                </a:solidFill>
                <a:latin typeface="Arial" panose="020B0604020202020204" pitchFamily="34" charset="0"/>
                <a:cs typeface="Arial" panose="020B0604020202020204" pitchFamily="34" charset="0"/>
              </a:rPr>
              <a:t>2021 - 100th anniversary of the explosion event</a:t>
            </a:r>
          </a:p>
        </p:txBody>
      </p:sp>
      <p:sp>
        <p:nvSpPr>
          <p:cNvPr id="10" name="Title 1">
            <a:extLst>
              <a:ext uri="{FF2B5EF4-FFF2-40B4-BE49-F238E27FC236}">
                <a16:creationId xmlns:a16="http://schemas.microsoft.com/office/drawing/2014/main" xmlns="" id="{0AEF1228-CEA5-1773-C75C-44640327F7B2}"/>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prstClr val="white"/>
                </a:solidFill>
                <a:latin typeface="Arial" panose="020B0604020202020204" pitchFamily="34" charset="0"/>
                <a:cs typeface="Arial" panose="020B0604020202020204" pitchFamily="34" charset="0"/>
              </a:rPr>
              <a:t>A very low probability does not mean very low risk</a:t>
            </a:r>
            <a:endParaRPr lang="en-US" sz="1600" b="1" dirty="0">
              <a:solidFill>
                <a:prstClr val="white"/>
              </a:solidFill>
              <a:latin typeface="Arial" panose="020B0604020202020204" pitchFamily="34" charset="0"/>
              <a:cs typeface="Arial" panose="020B0604020202020204" pitchFamily="34" charset="0"/>
            </a:endParaRPr>
          </a:p>
        </p:txBody>
      </p:sp>
      <p:sp>
        <p:nvSpPr>
          <p:cNvPr id="11" name="Rechteck 10">
            <a:extLst>
              <a:ext uri="{FF2B5EF4-FFF2-40B4-BE49-F238E27FC236}">
                <a16:creationId xmlns:a16="http://schemas.microsoft.com/office/drawing/2014/main" xmlns="" id="{8485A462-9661-8821-D219-00096AA68493}"/>
              </a:ext>
            </a:extLst>
          </p:cNvPr>
          <p:cNvSpPr/>
          <p:nvPr/>
        </p:nvSpPr>
        <p:spPr>
          <a:xfrm>
            <a:off x="579204" y="1089205"/>
            <a:ext cx="7167492" cy="1015663"/>
          </a:xfrm>
          <a:prstGeom prst="rect">
            <a:avLst/>
          </a:prstGeom>
        </p:spPr>
        <p:txBody>
          <a:bodyPr wrap="square">
            <a:spAutoFit/>
          </a:bodyPr>
          <a:lstStyle/>
          <a:p>
            <a:r>
              <a:rPr lang="en-US" sz="2000" b="1" dirty="0">
                <a:solidFill>
                  <a:schemeClr val="lt1"/>
                </a:solidFill>
              </a:rPr>
              <a:t>BASF </a:t>
            </a:r>
            <a:r>
              <a:rPr lang="en-US" sz="2000" b="1" dirty="0" err="1">
                <a:solidFill>
                  <a:schemeClr val="lt1"/>
                </a:solidFill>
              </a:rPr>
              <a:t>Oppau</a:t>
            </a:r>
            <a:r>
              <a:rPr lang="en-US" sz="2000" b="1" dirty="0">
                <a:solidFill>
                  <a:schemeClr val="lt1"/>
                </a:solidFill>
              </a:rPr>
              <a:t> Fertilizer Explosion</a:t>
            </a:r>
          </a:p>
          <a:p>
            <a:r>
              <a:rPr lang="en-US" sz="2000" b="1" dirty="0">
                <a:solidFill>
                  <a:schemeClr val="lt1"/>
                </a:solidFill>
              </a:rPr>
              <a:t>Over 500 lives lost</a:t>
            </a:r>
          </a:p>
          <a:p>
            <a:r>
              <a:rPr lang="en-US" sz="2000" b="1" dirty="0">
                <a:solidFill>
                  <a:schemeClr val="lt1"/>
                </a:solidFill>
              </a:rPr>
              <a:t>Major destruction of the plant and surrounding communities </a:t>
            </a:r>
          </a:p>
        </p:txBody>
      </p:sp>
    </p:spTree>
    <p:extLst>
      <p:ext uri="{BB962C8B-B14F-4D97-AF65-F5344CB8AC3E}">
        <p14:creationId xmlns:p14="http://schemas.microsoft.com/office/powerpoint/2010/main" val="97393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10">
            <a:extLst>
              <a:ext uri="{FF2B5EF4-FFF2-40B4-BE49-F238E27FC236}">
                <a16:creationId xmlns:a16="http://schemas.microsoft.com/office/drawing/2014/main" xmlns="" id="{7729A8E8-9324-C3F6-0914-25B8A18DA2D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04799" y="941408"/>
            <a:ext cx="11551535" cy="4965157"/>
          </a:xfrm>
          <a:prstGeom prst="rect">
            <a:avLst/>
          </a:prstGeom>
        </p:spPr>
      </p:pic>
      <p:sp>
        <p:nvSpPr>
          <p:cNvPr id="3" name="Title 1">
            <a:extLst>
              <a:ext uri="{FF2B5EF4-FFF2-40B4-BE49-F238E27FC236}">
                <a16:creationId xmlns:a16="http://schemas.microsoft.com/office/drawing/2014/main" xmlns="" id="{7E4BB3FB-1492-7391-C91B-A98208643339}"/>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prstClr val="white"/>
                </a:solidFill>
                <a:latin typeface="Arial" panose="020B0604020202020204" pitchFamily="34" charset="0"/>
                <a:cs typeface="Arial" panose="020B0604020202020204" pitchFamily="34" charset="0"/>
              </a:rPr>
              <a:t>A very low probability does not mean very low risk</a:t>
            </a:r>
            <a:endParaRPr lang="en-US" sz="1600" b="1" dirty="0">
              <a:solidFill>
                <a:prstClr val="white"/>
              </a:solidFill>
              <a:latin typeface="Arial" panose="020B0604020202020204" pitchFamily="34" charset="0"/>
              <a:cs typeface="Arial" panose="020B0604020202020204" pitchFamily="34" charset="0"/>
            </a:endParaRPr>
          </a:p>
        </p:txBody>
      </p:sp>
      <p:sp>
        <p:nvSpPr>
          <p:cNvPr id="5" name="Shape 201">
            <a:extLst>
              <a:ext uri="{FF2B5EF4-FFF2-40B4-BE49-F238E27FC236}">
                <a16:creationId xmlns:a16="http://schemas.microsoft.com/office/drawing/2014/main" xmlns="" id="{1EDB6E30-C74C-59A9-1EA3-7AC65E525A99}"/>
              </a:ext>
            </a:extLst>
          </p:cNvPr>
          <p:cNvSpPr/>
          <p:nvPr/>
        </p:nvSpPr>
        <p:spPr>
          <a:xfrm>
            <a:off x="6683716" y="1238194"/>
            <a:ext cx="4759788" cy="4600793"/>
          </a:xfrm>
          <a:prstGeom prst="rect">
            <a:avLst/>
          </a:prstGeom>
          <a:noFill/>
          <a:ln>
            <a:noFill/>
          </a:ln>
          <a:effectLst/>
        </p:spPr>
        <p:txBody>
          <a:bodyPr wrap="square" lIns="72000" tIns="72000" rIns="72000" bIns="72000" anchor="t" anchorCtr="0">
            <a:spAutoFit/>
          </a:bodyPr>
          <a:lstStyle/>
          <a:p>
            <a:pPr lvl="0">
              <a:lnSpc>
                <a:spcPct val="120000"/>
              </a:lnSpc>
              <a:buSzPct val="25000"/>
            </a:pPr>
            <a:r>
              <a:rPr lang="en-US" sz="2000" b="1" dirty="0">
                <a:solidFill>
                  <a:schemeClr val="bg1"/>
                </a:solidFill>
                <a:sym typeface="Arial"/>
              </a:rPr>
              <a:t>2010 - Deepwater Horizon</a:t>
            </a:r>
            <a:r>
              <a:rPr lang="en-US" sz="2000" b="1" dirty="0">
                <a:solidFill>
                  <a:schemeClr val="bg1"/>
                </a:solidFill>
              </a:rPr>
              <a:t> Disaster</a:t>
            </a:r>
            <a:r>
              <a:rPr lang="en-US" sz="2000" b="1" dirty="0">
                <a:solidFill>
                  <a:schemeClr val="bg1"/>
                </a:solidFill>
                <a:sym typeface="Arial"/>
              </a:rPr>
              <a:t/>
            </a:r>
            <a:br>
              <a:rPr lang="en-US" sz="2000" b="1" dirty="0">
                <a:solidFill>
                  <a:schemeClr val="bg1"/>
                </a:solidFill>
                <a:sym typeface="Arial"/>
              </a:rPr>
            </a:br>
            <a:endParaRPr lang="en-US" sz="2000" b="1" dirty="0">
              <a:solidFill>
                <a:schemeClr val="bg1"/>
              </a:solidFill>
              <a:sym typeface="Arial"/>
            </a:endParaRPr>
          </a:p>
          <a:p>
            <a:pPr lvl="0">
              <a:lnSpc>
                <a:spcPct val="120000"/>
              </a:lnSpc>
              <a:buSzPct val="25000"/>
            </a:pPr>
            <a:r>
              <a:rPr lang="en-US" sz="2000" b="1" dirty="0">
                <a:solidFill>
                  <a:schemeClr val="bg1"/>
                </a:solidFill>
                <a:sym typeface="Arial"/>
              </a:rPr>
              <a:t>Largest spill in the history</a:t>
            </a:r>
          </a:p>
          <a:p>
            <a:pPr lvl="0">
              <a:lnSpc>
                <a:spcPct val="120000"/>
              </a:lnSpc>
              <a:buSzPct val="25000"/>
            </a:pPr>
            <a:r>
              <a:rPr lang="en-US" sz="2000" b="1" dirty="0">
                <a:solidFill>
                  <a:schemeClr val="bg1"/>
                </a:solidFill>
                <a:sym typeface="Arial"/>
              </a:rPr>
              <a:t>11 crew members died</a:t>
            </a:r>
            <a:endParaRPr lang="en-US" sz="2000" b="1" dirty="0">
              <a:solidFill>
                <a:schemeClr val="bg1"/>
              </a:solidFill>
            </a:endParaRPr>
          </a:p>
          <a:p>
            <a:pPr lvl="0">
              <a:lnSpc>
                <a:spcPct val="120000"/>
              </a:lnSpc>
              <a:buSzPct val="25000"/>
            </a:pPr>
            <a:r>
              <a:rPr lang="en-US" sz="2000" b="1" dirty="0">
                <a:solidFill>
                  <a:schemeClr val="bg1"/>
                </a:solidFill>
              </a:rPr>
              <a:t>Estimated total costs for BP: $62 billion</a:t>
            </a:r>
          </a:p>
          <a:p>
            <a:pPr lvl="0">
              <a:lnSpc>
                <a:spcPct val="120000"/>
              </a:lnSpc>
              <a:buSzPct val="25000"/>
            </a:pPr>
            <a:endParaRPr lang="en-US" sz="2000" b="1" dirty="0">
              <a:solidFill>
                <a:schemeClr val="bg1"/>
              </a:solidFill>
              <a:sym typeface="Arial"/>
            </a:endParaRPr>
          </a:p>
          <a:p>
            <a:pPr lvl="0">
              <a:lnSpc>
                <a:spcPct val="120000"/>
              </a:lnSpc>
              <a:buSzPct val="25000"/>
            </a:pPr>
            <a:endParaRPr lang="en-US" sz="2000" b="1" dirty="0">
              <a:solidFill>
                <a:schemeClr val="bg1"/>
              </a:solidFill>
              <a:sym typeface="Arial"/>
            </a:endParaRPr>
          </a:p>
          <a:p>
            <a:pPr lvl="0">
              <a:lnSpc>
                <a:spcPct val="120000"/>
              </a:lnSpc>
              <a:buSzPct val="25000"/>
            </a:pPr>
            <a:endParaRPr lang="en-US" sz="2000" b="1" dirty="0">
              <a:solidFill>
                <a:schemeClr val="bg1"/>
              </a:solidFill>
              <a:sym typeface="Arial"/>
            </a:endParaRPr>
          </a:p>
          <a:p>
            <a:pPr>
              <a:lnSpc>
                <a:spcPct val="120000"/>
              </a:lnSpc>
              <a:buSzPct val="25000"/>
            </a:pPr>
            <a:r>
              <a:rPr lang="en-US" sz="2000" b="1" i="1" dirty="0">
                <a:solidFill>
                  <a:schemeClr val="bg1"/>
                </a:solidFill>
                <a:sym typeface="Arial"/>
              </a:rPr>
              <a:t>The explosive loss of the Macondo well was caused by a series of </a:t>
            </a:r>
            <a:r>
              <a:rPr lang="en-US" sz="2000" b="1" i="1" u="sng" dirty="0">
                <a:solidFill>
                  <a:schemeClr val="bg1"/>
                </a:solidFill>
                <a:sym typeface="Arial"/>
              </a:rPr>
              <a:t>identifiable mistakes </a:t>
            </a:r>
            <a:r>
              <a:rPr lang="en-US" sz="2000" b="1" i="1" dirty="0">
                <a:solidFill>
                  <a:schemeClr val="bg1"/>
                </a:solidFill>
                <a:sym typeface="Arial"/>
              </a:rPr>
              <a:t>and could have been prevented.</a:t>
            </a:r>
          </a:p>
          <a:p>
            <a:pPr lvl="0">
              <a:lnSpc>
                <a:spcPct val="120000"/>
              </a:lnSpc>
              <a:buSzPct val="25000"/>
            </a:pPr>
            <a:r>
              <a:rPr lang="en-US" sz="1050" dirty="0">
                <a:solidFill>
                  <a:schemeClr val="bg1"/>
                </a:solidFill>
                <a:sym typeface="Arial"/>
              </a:rPr>
              <a:t>National Commission on the BP Deepwater Horizon Oil Spill and Offshore Drilling</a:t>
            </a:r>
          </a:p>
          <a:p>
            <a:pPr lvl="0">
              <a:lnSpc>
                <a:spcPct val="120000"/>
              </a:lnSpc>
              <a:buSzPct val="25000"/>
            </a:pPr>
            <a:r>
              <a:rPr lang="en-US" sz="1050" dirty="0">
                <a:solidFill>
                  <a:schemeClr val="bg1"/>
                </a:solidFill>
                <a:sym typeface="Arial"/>
              </a:rPr>
              <a:t>January 2011</a:t>
            </a:r>
          </a:p>
        </p:txBody>
      </p:sp>
      <p:sp>
        <p:nvSpPr>
          <p:cNvPr id="10" name="Rechteck 9">
            <a:extLst>
              <a:ext uri="{FF2B5EF4-FFF2-40B4-BE49-F238E27FC236}">
                <a16:creationId xmlns:a16="http://schemas.microsoft.com/office/drawing/2014/main" xmlns="" id="{58990CCC-910D-FDC0-37CE-C5F95B5B391D}"/>
              </a:ext>
            </a:extLst>
          </p:cNvPr>
          <p:cNvSpPr/>
          <p:nvPr/>
        </p:nvSpPr>
        <p:spPr>
          <a:xfrm>
            <a:off x="6101425" y="3687809"/>
            <a:ext cx="742346" cy="1446550"/>
          </a:xfrm>
          <a:prstGeom prst="rect">
            <a:avLst/>
          </a:prstGeom>
        </p:spPr>
        <p:txBody>
          <a:bodyPr wrap="square">
            <a:spAutoFit/>
          </a:bodyPr>
          <a:lstStyle/>
          <a:p>
            <a:r>
              <a:rPr lang="en-US" sz="8800" b="1" dirty="0">
                <a:solidFill>
                  <a:prstClr val="white"/>
                </a:solidFill>
                <a:latin typeface="Arial" panose="020B0604020202020204" pitchFamily="34" charset="0"/>
                <a:cs typeface="Arial" panose="020B0604020202020204" pitchFamily="34" charset="0"/>
              </a:rPr>
              <a:t>“</a:t>
            </a:r>
            <a:endParaRPr lang="en-US"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87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uppieren 170">
            <a:extLst>
              <a:ext uri="{FF2B5EF4-FFF2-40B4-BE49-F238E27FC236}">
                <a16:creationId xmlns:a16="http://schemas.microsoft.com/office/drawing/2014/main" xmlns="" id="{316918CF-3729-0985-7982-7F768A78A404}"/>
              </a:ext>
            </a:extLst>
          </p:cNvPr>
          <p:cNvGrpSpPr/>
          <p:nvPr/>
        </p:nvGrpSpPr>
        <p:grpSpPr>
          <a:xfrm>
            <a:off x="4986248" y="1832433"/>
            <a:ext cx="2387907" cy="2516742"/>
            <a:chOff x="4986248" y="1832433"/>
            <a:chExt cx="2387907" cy="2516742"/>
          </a:xfrm>
        </p:grpSpPr>
        <p:sp>
          <p:nvSpPr>
            <p:cNvPr id="2" name="Rechteck: abgerundete Ecken 1">
              <a:extLst>
                <a:ext uri="{FF2B5EF4-FFF2-40B4-BE49-F238E27FC236}">
                  <a16:creationId xmlns:a16="http://schemas.microsoft.com/office/drawing/2014/main" xmlns="" id="{59A796BA-E077-4408-E4AD-6A9934EEDA50}"/>
                </a:ext>
              </a:extLst>
            </p:cNvPr>
            <p:cNvSpPr/>
            <p:nvPr/>
          </p:nvSpPr>
          <p:spPr>
            <a:xfrm>
              <a:off x="4986248" y="1832433"/>
              <a:ext cx="1646771" cy="2516742"/>
            </a:xfrm>
            <a:prstGeom prst="roundRect">
              <a:avLst>
                <a:gd name="adj" fmla="val 27679"/>
              </a:avLst>
            </a:prstGeom>
            <a:solidFill>
              <a:srgbClr val="E58477"/>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4" name="Gerade Verbindung mit Pfeil 73">
              <a:extLst>
                <a:ext uri="{FF2B5EF4-FFF2-40B4-BE49-F238E27FC236}">
                  <a16:creationId xmlns:a16="http://schemas.microsoft.com/office/drawing/2014/main" xmlns="" id="{7E7A5936-7C66-E18D-FCD3-1F4D26B77AAC}"/>
                </a:ext>
              </a:extLst>
            </p:cNvPr>
            <p:cNvCxnSpPr>
              <a:cxnSpLocks/>
            </p:cNvCxnSpPr>
            <p:nvPr/>
          </p:nvCxnSpPr>
          <p:spPr>
            <a:xfrm>
              <a:off x="6335780" y="2151637"/>
              <a:ext cx="1038375" cy="0"/>
            </a:xfrm>
            <a:prstGeom prst="straightConnector1">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xmlns="" id="{4C5A5FE8-021A-EC28-6B85-4E76CB8D9A40}"/>
                </a:ext>
              </a:extLst>
            </p:cNvPr>
            <p:cNvCxnSpPr>
              <a:cxnSpLocks/>
            </p:cNvCxnSpPr>
            <p:nvPr/>
          </p:nvCxnSpPr>
          <p:spPr>
            <a:xfrm>
              <a:off x="7363912" y="2137464"/>
              <a:ext cx="0" cy="37329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1" name="Shape 280">
              <a:extLst>
                <a:ext uri="{FF2B5EF4-FFF2-40B4-BE49-F238E27FC236}">
                  <a16:creationId xmlns:a16="http://schemas.microsoft.com/office/drawing/2014/main" xmlns="" id="{3722BCCD-5EB1-69B5-9439-81DBF58720F5}"/>
                </a:ext>
              </a:extLst>
            </p:cNvPr>
            <p:cNvSpPr txBox="1"/>
            <p:nvPr/>
          </p:nvSpPr>
          <p:spPr>
            <a:xfrm rot="16200000">
              <a:off x="5560899" y="2917946"/>
              <a:ext cx="1922988" cy="330954"/>
            </a:xfrm>
            <a:prstGeom prst="rect">
              <a:avLst/>
            </a:prstGeom>
            <a:noFill/>
            <a:ln>
              <a:noFill/>
            </a:ln>
          </p:spPr>
          <p:txBody>
            <a:bodyPr lIns="91425" tIns="45700" rIns="91425" bIns="45700" anchor="t" anchorCtr="0">
              <a:noAutofit/>
            </a:bodyPr>
            <a:lstStyle/>
            <a:p>
              <a:pPr lvl="0">
                <a:buSzPct val="25000"/>
              </a:pPr>
              <a:r>
                <a:rPr lang="en-US" sz="1400" b="1" dirty="0">
                  <a:solidFill>
                    <a:srgbClr val="FFFFFF"/>
                  </a:solidFill>
                  <a:ea typeface="Arial"/>
                  <a:cs typeface="Arial"/>
                  <a:sym typeface="Arial"/>
                </a:rPr>
                <a:t>Mechanical Protection</a:t>
              </a:r>
            </a:p>
          </p:txBody>
        </p:sp>
        <p:grpSp>
          <p:nvGrpSpPr>
            <p:cNvPr id="145" name="Gruppieren 144">
              <a:extLst>
                <a:ext uri="{FF2B5EF4-FFF2-40B4-BE49-F238E27FC236}">
                  <a16:creationId xmlns:a16="http://schemas.microsoft.com/office/drawing/2014/main" xmlns="" id="{0C71D68C-BF02-B521-18EB-EC9105677FB0}"/>
                </a:ext>
              </a:extLst>
            </p:cNvPr>
            <p:cNvGrpSpPr/>
            <p:nvPr/>
          </p:nvGrpSpPr>
          <p:grpSpPr>
            <a:xfrm>
              <a:off x="6756890" y="2030837"/>
              <a:ext cx="417523" cy="483475"/>
              <a:chOff x="8386921" y="2263345"/>
              <a:chExt cx="417523" cy="483475"/>
            </a:xfrm>
          </p:grpSpPr>
          <p:sp>
            <p:nvSpPr>
              <p:cNvPr id="135" name="Gleichschenkliges Dreieck 134">
                <a:extLst>
                  <a:ext uri="{FF2B5EF4-FFF2-40B4-BE49-F238E27FC236}">
                    <a16:creationId xmlns:a16="http://schemas.microsoft.com/office/drawing/2014/main" xmlns="" id="{7B182A53-6FFE-DCB0-726F-FED3BA88CBC1}"/>
                  </a:ext>
                </a:extLst>
              </p:cNvPr>
              <p:cNvSpPr/>
              <p:nvPr/>
            </p:nvSpPr>
            <p:spPr>
              <a:xfrm rot="5400000">
                <a:off x="8368958" y="2281309"/>
                <a:ext cx="239416" cy="203490"/>
              </a:xfrm>
              <a:prstGeom prst="triangle">
                <a:avLst/>
              </a:prstGeom>
              <a:solidFill>
                <a:srgbClr val="E58477"/>
              </a:solidFill>
              <a:ln>
                <a:solidFill>
                  <a:schemeClr val="tx2"/>
                </a:solidFill>
              </a:ln>
              <a:effectLst/>
            </p:spPr>
            <p:txBody>
              <a:bodyPr lIns="91425" tIns="45700" rIns="91425" bIns="45700" anchor="ctr" anchorCtr="0">
                <a:noAutofit/>
              </a:bodyPr>
              <a:lstStyle/>
              <a:p>
                <a:pPr algn="ctr"/>
                <a:endParaRPr lang="de-DE" sz="1200">
                  <a:latin typeface="Calibri"/>
                  <a:cs typeface="Calibri"/>
                </a:endParaRPr>
              </a:p>
            </p:txBody>
          </p:sp>
          <p:sp>
            <p:nvSpPr>
              <p:cNvPr id="136" name="Gleichschenkliges Dreieck 135">
                <a:extLst>
                  <a:ext uri="{FF2B5EF4-FFF2-40B4-BE49-F238E27FC236}">
                    <a16:creationId xmlns:a16="http://schemas.microsoft.com/office/drawing/2014/main" xmlns="" id="{1CCFAD37-3B6E-1039-B836-3CBD1A169AA3}"/>
                  </a:ext>
                </a:extLst>
              </p:cNvPr>
              <p:cNvSpPr/>
              <p:nvPr/>
            </p:nvSpPr>
            <p:spPr>
              <a:xfrm rot="16200000">
                <a:off x="8582991" y="2281308"/>
                <a:ext cx="239416" cy="203490"/>
              </a:xfrm>
              <a:prstGeom prst="triangle">
                <a:avLst/>
              </a:prstGeom>
              <a:solidFill>
                <a:srgbClr val="E58477"/>
              </a:solidFill>
              <a:ln>
                <a:solidFill>
                  <a:schemeClr val="tx2"/>
                </a:solidFill>
              </a:ln>
              <a:effectLst/>
            </p:spPr>
            <p:txBody>
              <a:bodyPr lIns="91425" tIns="45700" rIns="91425" bIns="45700" anchor="ctr" anchorCtr="0">
                <a:noAutofit/>
              </a:bodyPr>
              <a:lstStyle/>
              <a:p>
                <a:pPr algn="ctr"/>
                <a:endParaRPr lang="de-DE" sz="1200">
                  <a:latin typeface="Calibri"/>
                  <a:cs typeface="Calibri"/>
                </a:endParaRPr>
              </a:p>
            </p:txBody>
          </p:sp>
          <p:cxnSp>
            <p:nvCxnSpPr>
              <p:cNvPr id="137" name="Gerader Verbinder 136">
                <a:extLst>
                  <a:ext uri="{FF2B5EF4-FFF2-40B4-BE49-F238E27FC236}">
                    <a16:creationId xmlns:a16="http://schemas.microsoft.com/office/drawing/2014/main" xmlns="" id="{804E7052-CF5C-8B72-CD95-6E9D83D51C0E}"/>
                  </a:ext>
                </a:extLst>
              </p:cNvPr>
              <p:cNvCxnSpPr>
                <a:cxnSpLocks/>
              </p:cNvCxnSpPr>
              <p:nvPr/>
            </p:nvCxnSpPr>
            <p:spPr>
              <a:xfrm>
                <a:off x="8596092" y="2383052"/>
                <a:ext cx="0" cy="363768"/>
              </a:xfrm>
              <a:prstGeom prst="line">
                <a:avLst/>
              </a:prstGeom>
              <a:solidFill>
                <a:srgbClr val="E58477"/>
              </a:solidFill>
              <a:ln>
                <a:solidFill>
                  <a:schemeClr val="tx2"/>
                </a:solidFill>
              </a:ln>
              <a:effectLst/>
            </p:spPr>
          </p:cxnSp>
          <p:cxnSp>
            <p:nvCxnSpPr>
              <p:cNvPr id="139" name="Gerader Verbinder 138">
                <a:extLst>
                  <a:ext uri="{FF2B5EF4-FFF2-40B4-BE49-F238E27FC236}">
                    <a16:creationId xmlns:a16="http://schemas.microsoft.com/office/drawing/2014/main" xmlns="" id="{501334AB-BA9A-5F9B-2D1F-4D962F0A80D7}"/>
                  </a:ext>
                </a:extLst>
              </p:cNvPr>
              <p:cNvCxnSpPr>
                <a:cxnSpLocks/>
              </p:cNvCxnSpPr>
              <p:nvPr/>
            </p:nvCxnSpPr>
            <p:spPr>
              <a:xfrm flipH="1">
                <a:off x="8474327" y="2499352"/>
                <a:ext cx="259826" cy="107366"/>
              </a:xfrm>
              <a:prstGeom prst="line">
                <a:avLst/>
              </a:prstGeom>
              <a:solidFill>
                <a:srgbClr val="E58477"/>
              </a:solidFill>
              <a:ln>
                <a:solidFill>
                  <a:schemeClr val="tx2"/>
                </a:solidFill>
              </a:ln>
              <a:effectLst/>
            </p:spPr>
          </p:cxnSp>
          <p:cxnSp>
            <p:nvCxnSpPr>
              <p:cNvPr id="141" name="Gerader Verbinder 140">
                <a:extLst>
                  <a:ext uri="{FF2B5EF4-FFF2-40B4-BE49-F238E27FC236}">
                    <a16:creationId xmlns:a16="http://schemas.microsoft.com/office/drawing/2014/main" xmlns="" id="{C53312CA-BC88-6CDA-90E5-5A8DD90CFF5E}"/>
                  </a:ext>
                </a:extLst>
              </p:cNvPr>
              <p:cNvCxnSpPr>
                <a:cxnSpLocks/>
              </p:cNvCxnSpPr>
              <p:nvPr/>
            </p:nvCxnSpPr>
            <p:spPr>
              <a:xfrm flipH="1">
                <a:off x="8491723" y="2591400"/>
                <a:ext cx="208739" cy="83576"/>
              </a:xfrm>
              <a:prstGeom prst="line">
                <a:avLst/>
              </a:prstGeom>
              <a:solidFill>
                <a:srgbClr val="E58477"/>
              </a:solidFill>
              <a:ln>
                <a:solidFill>
                  <a:schemeClr val="tx2"/>
                </a:solidFill>
              </a:ln>
              <a:effectLst/>
            </p:spPr>
          </p:cxnSp>
          <p:cxnSp>
            <p:nvCxnSpPr>
              <p:cNvPr id="143" name="Gerader Verbinder 142">
                <a:extLst>
                  <a:ext uri="{FF2B5EF4-FFF2-40B4-BE49-F238E27FC236}">
                    <a16:creationId xmlns:a16="http://schemas.microsoft.com/office/drawing/2014/main" xmlns="" id="{BAC3F483-5B3F-91BF-8283-77183C55272F}"/>
                  </a:ext>
                </a:extLst>
              </p:cNvPr>
              <p:cNvCxnSpPr>
                <a:cxnSpLocks/>
              </p:cNvCxnSpPr>
              <p:nvPr/>
            </p:nvCxnSpPr>
            <p:spPr>
              <a:xfrm flipH="1">
                <a:off x="8544363" y="2685044"/>
                <a:ext cx="103460" cy="45478"/>
              </a:xfrm>
              <a:prstGeom prst="line">
                <a:avLst/>
              </a:prstGeom>
              <a:solidFill>
                <a:srgbClr val="E58477"/>
              </a:solidFill>
              <a:ln>
                <a:solidFill>
                  <a:schemeClr val="tx2"/>
                </a:solidFill>
              </a:ln>
              <a:effectLst/>
            </p:spPr>
          </p:cxnSp>
        </p:grpSp>
      </p:grpSp>
      <p:sp>
        <p:nvSpPr>
          <p:cNvPr id="150" name="Rechteck 149">
            <a:extLst>
              <a:ext uri="{FF2B5EF4-FFF2-40B4-BE49-F238E27FC236}">
                <a16:creationId xmlns:a16="http://schemas.microsoft.com/office/drawing/2014/main" xmlns="" id="{4BFE47D5-AE12-C413-30B3-0F612B9EDE2F}"/>
              </a:ext>
            </a:extLst>
          </p:cNvPr>
          <p:cNvSpPr/>
          <p:nvPr/>
        </p:nvSpPr>
        <p:spPr>
          <a:xfrm>
            <a:off x="2959488" y="2292103"/>
            <a:ext cx="1207376" cy="20157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de-DE" sz="1050" dirty="0"/>
              <a:t>Control Room</a:t>
            </a:r>
          </a:p>
        </p:txBody>
      </p:sp>
      <p:sp>
        <p:nvSpPr>
          <p:cNvPr id="4" name="Rechteck: abgerundete Ecken 3">
            <a:extLst>
              <a:ext uri="{FF2B5EF4-FFF2-40B4-BE49-F238E27FC236}">
                <a16:creationId xmlns:a16="http://schemas.microsoft.com/office/drawing/2014/main" xmlns="" id="{A496FB45-332D-4058-8773-CE23ED527473}"/>
              </a:ext>
            </a:extLst>
          </p:cNvPr>
          <p:cNvSpPr/>
          <p:nvPr/>
        </p:nvSpPr>
        <p:spPr>
          <a:xfrm>
            <a:off x="5049901" y="1919591"/>
            <a:ext cx="1356422" cy="2342424"/>
          </a:xfrm>
          <a:prstGeom prst="roundRect">
            <a:avLst>
              <a:gd name="adj" fmla="val 27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xmlns="" id="{2180A097-FCF1-94A6-28AB-0A2654065323}"/>
              </a:ext>
            </a:extLst>
          </p:cNvPr>
          <p:cNvSpPr/>
          <p:nvPr/>
        </p:nvSpPr>
        <p:spPr>
          <a:xfrm>
            <a:off x="5120444" y="2002265"/>
            <a:ext cx="1215336" cy="2177078"/>
          </a:xfrm>
          <a:prstGeom prst="roundRect">
            <a:avLst>
              <a:gd name="adj" fmla="val 276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Shape 252">
            <a:extLst>
              <a:ext uri="{FF2B5EF4-FFF2-40B4-BE49-F238E27FC236}">
                <a16:creationId xmlns:a16="http://schemas.microsoft.com/office/drawing/2014/main" xmlns="" id="{7EAA6E33-2284-F788-743F-080FF1071669}"/>
              </a:ext>
            </a:extLst>
          </p:cNvPr>
          <p:cNvSpPr/>
          <p:nvPr/>
        </p:nvSpPr>
        <p:spPr>
          <a:xfrm>
            <a:off x="3152013" y="2550458"/>
            <a:ext cx="829685" cy="316120"/>
          </a:xfrm>
          <a:prstGeom prst="rect">
            <a:avLst/>
          </a:prstGeom>
          <a:ln w="19050"/>
        </p:spPr>
        <p:style>
          <a:lnRef idx="2">
            <a:schemeClr val="accent5">
              <a:shade val="50000"/>
            </a:schemeClr>
          </a:lnRef>
          <a:fillRef idx="1">
            <a:schemeClr val="accent5"/>
          </a:fillRef>
          <a:effectRef idx="0">
            <a:schemeClr val="accent5"/>
          </a:effectRef>
          <a:fontRef idx="minor">
            <a:schemeClr val="lt1"/>
          </a:fontRef>
        </p:style>
        <p:txBody>
          <a:bodyPr lIns="91425" tIns="45700" rIns="91425" bIns="45700" anchor="ctr" anchorCtr="0">
            <a:noAutofit/>
          </a:bodyPr>
          <a:lstStyle/>
          <a:p>
            <a:pPr algn="ctr"/>
            <a:r>
              <a:rPr lang="de-DE" sz="1050" dirty="0" err="1">
                <a:latin typeface="Calibri"/>
                <a:cs typeface="Calibri"/>
                <a:sym typeface="Calibri"/>
              </a:rPr>
              <a:t>Failsafe</a:t>
            </a:r>
            <a:endParaRPr lang="de-DE" sz="1050" dirty="0">
              <a:latin typeface="Calibri"/>
              <a:cs typeface="Calibri"/>
              <a:sym typeface="Calibri"/>
            </a:endParaRPr>
          </a:p>
          <a:p>
            <a:pPr algn="ctr"/>
            <a:r>
              <a:rPr lang="de-DE" sz="1050" dirty="0" err="1">
                <a:latin typeface="Calibri"/>
                <a:cs typeface="Calibri"/>
                <a:sym typeface="Calibri"/>
              </a:rPr>
              <a:t>Safety</a:t>
            </a:r>
            <a:endParaRPr sz="1050" dirty="0">
              <a:latin typeface="Calibri"/>
              <a:cs typeface="Calibri"/>
              <a:sym typeface="Calibri"/>
            </a:endParaRPr>
          </a:p>
        </p:txBody>
      </p:sp>
      <p:sp>
        <p:nvSpPr>
          <p:cNvPr id="78" name="Shape 252">
            <a:extLst>
              <a:ext uri="{FF2B5EF4-FFF2-40B4-BE49-F238E27FC236}">
                <a16:creationId xmlns:a16="http://schemas.microsoft.com/office/drawing/2014/main" xmlns="" id="{D5E041EE-E51C-F0D4-CB2D-ABFCB3CF7F7E}"/>
              </a:ext>
            </a:extLst>
          </p:cNvPr>
          <p:cNvSpPr/>
          <p:nvPr/>
        </p:nvSpPr>
        <p:spPr>
          <a:xfrm>
            <a:off x="3152013" y="3157284"/>
            <a:ext cx="829685" cy="31612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91425" tIns="45700" rIns="91425" bIns="45700" anchor="ctr" anchorCtr="0">
            <a:noAutofit/>
          </a:bodyPr>
          <a:lstStyle/>
          <a:p>
            <a:pPr algn="ctr"/>
            <a:r>
              <a:rPr lang="de-DE" sz="1050" dirty="0">
                <a:solidFill>
                  <a:schemeClr val="bg1"/>
                </a:solidFill>
                <a:latin typeface="Calibri"/>
                <a:cs typeface="Calibri"/>
                <a:sym typeface="Calibri"/>
              </a:rPr>
              <a:t>Alarm</a:t>
            </a:r>
          </a:p>
          <a:p>
            <a:pPr algn="ctr"/>
            <a:r>
              <a:rPr lang="de-DE" sz="1050" dirty="0">
                <a:solidFill>
                  <a:schemeClr val="bg1"/>
                </a:solidFill>
                <a:latin typeface="Calibri"/>
                <a:cs typeface="Calibri"/>
                <a:sym typeface="Calibri"/>
              </a:rPr>
              <a:t>Panel</a:t>
            </a:r>
            <a:endParaRPr sz="1050" dirty="0">
              <a:solidFill>
                <a:schemeClr val="bg1"/>
              </a:solidFill>
              <a:latin typeface="Calibri"/>
              <a:cs typeface="Calibri"/>
              <a:sym typeface="Calibri"/>
            </a:endParaRPr>
          </a:p>
        </p:txBody>
      </p:sp>
      <p:sp>
        <p:nvSpPr>
          <p:cNvPr id="79" name="Shape 252">
            <a:extLst>
              <a:ext uri="{FF2B5EF4-FFF2-40B4-BE49-F238E27FC236}">
                <a16:creationId xmlns:a16="http://schemas.microsoft.com/office/drawing/2014/main" xmlns="" id="{ACEFD1DC-F8DA-FE8F-711C-2F5A4092F2C9}"/>
              </a:ext>
            </a:extLst>
          </p:cNvPr>
          <p:cNvSpPr/>
          <p:nvPr/>
        </p:nvSpPr>
        <p:spPr>
          <a:xfrm>
            <a:off x="3160249" y="3484419"/>
            <a:ext cx="829685" cy="3161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nchorCtr="0">
            <a:noAutofit/>
          </a:bodyPr>
          <a:lstStyle/>
          <a:p>
            <a:pPr algn="ctr"/>
            <a:r>
              <a:rPr lang="de-DE" sz="1050" dirty="0" err="1">
                <a:latin typeface="Calibri"/>
                <a:cs typeface="Calibri"/>
                <a:sym typeface="Calibri"/>
              </a:rPr>
              <a:t>Process</a:t>
            </a:r>
            <a:r>
              <a:rPr lang="de-DE" sz="1050" dirty="0">
                <a:latin typeface="Calibri"/>
                <a:cs typeface="Calibri"/>
                <a:sym typeface="Calibri"/>
              </a:rPr>
              <a:t/>
            </a:r>
            <a:br>
              <a:rPr lang="de-DE" sz="1050" dirty="0">
                <a:latin typeface="Calibri"/>
                <a:cs typeface="Calibri"/>
                <a:sym typeface="Calibri"/>
              </a:rPr>
            </a:br>
            <a:r>
              <a:rPr lang="de-DE" sz="1050" dirty="0">
                <a:latin typeface="Calibri"/>
                <a:cs typeface="Calibri"/>
                <a:sym typeface="Calibri"/>
              </a:rPr>
              <a:t>Control</a:t>
            </a:r>
            <a:endParaRPr sz="1050" dirty="0">
              <a:latin typeface="Calibri"/>
              <a:cs typeface="Calibri"/>
              <a:sym typeface="Calibri"/>
            </a:endParaRPr>
          </a:p>
        </p:txBody>
      </p:sp>
      <p:cxnSp>
        <p:nvCxnSpPr>
          <p:cNvPr id="29" name="Gerade Verbindung mit Pfeil 28">
            <a:extLst>
              <a:ext uri="{FF2B5EF4-FFF2-40B4-BE49-F238E27FC236}">
                <a16:creationId xmlns:a16="http://schemas.microsoft.com/office/drawing/2014/main" xmlns="" id="{C0E6FE14-3106-41AA-F572-B33373636667}"/>
              </a:ext>
            </a:extLst>
          </p:cNvPr>
          <p:cNvCxnSpPr>
            <a:cxnSpLocks/>
          </p:cNvCxnSpPr>
          <p:nvPr/>
        </p:nvCxnSpPr>
        <p:spPr>
          <a:xfrm>
            <a:off x="5773018" y="4262015"/>
            <a:ext cx="0" cy="385185"/>
          </a:xfrm>
          <a:prstGeom prst="straightConnector1">
            <a:avLst/>
          </a:prstGeom>
          <a:ln w="571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Shape 274">
            <a:extLst>
              <a:ext uri="{FF2B5EF4-FFF2-40B4-BE49-F238E27FC236}">
                <a16:creationId xmlns:a16="http://schemas.microsoft.com/office/drawing/2014/main" xmlns="" id="{9F2EAEC8-5FA8-66A5-3992-4400C99A7050}"/>
              </a:ext>
            </a:extLst>
          </p:cNvPr>
          <p:cNvSpPr txBox="1"/>
          <p:nvPr/>
        </p:nvSpPr>
        <p:spPr>
          <a:xfrm>
            <a:off x="2348515" y="1309855"/>
            <a:ext cx="582341" cy="363769"/>
          </a:xfrm>
          <a:prstGeom prst="rect">
            <a:avLst/>
          </a:prstGeom>
          <a:noFill/>
          <a:ln>
            <a:noFill/>
          </a:ln>
        </p:spPr>
        <p:txBody>
          <a:bodyPr lIns="91425" tIns="45700" rIns="91425" bIns="45700" anchor="t" anchorCtr="0">
            <a:noAutofit/>
          </a:bodyPr>
          <a:lstStyle/>
          <a:p>
            <a:pPr lvl="0" algn="r">
              <a:buSzPct val="25000"/>
            </a:pPr>
            <a:r>
              <a:rPr lang="en-US" sz="1600" b="1" dirty="0">
                <a:solidFill>
                  <a:schemeClr val="bg1">
                    <a:lumMod val="50000"/>
                  </a:schemeClr>
                </a:solidFill>
                <a:ea typeface="Arial"/>
                <a:cs typeface="Arial"/>
                <a:sym typeface="Arial"/>
              </a:rPr>
              <a:t>In</a:t>
            </a:r>
          </a:p>
        </p:txBody>
      </p:sp>
      <p:sp>
        <p:nvSpPr>
          <p:cNvPr id="16" name="Rechteck 15">
            <a:extLst>
              <a:ext uri="{FF2B5EF4-FFF2-40B4-BE49-F238E27FC236}">
                <a16:creationId xmlns:a16="http://schemas.microsoft.com/office/drawing/2014/main" xmlns="" id="{9E4FD8A0-178F-B460-CEF3-9F98F6176C7D}"/>
              </a:ext>
            </a:extLst>
          </p:cNvPr>
          <p:cNvSpPr/>
          <p:nvPr/>
        </p:nvSpPr>
        <p:spPr>
          <a:xfrm>
            <a:off x="5360825" y="2209169"/>
            <a:ext cx="237536" cy="149364"/>
          </a:xfrm>
          <a:prstGeom prst="rect">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abgerundete Ecken 17">
            <a:extLst>
              <a:ext uri="{FF2B5EF4-FFF2-40B4-BE49-F238E27FC236}">
                <a16:creationId xmlns:a16="http://schemas.microsoft.com/office/drawing/2014/main" xmlns="" id="{A0C7A54C-07B6-EF1F-FFEB-E742E3DA7F2B}"/>
              </a:ext>
            </a:extLst>
          </p:cNvPr>
          <p:cNvSpPr/>
          <p:nvPr/>
        </p:nvSpPr>
        <p:spPr>
          <a:xfrm>
            <a:off x="5360826" y="2534450"/>
            <a:ext cx="237535" cy="279283"/>
          </a:xfrm>
          <a:prstGeom prst="roundRect">
            <a:avLst>
              <a:gd name="adj" fmla="val 4528"/>
            </a:avLst>
          </a:prstGeom>
          <a:solidFill>
            <a:schemeClr val="accent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xmlns="" id="{4D92EF47-B299-A26B-7681-6C5BE065EFB4}"/>
              </a:ext>
            </a:extLst>
          </p:cNvPr>
          <p:cNvSpPr/>
          <p:nvPr/>
        </p:nvSpPr>
        <p:spPr>
          <a:xfrm>
            <a:off x="5360826" y="2813733"/>
            <a:ext cx="237535" cy="1265734"/>
          </a:xfrm>
          <a:prstGeom prst="roundRect">
            <a:avLst>
              <a:gd name="adj" fmla="val 4528"/>
            </a:avLst>
          </a:prstGeom>
          <a:solidFill>
            <a:schemeClr val="accent6"/>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mit Pfeil 29">
            <a:extLst>
              <a:ext uri="{FF2B5EF4-FFF2-40B4-BE49-F238E27FC236}">
                <a16:creationId xmlns:a16="http://schemas.microsoft.com/office/drawing/2014/main" xmlns="" id="{70B227FF-614A-84A9-2CD3-ED547E45B0E6}"/>
              </a:ext>
            </a:extLst>
          </p:cNvPr>
          <p:cNvCxnSpPr>
            <a:cxnSpLocks/>
          </p:cNvCxnSpPr>
          <p:nvPr/>
        </p:nvCxnSpPr>
        <p:spPr>
          <a:xfrm flipV="1">
            <a:off x="5773018" y="4647201"/>
            <a:ext cx="2056178" cy="1348"/>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0" name="Gruppieren 79">
            <a:extLst>
              <a:ext uri="{FF2B5EF4-FFF2-40B4-BE49-F238E27FC236}">
                <a16:creationId xmlns:a16="http://schemas.microsoft.com/office/drawing/2014/main" xmlns="" id="{ABD32A25-A49C-C35B-E259-0D89A63A61DC}"/>
              </a:ext>
            </a:extLst>
          </p:cNvPr>
          <p:cNvGrpSpPr/>
          <p:nvPr/>
        </p:nvGrpSpPr>
        <p:grpSpPr>
          <a:xfrm rot="10800000">
            <a:off x="6946346" y="4094140"/>
            <a:ext cx="417524" cy="682505"/>
            <a:chOff x="7372003" y="1461675"/>
            <a:chExt cx="1022475" cy="1364296"/>
          </a:xfrm>
          <a:solidFill>
            <a:schemeClr val="accent6"/>
          </a:solidFill>
          <a:effectLst>
            <a:outerShdw blurRad="50800" dist="38100" dir="2700000" algn="tl" rotWithShape="0">
              <a:prstClr val="black">
                <a:alpha val="40000"/>
              </a:prstClr>
            </a:outerShdw>
          </a:effectLst>
        </p:grpSpPr>
        <p:sp>
          <p:nvSpPr>
            <p:cNvPr id="81" name="Gleichschenkliges Dreieck 80">
              <a:extLst>
                <a:ext uri="{FF2B5EF4-FFF2-40B4-BE49-F238E27FC236}">
                  <a16:creationId xmlns:a16="http://schemas.microsoft.com/office/drawing/2014/main" xmlns="" id="{2BDDEA05-21BC-ECB8-AE7C-AB48C476A8F0}"/>
                </a:ext>
              </a:extLst>
            </p:cNvPr>
            <p:cNvSpPr/>
            <p:nvPr/>
          </p:nvSpPr>
          <p:spPr>
            <a:xfrm rot="5400000">
              <a:off x="7381875" y="1451803"/>
              <a:ext cx="478582" cy="498326"/>
            </a:xfrm>
            <a:prstGeom prst="triangle">
              <a:avLst/>
            </a:prstGeom>
            <a:grp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2" name="Gleichschenkliges Dreieck 81">
              <a:extLst>
                <a:ext uri="{FF2B5EF4-FFF2-40B4-BE49-F238E27FC236}">
                  <a16:creationId xmlns:a16="http://schemas.microsoft.com/office/drawing/2014/main" xmlns="" id="{DC654F8A-E0E3-4CE4-235B-68BAD05BC7AB}"/>
                </a:ext>
              </a:extLst>
            </p:cNvPr>
            <p:cNvSpPr/>
            <p:nvPr/>
          </p:nvSpPr>
          <p:spPr>
            <a:xfrm rot="16200000">
              <a:off x="7906024" y="1451803"/>
              <a:ext cx="478582" cy="498326"/>
            </a:xfrm>
            <a:prstGeom prst="triangle">
              <a:avLst/>
            </a:prstGeom>
            <a:grp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83" name="Gerader Verbinder 82">
              <a:extLst>
                <a:ext uri="{FF2B5EF4-FFF2-40B4-BE49-F238E27FC236}">
                  <a16:creationId xmlns:a16="http://schemas.microsoft.com/office/drawing/2014/main" xmlns="" id="{924AD92B-9D9F-8C04-9457-62884B8A7FF7}"/>
                </a:ext>
              </a:extLst>
            </p:cNvPr>
            <p:cNvCxnSpPr>
              <a:cxnSpLocks/>
            </p:cNvCxnSpPr>
            <p:nvPr/>
          </p:nvCxnSpPr>
          <p:spPr>
            <a:xfrm>
              <a:off x="7884247" y="1700966"/>
              <a:ext cx="0" cy="727159"/>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Teilkreis 83">
              <a:extLst>
                <a:ext uri="{FF2B5EF4-FFF2-40B4-BE49-F238E27FC236}">
                  <a16:creationId xmlns:a16="http://schemas.microsoft.com/office/drawing/2014/main" xmlns="" id="{3ACF5613-2E1E-7D01-B6FC-8CCDB8AE44BE}"/>
                </a:ext>
              </a:extLst>
            </p:cNvPr>
            <p:cNvSpPr/>
            <p:nvPr/>
          </p:nvSpPr>
          <p:spPr>
            <a:xfrm rot="16200000">
              <a:off x="7474785" y="2023652"/>
              <a:ext cx="818924" cy="785713"/>
            </a:xfrm>
            <a:prstGeom prst="pie">
              <a:avLst>
                <a:gd name="adj1" fmla="val 5420000"/>
                <a:gd name="adj2" fmla="val 16200000"/>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07" name="Shape 274">
            <a:extLst>
              <a:ext uri="{FF2B5EF4-FFF2-40B4-BE49-F238E27FC236}">
                <a16:creationId xmlns:a16="http://schemas.microsoft.com/office/drawing/2014/main" xmlns="" id="{330B90E8-5D81-7C27-AFB9-F957C7D6E3A4}"/>
              </a:ext>
            </a:extLst>
          </p:cNvPr>
          <p:cNvSpPr txBox="1"/>
          <p:nvPr/>
        </p:nvSpPr>
        <p:spPr>
          <a:xfrm>
            <a:off x="7821478" y="4468235"/>
            <a:ext cx="844348" cy="363770"/>
          </a:xfrm>
          <a:prstGeom prst="rect">
            <a:avLst/>
          </a:prstGeom>
          <a:noFill/>
          <a:ln>
            <a:noFill/>
          </a:ln>
        </p:spPr>
        <p:txBody>
          <a:bodyPr lIns="91425" tIns="45700" rIns="91425" bIns="45700" anchor="t" anchorCtr="0">
            <a:noAutofit/>
          </a:bodyPr>
          <a:lstStyle/>
          <a:p>
            <a:pPr lvl="0">
              <a:buSzPct val="25000"/>
            </a:pPr>
            <a:r>
              <a:rPr lang="en-US" sz="1600" b="1" dirty="0">
                <a:solidFill>
                  <a:schemeClr val="bg1">
                    <a:lumMod val="50000"/>
                  </a:schemeClr>
                </a:solidFill>
                <a:ea typeface="Arial"/>
                <a:cs typeface="Arial"/>
                <a:sym typeface="Arial"/>
              </a:rPr>
              <a:t>Out</a:t>
            </a:r>
          </a:p>
        </p:txBody>
      </p:sp>
      <p:sp>
        <p:nvSpPr>
          <p:cNvPr id="112" name="Shape 274">
            <a:extLst>
              <a:ext uri="{FF2B5EF4-FFF2-40B4-BE49-F238E27FC236}">
                <a16:creationId xmlns:a16="http://schemas.microsoft.com/office/drawing/2014/main" xmlns="" id="{CC4055C7-01ED-2C85-6E31-140034634229}"/>
              </a:ext>
            </a:extLst>
          </p:cNvPr>
          <p:cNvSpPr txBox="1"/>
          <p:nvPr/>
        </p:nvSpPr>
        <p:spPr>
          <a:xfrm>
            <a:off x="4009429" y="947258"/>
            <a:ext cx="3437366" cy="363769"/>
          </a:xfrm>
          <a:prstGeom prst="rect">
            <a:avLst/>
          </a:prstGeom>
          <a:noFill/>
          <a:ln>
            <a:noFill/>
          </a:ln>
        </p:spPr>
        <p:txBody>
          <a:bodyPr lIns="91425" tIns="45700" rIns="91425" bIns="45700" anchor="t" anchorCtr="0">
            <a:noAutofit/>
          </a:bodyPr>
          <a:lstStyle/>
          <a:p>
            <a:pPr lvl="0" algn="ctr">
              <a:buSzPct val="25000"/>
            </a:pPr>
            <a:r>
              <a:rPr lang="en-US" b="1" dirty="0">
                <a:solidFill>
                  <a:schemeClr val="bg1">
                    <a:lumMod val="50000"/>
                  </a:schemeClr>
                </a:solidFill>
                <a:ea typeface="Arial"/>
                <a:cs typeface="Arial"/>
                <a:sym typeface="Arial"/>
              </a:rPr>
              <a:t>Simplified Storage Tank Example</a:t>
            </a:r>
          </a:p>
        </p:txBody>
      </p:sp>
      <p:sp>
        <p:nvSpPr>
          <p:cNvPr id="113" name="Title 1">
            <a:extLst>
              <a:ext uri="{FF2B5EF4-FFF2-40B4-BE49-F238E27FC236}">
                <a16:creationId xmlns:a16="http://schemas.microsoft.com/office/drawing/2014/main" xmlns="" id="{D559386A-50E9-BD79-51F9-490202750776}"/>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prstClr val="white"/>
                </a:solidFill>
                <a:latin typeface="Arial" panose="020B0604020202020204" pitchFamily="34" charset="0"/>
                <a:cs typeface="Arial" panose="020B0604020202020204" pitchFamily="34" charset="0"/>
              </a:rPr>
              <a:t>Process Safety in the Industry</a:t>
            </a:r>
            <a:endParaRPr lang="en-US" sz="1600" b="1" dirty="0">
              <a:solidFill>
                <a:prstClr val="white"/>
              </a:solidFill>
              <a:latin typeface="Arial" panose="020B0604020202020204" pitchFamily="34" charset="0"/>
              <a:cs typeface="Arial" panose="020B0604020202020204" pitchFamily="34" charset="0"/>
            </a:endParaRPr>
          </a:p>
        </p:txBody>
      </p:sp>
      <p:sp>
        <p:nvSpPr>
          <p:cNvPr id="119" name="Shape 256">
            <a:extLst>
              <a:ext uri="{FF2B5EF4-FFF2-40B4-BE49-F238E27FC236}">
                <a16:creationId xmlns:a16="http://schemas.microsoft.com/office/drawing/2014/main" xmlns="" id="{7EA3813D-44C0-1117-A6DC-E57A0E0703DF}"/>
              </a:ext>
            </a:extLst>
          </p:cNvPr>
          <p:cNvSpPr/>
          <p:nvPr/>
        </p:nvSpPr>
        <p:spPr>
          <a:xfrm>
            <a:off x="425280" y="5571137"/>
            <a:ext cx="11291004" cy="275396"/>
          </a:xfrm>
          <a:prstGeom prst="rect">
            <a:avLst/>
          </a:prstGeom>
          <a:solidFill>
            <a:schemeClr val="bg2">
              <a:lumMod val="50000"/>
              <a:alpha val="50196"/>
            </a:schemeClr>
          </a:solidFill>
          <a:ln>
            <a:noFill/>
          </a:ln>
        </p:spPr>
        <p:txBody>
          <a:bodyPr lIns="91425" tIns="45700" rIns="91425" bIns="45700" anchor="ctr" anchorCtr="0">
            <a:noAutofit/>
          </a:bodyPr>
          <a:lstStyle/>
          <a:p>
            <a:pPr marL="0" marR="0" lvl="0" indent="0" algn="ctr" rtl="0">
              <a:spcBef>
                <a:spcPts val="0"/>
              </a:spcBef>
              <a:buNone/>
            </a:pPr>
            <a:endParaRPr sz="1200" dirty="0">
              <a:solidFill>
                <a:schemeClr val="lt1"/>
              </a:solidFill>
              <a:latin typeface="Calibri"/>
              <a:ea typeface="Calibri"/>
              <a:cs typeface="Calibri"/>
              <a:sym typeface="Calibri"/>
            </a:endParaRPr>
          </a:p>
        </p:txBody>
      </p:sp>
      <p:grpSp>
        <p:nvGrpSpPr>
          <p:cNvPr id="158" name="Gruppieren 157">
            <a:extLst>
              <a:ext uri="{FF2B5EF4-FFF2-40B4-BE49-F238E27FC236}">
                <a16:creationId xmlns:a16="http://schemas.microsoft.com/office/drawing/2014/main" xmlns="" id="{F51CBB1B-5CFC-D07E-C576-E3DEF937894B}"/>
              </a:ext>
            </a:extLst>
          </p:cNvPr>
          <p:cNvGrpSpPr/>
          <p:nvPr/>
        </p:nvGrpSpPr>
        <p:grpSpPr>
          <a:xfrm>
            <a:off x="4526264" y="4569470"/>
            <a:ext cx="4236266" cy="522210"/>
            <a:chOff x="4526264" y="4569470"/>
            <a:chExt cx="4236266" cy="522210"/>
          </a:xfrm>
        </p:grpSpPr>
        <p:sp>
          <p:nvSpPr>
            <p:cNvPr id="122" name="Shape 256">
              <a:extLst>
                <a:ext uri="{FF2B5EF4-FFF2-40B4-BE49-F238E27FC236}">
                  <a16:creationId xmlns:a16="http://schemas.microsoft.com/office/drawing/2014/main" xmlns="" id="{788E948A-B2FB-FD7D-AB97-49FB9AB8C64B}"/>
                </a:ext>
              </a:extLst>
            </p:cNvPr>
            <p:cNvSpPr/>
            <p:nvPr/>
          </p:nvSpPr>
          <p:spPr>
            <a:xfrm>
              <a:off x="4530419" y="4580246"/>
              <a:ext cx="229414" cy="343244"/>
            </a:xfrm>
            <a:prstGeom prst="rect">
              <a:avLst/>
            </a:prstGeom>
            <a:solidFill>
              <a:srgbClr val="D63E32"/>
            </a:solidFill>
            <a:ln>
              <a:noFill/>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spcBef>
                  <a:spcPts val="0"/>
                </a:spcBef>
                <a:buNone/>
              </a:pPr>
              <a:endParaRPr sz="1200" dirty="0">
                <a:solidFill>
                  <a:schemeClr val="lt1"/>
                </a:solidFill>
                <a:latin typeface="Calibri"/>
                <a:ea typeface="Calibri"/>
                <a:cs typeface="Calibri"/>
                <a:sym typeface="Calibri"/>
              </a:endParaRPr>
            </a:p>
          </p:txBody>
        </p:sp>
        <p:sp>
          <p:nvSpPr>
            <p:cNvPr id="127" name="Shape 256">
              <a:extLst>
                <a:ext uri="{FF2B5EF4-FFF2-40B4-BE49-F238E27FC236}">
                  <a16:creationId xmlns:a16="http://schemas.microsoft.com/office/drawing/2014/main" xmlns="" id="{B6DAB3A9-4BF5-AFC0-9E09-CDD44AE48DBD}"/>
                </a:ext>
              </a:extLst>
            </p:cNvPr>
            <p:cNvSpPr/>
            <p:nvPr/>
          </p:nvSpPr>
          <p:spPr>
            <a:xfrm>
              <a:off x="8533116" y="4569470"/>
              <a:ext cx="229414" cy="343244"/>
            </a:xfrm>
            <a:prstGeom prst="rect">
              <a:avLst/>
            </a:prstGeom>
            <a:solidFill>
              <a:srgbClr val="D63E32"/>
            </a:solidFill>
            <a:ln>
              <a:noFill/>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spcBef>
                  <a:spcPts val="0"/>
                </a:spcBef>
                <a:buNone/>
              </a:pPr>
              <a:endParaRPr sz="1200" dirty="0">
                <a:solidFill>
                  <a:schemeClr val="lt1"/>
                </a:solidFill>
                <a:latin typeface="Calibri"/>
                <a:ea typeface="Calibri"/>
                <a:cs typeface="Calibri"/>
                <a:sym typeface="Calibri"/>
              </a:endParaRPr>
            </a:p>
          </p:txBody>
        </p:sp>
        <p:sp>
          <p:nvSpPr>
            <p:cNvPr id="115" name="Shape 256">
              <a:extLst>
                <a:ext uri="{FF2B5EF4-FFF2-40B4-BE49-F238E27FC236}">
                  <a16:creationId xmlns:a16="http://schemas.microsoft.com/office/drawing/2014/main" xmlns="" id="{0632AC8C-7710-E3A0-F53D-0F36560BACFD}"/>
                </a:ext>
              </a:extLst>
            </p:cNvPr>
            <p:cNvSpPr/>
            <p:nvPr/>
          </p:nvSpPr>
          <p:spPr>
            <a:xfrm>
              <a:off x="4526264" y="4891446"/>
              <a:ext cx="4236263" cy="200234"/>
            </a:xfrm>
            <a:prstGeom prst="rect">
              <a:avLst/>
            </a:prstGeom>
            <a:solidFill>
              <a:srgbClr val="D63E32"/>
            </a:solidFill>
            <a:ln>
              <a:noFill/>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spcBef>
                  <a:spcPts val="0"/>
                </a:spcBef>
                <a:buNone/>
              </a:pPr>
              <a:endParaRPr sz="1200" dirty="0">
                <a:solidFill>
                  <a:schemeClr val="lt1"/>
                </a:solidFill>
                <a:latin typeface="Calibri"/>
                <a:ea typeface="Calibri"/>
                <a:cs typeface="Calibri"/>
                <a:sym typeface="Calibri"/>
              </a:endParaRPr>
            </a:p>
          </p:txBody>
        </p:sp>
        <p:sp>
          <p:nvSpPr>
            <p:cNvPr id="42" name="Shape 277">
              <a:extLst>
                <a:ext uri="{FF2B5EF4-FFF2-40B4-BE49-F238E27FC236}">
                  <a16:creationId xmlns:a16="http://schemas.microsoft.com/office/drawing/2014/main" xmlns="" id="{B5768893-1338-D6A6-4C8A-DEECFFC6D807}"/>
                </a:ext>
              </a:extLst>
            </p:cNvPr>
            <p:cNvSpPr txBox="1"/>
            <p:nvPr/>
          </p:nvSpPr>
          <p:spPr>
            <a:xfrm>
              <a:off x="5834994" y="4847927"/>
              <a:ext cx="1662107" cy="210197"/>
            </a:xfrm>
            <a:prstGeom prst="rect">
              <a:avLst/>
            </a:prstGeom>
            <a:noFill/>
            <a:ln>
              <a:noFill/>
            </a:ln>
          </p:spPr>
          <p:txBody>
            <a:bodyPr lIns="91425" tIns="45700" rIns="91425" bIns="45700" anchor="t" anchorCtr="0">
              <a:noAutofit/>
            </a:bodyPr>
            <a:lstStyle/>
            <a:p>
              <a:pPr lvl="0" algn="ctr">
                <a:buSzPct val="25000"/>
              </a:pPr>
              <a:r>
                <a:rPr lang="en-US" sz="1400" b="1" dirty="0">
                  <a:solidFill>
                    <a:srgbClr val="FFFFFF"/>
                  </a:solidFill>
                  <a:ea typeface="Arial"/>
                  <a:cs typeface="Arial"/>
                  <a:sym typeface="Arial"/>
                </a:rPr>
                <a:t>Damage Mitigation</a:t>
              </a:r>
            </a:p>
          </p:txBody>
        </p:sp>
      </p:grpSp>
      <p:cxnSp>
        <p:nvCxnSpPr>
          <p:cNvPr id="147" name="Gerade Verbindung mit Pfeil 146">
            <a:extLst>
              <a:ext uri="{FF2B5EF4-FFF2-40B4-BE49-F238E27FC236}">
                <a16:creationId xmlns:a16="http://schemas.microsoft.com/office/drawing/2014/main" xmlns="" id="{2AA751B8-D57B-ADFD-F353-76B47265CF36}"/>
              </a:ext>
            </a:extLst>
          </p:cNvPr>
          <p:cNvCxnSpPr>
            <a:cxnSpLocks/>
          </p:cNvCxnSpPr>
          <p:nvPr/>
        </p:nvCxnSpPr>
        <p:spPr>
          <a:xfrm>
            <a:off x="3045204" y="1473310"/>
            <a:ext cx="2436019" cy="0"/>
          </a:xfrm>
          <a:prstGeom prst="straightConnector1">
            <a:avLst/>
          </a:prstGeom>
          <a:ln w="571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 name="Gerade Verbindung mit Pfeil 147">
            <a:extLst>
              <a:ext uri="{FF2B5EF4-FFF2-40B4-BE49-F238E27FC236}">
                <a16:creationId xmlns:a16="http://schemas.microsoft.com/office/drawing/2014/main" xmlns="" id="{F8832AA5-3A77-C915-BB87-792FD3407022}"/>
              </a:ext>
            </a:extLst>
          </p:cNvPr>
          <p:cNvCxnSpPr>
            <a:cxnSpLocks/>
          </p:cNvCxnSpPr>
          <p:nvPr/>
        </p:nvCxnSpPr>
        <p:spPr>
          <a:xfrm>
            <a:off x="5470980" y="1459137"/>
            <a:ext cx="0" cy="373296"/>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uppieren 62">
            <a:extLst>
              <a:ext uri="{FF2B5EF4-FFF2-40B4-BE49-F238E27FC236}">
                <a16:creationId xmlns:a16="http://schemas.microsoft.com/office/drawing/2014/main" xmlns="" id="{38C8F155-1DD6-EDDC-A8A5-B709B6037A23}"/>
              </a:ext>
            </a:extLst>
          </p:cNvPr>
          <p:cNvGrpSpPr/>
          <p:nvPr/>
        </p:nvGrpSpPr>
        <p:grpSpPr>
          <a:xfrm>
            <a:off x="4156669" y="1363924"/>
            <a:ext cx="417524" cy="682505"/>
            <a:chOff x="7372003" y="1461675"/>
            <a:chExt cx="1022475" cy="1364296"/>
          </a:xfrm>
          <a:solidFill>
            <a:schemeClr val="accent6"/>
          </a:solidFill>
          <a:effectLst>
            <a:outerShdw blurRad="50800" dist="38100" dir="2700000" algn="tl" rotWithShape="0">
              <a:prstClr val="black">
                <a:alpha val="40000"/>
              </a:prstClr>
            </a:outerShdw>
          </a:effectLst>
        </p:grpSpPr>
        <p:sp>
          <p:nvSpPr>
            <p:cNvPr id="36" name="Gleichschenkliges Dreieck 35">
              <a:extLst>
                <a:ext uri="{FF2B5EF4-FFF2-40B4-BE49-F238E27FC236}">
                  <a16:creationId xmlns:a16="http://schemas.microsoft.com/office/drawing/2014/main" xmlns="" id="{963262C0-E99E-92E4-5C0A-C4A7E52B9C92}"/>
                </a:ext>
              </a:extLst>
            </p:cNvPr>
            <p:cNvSpPr/>
            <p:nvPr/>
          </p:nvSpPr>
          <p:spPr>
            <a:xfrm rot="5400000">
              <a:off x="7381875" y="1451803"/>
              <a:ext cx="478582" cy="498326"/>
            </a:xfrm>
            <a:prstGeom prst="triangle">
              <a:avLst/>
            </a:prstGeom>
            <a:grp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0" name="Gleichschenkliges Dreieck 49">
              <a:extLst>
                <a:ext uri="{FF2B5EF4-FFF2-40B4-BE49-F238E27FC236}">
                  <a16:creationId xmlns:a16="http://schemas.microsoft.com/office/drawing/2014/main" xmlns="" id="{721C81C8-4941-BF23-0962-3AD93DFE4E35}"/>
                </a:ext>
              </a:extLst>
            </p:cNvPr>
            <p:cNvSpPr/>
            <p:nvPr/>
          </p:nvSpPr>
          <p:spPr>
            <a:xfrm rot="16200000">
              <a:off x="7906024" y="1451803"/>
              <a:ext cx="478582" cy="498326"/>
            </a:xfrm>
            <a:prstGeom prst="triangle">
              <a:avLst/>
            </a:prstGeom>
            <a:grp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61" name="Gerader Verbinder 60">
              <a:extLst>
                <a:ext uri="{FF2B5EF4-FFF2-40B4-BE49-F238E27FC236}">
                  <a16:creationId xmlns:a16="http://schemas.microsoft.com/office/drawing/2014/main" xmlns="" id="{AA4A45B9-57AC-708C-0FCA-41AC240BFDBF}"/>
                </a:ext>
              </a:extLst>
            </p:cNvPr>
            <p:cNvCxnSpPr>
              <a:cxnSpLocks/>
            </p:cNvCxnSpPr>
            <p:nvPr/>
          </p:nvCxnSpPr>
          <p:spPr>
            <a:xfrm>
              <a:off x="7884247" y="1700966"/>
              <a:ext cx="0" cy="727159"/>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ilkreis 61">
              <a:extLst>
                <a:ext uri="{FF2B5EF4-FFF2-40B4-BE49-F238E27FC236}">
                  <a16:creationId xmlns:a16="http://schemas.microsoft.com/office/drawing/2014/main" xmlns="" id="{0E785AD8-A9E4-D3FB-4745-02D6DC47C667}"/>
                </a:ext>
              </a:extLst>
            </p:cNvPr>
            <p:cNvSpPr/>
            <p:nvPr/>
          </p:nvSpPr>
          <p:spPr>
            <a:xfrm rot="16200000">
              <a:off x="7474785" y="2023652"/>
              <a:ext cx="818924" cy="785713"/>
            </a:xfrm>
            <a:prstGeom prst="pie">
              <a:avLst>
                <a:gd name="adj1" fmla="val 5420000"/>
                <a:gd name="adj2" fmla="val 16200000"/>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70" name="Gruppieren 69">
            <a:extLst>
              <a:ext uri="{FF2B5EF4-FFF2-40B4-BE49-F238E27FC236}">
                <a16:creationId xmlns:a16="http://schemas.microsoft.com/office/drawing/2014/main" xmlns="" id="{57144F3F-F6FD-0A86-F27A-D5417B2ECDD7}"/>
              </a:ext>
            </a:extLst>
          </p:cNvPr>
          <p:cNvGrpSpPr/>
          <p:nvPr/>
        </p:nvGrpSpPr>
        <p:grpSpPr>
          <a:xfrm>
            <a:off x="3349141" y="1363924"/>
            <a:ext cx="417525" cy="698039"/>
            <a:chOff x="1956267" y="1041279"/>
            <a:chExt cx="524150" cy="931838"/>
          </a:xfrm>
          <a:effectLst>
            <a:outerShdw blurRad="50800" dist="38100" dir="2700000" algn="tl" rotWithShape="0">
              <a:prstClr val="black">
                <a:alpha val="40000"/>
              </a:prstClr>
            </a:outerShdw>
          </a:effectLst>
        </p:grpSpPr>
        <p:sp>
          <p:nvSpPr>
            <p:cNvPr id="65" name="Gleichschenkliges Dreieck 64">
              <a:extLst>
                <a:ext uri="{FF2B5EF4-FFF2-40B4-BE49-F238E27FC236}">
                  <a16:creationId xmlns:a16="http://schemas.microsoft.com/office/drawing/2014/main" xmlns="" id="{DCE65911-9105-5269-31B3-DE33F284569C}"/>
                </a:ext>
              </a:extLst>
            </p:cNvPr>
            <p:cNvSpPr/>
            <p:nvPr/>
          </p:nvSpPr>
          <p:spPr>
            <a:xfrm rot="5400000">
              <a:off x="1924192" y="1073354"/>
              <a:ext cx="319605" cy="255456"/>
            </a:xfrm>
            <a:prstGeom prst="triangle">
              <a:avLst/>
            </a:prstGeom>
            <a:ln w="12700">
              <a:solidFill>
                <a:schemeClr val="tx1">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lIns="91425" tIns="45700" rIns="91425" bIns="45700" anchor="ctr" anchorCtr="0">
              <a:noAutofit/>
            </a:bodyPr>
            <a:lstStyle/>
            <a:p>
              <a:pPr algn="ctr"/>
              <a:endParaRPr lang="de-DE" sz="1200">
                <a:latin typeface="Calibri"/>
                <a:cs typeface="Calibri"/>
              </a:endParaRPr>
            </a:p>
          </p:txBody>
        </p:sp>
        <p:sp>
          <p:nvSpPr>
            <p:cNvPr id="66" name="Gleichschenkliges Dreieck 65">
              <a:extLst>
                <a:ext uri="{FF2B5EF4-FFF2-40B4-BE49-F238E27FC236}">
                  <a16:creationId xmlns:a16="http://schemas.microsoft.com/office/drawing/2014/main" xmlns="" id="{13D9FCB0-6DC9-A1CD-F963-5AE1848D2073}"/>
                </a:ext>
              </a:extLst>
            </p:cNvPr>
            <p:cNvSpPr/>
            <p:nvPr/>
          </p:nvSpPr>
          <p:spPr>
            <a:xfrm rot="16200000">
              <a:off x="2192886" y="1073354"/>
              <a:ext cx="319605" cy="255456"/>
            </a:xfrm>
            <a:prstGeom prst="triangle">
              <a:avLst/>
            </a:prstGeom>
            <a:ln w="12700">
              <a:solidFill>
                <a:schemeClr val="tx1">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lIns="91425" tIns="45700" rIns="91425" bIns="45700" anchor="ctr" anchorCtr="0">
              <a:noAutofit/>
            </a:bodyPr>
            <a:lstStyle/>
            <a:p>
              <a:pPr algn="ctr"/>
              <a:endParaRPr lang="de-DE" sz="1200">
                <a:latin typeface="Calibri"/>
                <a:cs typeface="Calibri"/>
              </a:endParaRPr>
            </a:p>
          </p:txBody>
        </p:sp>
        <p:cxnSp>
          <p:nvCxnSpPr>
            <p:cNvPr id="67" name="Gerader Verbinder 66">
              <a:extLst>
                <a:ext uri="{FF2B5EF4-FFF2-40B4-BE49-F238E27FC236}">
                  <a16:creationId xmlns:a16="http://schemas.microsoft.com/office/drawing/2014/main" xmlns="" id="{503C6D88-CB41-CDDF-4EE9-B8BD644FE9E2}"/>
                </a:ext>
              </a:extLst>
            </p:cNvPr>
            <p:cNvCxnSpPr>
              <a:cxnSpLocks/>
            </p:cNvCxnSpPr>
            <p:nvPr/>
          </p:nvCxnSpPr>
          <p:spPr>
            <a:xfrm>
              <a:off x="2218857" y="1201082"/>
              <a:ext cx="0" cy="485609"/>
            </a:xfrm>
            <a:prstGeom prst="line">
              <a:avLst/>
            </a:prstGeom>
            <a:ln w="12700">
              <a:solidFill>
                <a:schemeClr val="tx1">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cxnSp>
        <p:sp>
          <p:nvSpPr>
            <p:cNvPr id="69" name="Ellipse 68">
              <a:extLst>
                <a:ext uri="{FF2B5EF4-FFF2-40B4-BE49-F238E27FC236}">
                  <a16:creationId xmlns:a16="http://schemas.microsoft.com/office/drawing/2014/main" xmlns="" id="{DA0D8382-AD16-1D2A-9E94-3F2BCCC8F438}"/>
                </a:ext>
              </a:extLst>
            </p:cNvPr>
            <p:cNvSpPr/>
            <p:nvPr/>
          </p:nvSpPr>
          <p:spPr>
            <a:xfrm>
              <a:off x="2073945" y="1685117"/>
              <a:ext cx="288000" cy="288000"/>
            </a:xfrm>
            <a:prstGeom prst="ellipse">
              <a:avLst/>
            </a:prstGeom>
            <a:ln w="12700">
              <a:solidFill>
                <a:schemeClr val="tx1">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lIns="91425" tIns="45700" rIns="91425" bIns="45700" anchor="ctr" anchorCtr="0">
              <a:noAutofit/>
            </a:bodyPr>
            <a:lstStyle/>
            <a:p>
              <a:pPr algn="ctr"/>
              <a:endParaRPr lang="de-DE" sz="1200">
                <a:latin typeface="Calibri"/>
                <a:cs typeface="Calibri"/>
              </a:endParaRPr>
            </a:p>
          </p:txBody>
        </p:sp>
      </p:grpSp>
      <p:pic>
        <p:nvPicPr>
          <p:cNvPr id="154" name="Grafik 153" descr="Bauarbeiter mit einfarbiger Füllung">
            <a:extLst>
              <a:ext uri="{FF2B5EF4-FFF2-40B4-BE49-F238E27FC236}">
                <a16:creationId xmlns:a16="http://schemas.microsoft.com/office/drawing/2014/main" xmlns="" id="{1EFD93A0-F333-E875-4C3D-5AB5F385F9C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152897" y="3906789"/>
            <a:ext cx="339849" cy="339849"/>
          </a:xfrm>
          <a:prstGeom prst="rect">
            <a:avLst/>
          </a:prstGeom>
        </p:spPr>
      </p:pic>
      <p:pic>
        <p:nvPicPr>
          <p:cNvPr id="156" name="Grafik 155" descr="Bauarbeiterin mit einfarbiger Füllung">
            <a:extLst>
              <a:ext uri="{FF2B5EF4-FFF2-40B4-BE49-F238E27FC236}">
                <a16:creationId xmlns:a16="http://schemas.microsoft.com/office/drawing/2014/main" xmlns="" id="{EA9ABA82-D1F6-5D76-D3DF-A7831F7885C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596741" y="3898437"/>
            <a:ext cx="339849" cy="339849"/>
          </a:xfrm>
          <a:prstGeom prst="rect">
            <a:avLst/>
          </a:prstGeom>
        </p:spPr>
      </p:pic>
      <p:pic>
        <p:nvPicPr>
          <p:cNvPr id="159" name="Grafik 158" descr="Pflanze mit Wurzeln mit einfarbiger Füllung">
            <a:extLst>
              <a:ext uri="{FF2B5EF4-FFF2-40B4-BE49-F238E27FC236}">
                <a16:creationId xmlns:a16="http://schemas.microsoft.com/office/drawing/2014/main" xmlns="" id="{45ED1607-853D-D98B-959B-1DE8634E83F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471517" y="5142389"/>
            <a:ext cx="550650" cy="550650"/>
          </a:xfrm>
          <a:prstGeom prst="rect">
            <a:avLst/>
          </a:prstGeom>
        </p:spPr>
      </p:pic>
      <p:pic>
        <p:nvPicPr>
          <p:cNvPr id="160" name="Grafik 159" descr="Familie mit Junge mit einfarbiger Füllung">
            <a:extLst>
              <a:ext uri="{FF2B5EF4-FFF2-40B4-BE49-F238E27FC236}">
                <a16:creationId xmlns:a16="http://schemas.microsoft.com/office/drawing/2014/main" xmlns="" id="{F0C81F3D-DC9C-C4C2-C5EB-E17F510816D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943265" y="5114679"/>
            <a:ext cx="500882" cy="500882"/>
          </a:xfrm>
          <a:prstGeom prst="rect">
            <a:avLst/>
          </a:prstGeom>
        </p:spPr>
      </p:pic>
      <p:pic>
        <p:nvPicPr>
          <p:cNvPr id="161" name="Grafik 160" descr="Fabrik mit einfarbiger Füllung">
            <a:extLst>
              <a:ext uri="{FF2B5EF4-FFF2-40B4-BE49-F238E27FC236}">
                <a16:creationId xmlns:a16="http://schemas.microsoft.com/office/drawing/2014/main" xmlns="" id="{09EA73A2-21A3-75E3-01DE-8456134EDA1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569990" y="5115097"/>
            <a:ext cx="532002" cy="532002"/>
          </a:xfrm>
          <a:prstGeom prst="rect">
            <a:avLst/>
          </a:prstGeom>
        </p:spPr>
      </p:pic>
      <p:sp>
        <p:nvSpPr>
          <p:cNvPr id="162" name="Textfeld 161">
            <a:extLst>
              <a:ext uri="{FF2B5EF4-FFF2-40B4-BE49-F238E27FC236}">
                <a16:creationId xmlns:a16="http://schemas.microsoft.com/office/drawing/2014/main" xmlns="" id="{1CFCC283-1886-8B0A-8344-1876AFEC73FA}"/>
              </a:ext>
            </a:extLst>
          </p:cNvPr>
          <p:cNvSpPr txBox="1"/>
          <p:nvPr/>
        </p:nvSpPr>
        <p:spPr>
          <a:xfrm>
            <a:off x="4459865" y="5502683"/>
            <a:ext cx="895525" cy="369332"/>
          </a:xfrm>
          <a:prstGeom prst="rect">
            <a:avLst/>
          </a:prstGeom>
          <a:noFill/>
        </p:spPr>
        <p:txBody>
          <a:bodyPr wrap="square">
            <a:spAutoFit/>
          </a:bodyPr>
          <a:lstStyle/>
          <a:p>
            <a:r>
              <a:rPr lang="en-US" sz="1800" b="1" dirty="0">
                <a:solidFill>
                  <a:schemeClr val="tx1">
                    <a:lumMod val="65000"/>
                    <a:lumOff val="35000"/>
                  </a:schemeClr>
                </a:solidFill>
              </a:rPr>
              <a:t>Assets</a:t>
            </a:r>
            <a:endParaRPr lang="de-DE" dirty="0">
              <a:solidFill>
                <a:schemeClr val="tx1">
                  <a:lumMod val="65000"/>
                  <a:lumOff val="35000"/>
                </a:schemeClr>
              </a:solidFill>
            </a:endParaRPr>
          </a:p>
        </p:txBody>
      </p:sp>
      <p:sp>
        <p:nvSpPr>
          <p:cNvPr id="163" name="Textfeld 162">
            <a:extLst>
              <a:ext uri="{FF2B5EF4-FFF2-40B4-BE49-F238E27FC236}">
                <a16:creationId xmlns:a16="http://schemas.microsoft.com/office/drawing/2014/main" xmlns="" id="{62994C83-3E0C-F05C-35BC-A34877AD9DCF}"/>
              </a:ext>
            </a:extLst>
          </p:cNvPr>
          <p:cNvSpPr txBox="1"/>
          <p:nvPr/>
        </p:nvSpPr>
        <p:spPr>
          <a:xfrm>
            <a:off x="7869031" y="5502683"/>
            <a:ext cx="951588" cy="369332"/>
          </a:xfrm>
          <a:prstGeom prst="rect">
            <a:avLst/>
          </a:prstGeom>
          <a:noFill/>
        </p:spPr>
        <p:txBody>
          <a:bodyPr wrap="square">
            <a:spAutoFit/>
          </a:bodyPr>
          <a:lstStyle/>
          <a:p>
            <a:r>
              <a:rPr lang="en-US" b="1" dirty="0">
                <a:solidFill>
                  <a:schemeClr val="tx1">
                    <a:lumMod val="65000"/>
                    <a:lumOff val="35000"/>
                  </a:schemeClr>
                </a:solidFill>
              </a:rPr>
              <a:t>P</a:t>
            </a:r>
            <a:r>
              <a:rPr lang="en-US" sz="1800" b="1" dirty="0">
                <a:solidFill>
                  <a:schemeClr val="tx1">
                    <a:lumMod val="65000"/>
                    <a:lumOff val="35000"/>
                  </a:schemeClr>
                </a:solidFill>
              </a:rPr>
              <a:t>eople</a:t>
            </a:r>
            <a:endParaRPr lang="de-DE" dirty="0">
              <a:solidFill>
                <a:schemeClr val="tx1">
                  <a:lumMod val="65000"/>
                  <a:lumOff val="35000"/>
                </a:schemeClr>
              </a:solidFill>
            </a:endParaRPr>
          </a:p>
        </p:txBody>
      </p:sp>
      <p:sp>
        <p:nvSpPr>
          <p:cNvPr id="164" name="Textfeld 163">
            <a:extLst>
              <a:ext uri="{FF2B5EF4-FFF2-40B4-BE49-F238E27FC236}">
                <a16:creationId xmlns:a16="http://schemas.microsoft.com/office/drawing/2014/main" xmlns="" id="{54755A82-9678-8E34-365F-77FE6689FF18}"/>
              </a:ext>
            </a:extLst>
          </p:cNvPr>
          <p:cNvSpPr txBox="1"/>
          <p:nvPr/>
        </p:nvSpPr>
        <p:spPr>
          <a:xfrm>
            <a:off x="5794677" y="5502683"/>
            <a:ext cx="1566603" cy="369332"/>
          </a:xfrm>
          <a:prstGeom prst="rect">
            <a:avLst/>
          </a:prstGeom>
          <a:noFill/>
        </p:spPr>
        <p:txBody>
          <a:bodyPr wrap="square">
            <a:spAutoFit/>
          </a:bodyPr>
          <a:lstStyle/>
          <a:p>
            <a:r>
              <a:rPr lang="en-US" sz="1800" b="1" dirty="0">
                <a:solidFill>
                  <a:schemeClr val="tx1">
                    <a:lumMod val="65000"/>
                    <a:lumOff val="35000"/>
                  </a:schemeClr>
                </a:solidFill>
              </a:rPr>
              <a:t>Environment</a:t>
            </a:r>
            <a:endParaRPr lang="de-DE" dirty="0">
              <a:solidFill>
                <a:schemeClr val="tx1">
                  <a:lumMod val="65000"/>
                  <a:lumOff val="35000"/>
                </a:schemeClr>
              </a:solidFill>
            </a:endParaRPr>
          </a:p>
        </p:txBody>
      </p:sp>
      <p:pic>
        <p:nvPicPr>
          <p:cNvPr id="165" name="Grafik 164" descr="Pflanze mit Wurzeln mit einfarbiger Füllung">
            <a:extLst>
              <a:ext uri="{FF2B5EF4-FFF2-40B4-BE49-F238E27FC236}">
                <a16:creationId xmlns:a16="http://schemas.microsoft.com/office/drawing/2014/main" xmlns="" id="{6B2FD104-FD5B-7E27-576C-4AB2A067885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251943" y="5281945"/>
            <a:ext cx="369333" cy="369333"/>
          </a:xfrm>
          <a:prstGeom prst="rect">
            <a:avLst/>
          </a:prstGeom>
        </p:spPr>
      </p:pic>
      <p:grpSp>
        <p:nvGrpSpPr>
          <p:cNvPr id="174" name="Gruppieren 173">
            <a:extLst>
              <a:ext uri="{FF2B5EF4-FFF2-40B4-BE49-F238E27FC236}">
                <a16:creationId xmlns:a16="http://schemas.microsoft.com/office/drawing/2014/main" xmlns="" id="{9940194A-482F-4E4A-A3E0-C5D45DBAE16B}"/>
              </a:ext>
            </a:extLst>
          </p:cNvPr>
          <p:cNvGrpSpPr/>
          <p:nvPr/>
        </p:nvGrpSpPr>
        <p:grpSpPr>
          <a:xfrm>
            <a:off x="8984570" y="3704902"/>
            <a:ext cx="2309297" cy="1866235"/>
            <a:chOff x="8984570" y="3704902"/>
            <a:chExt cx="2309297" cy="1866235"/>
          </a:xfrm>
        </p:grpSpPr>
        <p:pic>
          <p:nvPicPr>
            <p:cNvPr id="129" name="Grafik 128" descr="Feuerwehrfrau mit einfarbiger Füllung">
              <a:extLst>
                <a:ext uri="{FF2B5EF4-FFF2-40B4-BE49-F238E27FC236}">
                  <a16:creationId xmlns:a16="http://schemas.microsoft.com/office/drawing/2014/main" xmlns="" id="{23D49EB9-3989-2217-5551-737A40C15CC6}"/>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9252372" y="4457511"/>
              <a:ext cx="660195" cy="660195"/>
            </a:xfrm>
            <a:prstGeom prst="rect">
              <a:avLst/>
            </a:prstGeom>
          </p:spPr>
        </p:pic>
        <p:sp>
          <p:nvSpPr>
            <p:cNvPr id="130" name="Pfeil: nach rechts 129">
              <a:extLst>
                <a:ext uri="{FF2B5EF4-FFF2-40B4-BE49-F238E27FC236}">
                  <a16:creationId xmlns:a16="http://schemas.microsoft.com/office/drawing/2014/main" xmlns="" id="{6D734690-7FCB-15F6-882D-0537E3862ECE}"/>
                </a:ext>
              </a:extLst>
            </p:cNvPr>
            <p:cNvSpPr/>
            <p:nvPr/>
          </p:nvSpPr>
          <p:spPr>
            <a:xfrm>
              <a:off x="8984570" y="5020487"/>
              <a:ext cx="1381301" cy="550650"/>
            </a:xfrm>
            <a:prstGeom prst="rightArrow">
              <a:avLst/>
            </a:prstGeom>
            <a:solidFill>
              <a:srgbClr val="A80000"/>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Emergency Exit</a:t>
              </a:r>
            </a:p>
          </p:txBody>
        </p:sp>
        <p:sp>
          <p:nvSpPr>
            <p:cNvPr id="151" name="Flussdiagramm: Mehrere Dokumente 150">
              <a:extLst>
                <a:ext uri="{FF2B5EF4-FFF2-40B4-BE49-F238E27FC236}">
                  <a16:creationId xmlns:a16="http://schemas.microsoft.com/office/drawing/2014/main" xmlns="" id="{DF895376-315C-1AE5-B159-143B66F78342}"/>
                </a:ext>
              </a:extLst>
            </p:cNvPr>
            <p:cNvSpPr/>
            <p:nvPr/>
          </p:nvSpPr>
          <p:spPr>
            <a:xfrm>
              <a:off x="9912566" y="3704902"/>
              <a:ext cx="1381301" cy="1116940"/>
            </a:xfrm>
            <a:prstGeom prst="flowChartMultidocument">
              <a:avLst/>
            </a:prstGeom>
            <a:solidFill>
              <a:srgbClr val="A80000"/>
            </a:solidFill>
            <a:ln w="6846" cap="flat">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3" name="Shape 255">
              <a:extLst>
                <a:ext uri="{FF2B5EF4-FFF2-40B4-BE49-F238E27FC236}">
                  <a16:creationId xmlns:a16="http://schemas.microsoft.com/office/drawing/2014/main" xmlns="" id="{91C12B7E-5649-4800-35B5-CBB453877864}"/>
                </a:ext>
              </a:extLst>
            </p:cNvPr>
            <p:cNvSpPr/>
            <p:nvPr/>
          </p:nvSpPr>
          <p:spPr>
            <a:xfrm>
              <a:off x="9961317" y="3961270"/>
              <a:ext cx="1052680" cy="644141"/>
            </a:xfrm>
            <a:prstGeom prst="rect">
              <a:avLst/>
            </a:prstGeom>
            <a:solidFill>
              <a:srgbClr val="A80000"/>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152" name="Shape 274">
              <a:extLst>
                <a:ext uri="{FF2B5EF4-FFF2-40B4-BE49-F238E27FC236}">
                  <a16:creationId xmlns:a16="http://schemas.microsoft.com/office/drawing/2014/main" xmlns="" id="{77FAF128-6B23-82B5-1D5C-3F26BCC57083}"/>
                </a:ext>
              </a:extLst>
            </p:cNvPr>
            <p:cNvSpPr txBox="1"/>
            <p:nvPr/>
          </p:nvSpPr>
          <p:spPr>
            <a:xfrm>
              <a:off x="9961317" y="3934928"/>
              <a:ext cx="1126007" cy="502773"/>
            </a:xfrm>
            <a:prstGeom prst="rect">
              <a:avLst/>
            </a:prstGeom>
            <a:noFill/>
            <a:ln>
              <a:noFill/>
            </a:ln>
          </p:spPr>
          <p:txBody>
            <a:bodyPr lIns="91425" tIns="45700" rIns="91425" bIns="45700" anchor="t" anchorCtr="0">
              <a:noAutofit/>
            </a:bodyPr>
            <a:lstStyle/>
            <a:p>
              <a:pPr lvl="0">
                <a:buSzPct val="25000"/>
              </a:pPr>
              <a:r>
                <a:rPr lang="en-US" sz="1400" b="1" dirty="0">
                  <a:solidFill>
                    <a:srgbClr val="FFFFFF"/>
                  </a:solidFill>
                  <a:ea typeface="Arial"/>
                  <a:cs typeface="Arial"/>
                  <a:sym typeface="Arial"/>
                </a:rPr>
                <a:t>Disaster </a:t>
              </a:r>
            </a:p>
            <a:p>
              <a:pPr lvl="0">
                <a:buSzPct val="25000"/>
              </a:pPr>
              <a:r>
                <a:rPr lang="en-US" sz="1400" b="1" dirty="0">
                  <a:solidFill>
                    <a:srgbClr val="FFFFFF"/>
                  </a:solidFill>
                  <a:ea typeface="Arial"/>
                  <a:cs typeface="Arial"/>
                  <a:sym typeface="Arial"/>
                </a:rPr>
                <a:t>Prevention</a:t>
              </a:r>
            </a:p>
          </p:txBody>
        </p:sp>
      </p:grpSp>
    </p:spTree>
    <p:extLst>
      <p:ext uri="{BB962C8B-B14F-4D97-AF65-F5344CB8AC3E}">
        <p14:creationId xmlns:p14="http://schemas.microsoft.com/office/powerpoint/2010/main" val="1353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1"/>
                                        </p:tgtEl>
                                        <p:attrNameLst>
                                          <p:attrName>style.visibility</p:attrName>
                                        </p:attrNameLst>
                                      </p:cBhvr>
                                      <p:to>
                                        <p:strVal val="visible"/>
                                      </p:to>
                                    </p:set>
                                    <p:animEffect transition="in" filter="fade">
                                      <p:cBhvr>
                                        <p:cTn id="11" dur="500"/>
                                        <p:tgtEl>
                                          <p:spTgt spid="16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fade">
                                      <p:cBhvr>
                                        <p:cTn id="15" dur="500"/>
                                        <p:tgtEl>
                                          <p:spTgt spid="16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fade">
                                      <p:cBhvr>
                                        <p:cTn id="19" dur="500"/>
                                        <p:tgtEl>
                                          <p:spTgt spid="16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fade">
                                      <p:cBhvr>
                                        <p:cTn id="23" dur="500"/>
                                        <p:tgtEl>
                                          <p:spTgt spid="15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3"/>
                                        </p:tgtEl>
                                        <p:attrNameLst>
                                          <p:attrName>style.visibility</p:attrName>
                                        </p:attrNameLst>
                                      </p:cBhvr>
                                      <p:to>
                                        <p:strVal val="visible"/>
                                      </p:to>
                                    </p:set>
                                    <p:animEffect transition="in" filter="fade">
                                      <p:cBhvr>
                                        <p:cTn id="27" dur="500"/>
                                        <p:tgtEl>
                                          <p:spTgt spid="16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500"/>
                                        <p:tgtEl>
                                          <p:spTgt spid="1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6"/>
                                        </p:tgtEl>
                                        <p:attrNameLst>
                                          <p:attrName>style.visibility</p:attrName>
                                        </p:attrNameLst>
                                      </p:cBhvr>
                                      <p:to>
                                        <p:strVal val="visible"/>
                                      </p:to>
                                    </p:set>
                                    <p:animEffect transition="in" filter="fade">
                                      <p:cBhvr>
                                        <p:cTn id="36" dur="500"/>
                                        <p:tgtEl>
                                          <p:spTgt spid="156"/>
                                        </p:tgtEl>
                                      </p:cBhvr>
                                    </p:animEffect>
                                  </p:childTnLst>
                                </p:cTn>
                              </p:par>
                              <p:par>
                                <p:cTn id="37" presetID="10" presetClass="entr" presetSubtype="0" fill="hold" nodeType="withEffect">
                                  <p:stCondLst>
                                    <p:cond delay="0"/>
                                  </p:stCondLst>
                                  <p:childTnLst>
                                    <p:set>
                                      <p:cBhvr>
                                        <p:cTn id="38" dur="1" fill="hold">
                                          <p:stCondLst>
                                            <p:cond delay="0"/>
                                          </p:stCondLst>
                                        </p:cTn>
                                        <p:tgtEl>
                                          <p:spTgt spid="154"/>
                                        </p:tgtEl>
                                        <p:attrNameLst>
                                          <p:attrName>style.visibility</p:attrName>
                                        </p:attrNameLst>
                                      </p:cBhvr>
                                      <p:to>
                                        <p:strVal val="visible"/>
                                      </p:to>
                                    </p:set>
                                    <p:animEffect transition="in" filter="fade">
                                      <p:cBhvr>
                                        <p:cTn id="39" dur="500"/>
                                        <p:tgtEl>
                                          <p:spTgt spid="15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0"/>
                                        </p:tgtEl>
                                        <p:attrNameLst>
                                          <p:attrName>style.visibility</p:attrName>
                                        </p:attrNameLst>
                                      </p:cBhvr>
                                      <p:to>
                                        <p:strVal val="visible"/>
                                      </p:to>
                                    </p:set>
                                    <p:animEffect transition="in" filter="fade">
                                      <p:cBhvr>
                                        <p:cTn id="56" dur="500"/>
                                        <p:tgtEl>
                                          <p:spTgt spid="150"/>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
                                        <p:tgtEl>
                                          <p:spTgt spid="7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500"/>
                                        <p:tgtEl>
                                          <p:spTgt spid="70"/>
                                        </p:tgtEl>
                                      </p:cBhvr>
                                    </p:animEffect>
                                  </p:child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fade">
                                      <p:cBhvr>
                                        <p:cTn id="87" dur="500"/>
                                        <p:tgtEl>
                                          <p:spTgt spid="17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8"/>
                                        </p:tgtEl>
                                        <p:attrNameLst>
                                          <p:attrName>style.visibility</p:attrName>
                                        </p:attrNameLst>
                                      </p:cBhvr>
                                      <p:to>
                                        <p:strVal val="visible"/>
                                      </p:to>
                                    </p:set>
                                    <p:animEffect transition="in" filter="fade">
                                      <p:cBhvr>
                                        <p:cTn id="92" dur="500"/>
                                        <p:tgtEl>
                                          <p:spTgt spid="15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74"/>
                                        </p:tgtEl>
                                        <p:attrNameLst>
                                          <p:attrName>style.visibility</p:attrName>
                                        </p:attrNameLst>
                                      </p:cBhvr>
                                      <p:to>
                                        <p:strVal val="visible"/>
                                      </p:to>
                                    </p:set>
                                    <p:animEffect transition="in" filter="fade">
                                      <p:cBhvr>
                                        <p:cTn id="9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45" grpId="0" animBg="1"/>
      <p:bldP spid="78" grpId="0" animBg="1"/>
      <p:bldP spid="79" grpId="0" animBg="1"/>
      <p:bldP spid="16" grpId="0" animBg="1"/>
      <p:bldP spid="18" grpId="0" animBg="1"/>
      <p:bldP spid="19" grpId="0" animBg="1"/>
      <p:bldP spid="162" grpId="0"/>
      <p:bldP spid="163" grpId="0"/>
      <p:bldP spid="1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252">
            <a:extLst>
              <a:ext uri="{FF2B5EF4-FFF2-40B4-BE49-F238E27FC236}">
                <a16:creationId xmlns:a16="http://schemas.microsoft.com/office/drawing/2014/main" xmlns="" id="{82DD019F-B48B-E627-67A4-1E166626FD52}"/>
              </a:ext>
            </a:extLst>
          </p:cNvPr>
          <p:cNvSpPr/>
          <p:nvPr/>
        </p:nvSpPr>
        <p:spPr>
          <a:xfrm>
            <a:off x="3616960" y="4898842"/>
            <a:ext cx="4576574" cy="65841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nchorCtr="0">
            <a:noAutofit/>
          </a:bodyPr>
          <a:lstStyle/>
          <a:p>
            <a:pPr algn="ctr"/>
            <a:endParaRPr sz="1050" dirty="0">
              <a:latin typeface="Calibri"/>
              <a:cs typeface="Calibri"/>
              <a:sym typeface="Calibri"/>
            </a:endParaRPr>
          </a:p>
        </p:txBody>
      </p:sp>
      <p:sp>
        <p:nvSpPr>
          <p:cNvPr id="29" name="Shape 255">
            <a:extLst>
              <a:ext uri="{FF2B5EF4-FFF2-40B4-BE49-F238E27FC236}">
                <a16:creationId xmlns:a16="http://schemas.microsoft.com/office/drawing/2014/main" xmlns="" id="{64B33800-5437-F536-3A80-FD9442BB9D07}"/>
              </a:ext>
            </a:extLst>
          </p:cNvPr>
          <p:cNvSpPr/>
          <p:nvPr/>
        </p:nvSpPr>
        <p:spPr>
          <a:xfrm>
            <a:off x="3616960" y="1676192"/>
            <a:ext cx="4587534" cy="644141"/>
          </a:xfrm>
          <a:prstGeom prst="rect">
            <a:avLst/>
          </a:prstGeom>
          <a:solidFill>
            <a:srgbClr val="A80000"/>
          </a:solidFill>
          <a:ln>
            <a:noFill/>
          </a:ln>
        </p:spPr>
        <p:txBody>
          <a:bodyPr lIns="91425" tIns="45700" rIns="91425" bIns="45700" anchor="ctr" anchorCtr="0">
            <a:noAutofit/>
          </a:bodyPr>
          <a:lstStyle/>
          <a:p>
            <a:pPr algn="ctr"/>
            <a:endParaRPr dirty="0">
              <a:solidFill>
                <a:schemeClr val="lt1"/>
              </a:solidFill>
              <a:latin typeface="Calibri"/>
              <a:cs typeface="Calibri"/>
              <a:sym typeface="Calibri"/>
            </a:endParaRPr>
          </a:p>
        </p:txBody>
      </p:sp>
      <p:sp>
        <p:nvSpPr>
          <p:cNvPr id="28" name="Shape 256">
            <a:extLst>
              <a:ext uri="{FF2B5EF4-FFF2-40B4-BE49-F238E27FC236}">
                <a16:creationId xmlns:a16="http://schemas.microsoft.com/office/drawing/2014/main" xmlns="" id="{E947E9B2-290A-A97C-8EC5-EF88437D5E92}"/>
              </a:ext>
            </a:extLst>
          </p:cNvPr>
          <p:cNvSpPr/>
          <p:nvPr/>
        </p:nvSpPr>
        <p:spPr>
          <a:xfrm>
            <a:off x="3616955" y="2290422"/>
            <a:ext cx="4587534" cy="616135"/>
          </a:xfrm>
          <a:prstGeom prst="rect">
            <a:avLst/>
          </a:prstGeom>
          <a:solidFill>
            <a:srgbClr val="D63E32"/>
          </a:solidFill>
          <a:ln>
            <a:noFill/>
          </a:ln>
        </p:spPr>
        <p:txBody>
          <a:bodyPr lIns="91425" tIns="45700" rIns="91425" bIns="45700" anchor="ctr" anchorCtr="0">
            <a:noAutofit/>
          </a:bodyPr>
          <a:lstStyle/>
          <a:p>
            <a:pPr algn="ctr"/>
            <a:endParaRPr dirty="0">
              <a:solidFill>
                <a:schemeClr val="lt1"/>
              </a:solidFill>
              <a:latin typeface="Calibri"/>
              <a:cs typeface="Calibri"/>
              <a:sym typeface="Calibri"/>
            </a:endParaRPr>
          </a:p>
        </p:txBody>
      </p:sp>
      <p:sp>
        <p:nvSpPr>
          <p:cNvPr id="20" name="Rechteck: abgerundete Ecken 19">
            <a:extLst>
              <a:ext uri="{FF2B5EF4-FFF2-40B4-BE49-F238E27FC236}">
                <a16:creationId xmlns:a16="http://schemas.microsoft.com/office/drawing/2014/main" xmlns="" id="{AEFBB464-53A1-581F-E184-911F6A8C45D4}"/>
              </a:ext>
            </a:extLst>
          </p:cNvPr>
          <p:cNvSpPr/>
          <p:nvPr/>
        </p:nvSpPr>
        <p:spPr>
          <a:xfrm>
            <a:off x="3616960" y="2922086"/>
            <a:ext cx="4587534" cy="658417"/>
          </a:xfrm>
          <a:prstGeom prst="roundRect">
            <a:avLst>
              <a:gd name="adj" fmla="val 0"/>
            </a:avLst>
          </a:prstGeom>
          <a:solidFill>
            <a:srgbClr val="E58477"/>
          </a:solidFill>
          <a:ln>
            <a:noFill/>
          </a:ln>
          <a:effectLst/>
        </p:spPr>
        <p:txBody>
          <a:bodyPr lIns="91425" tIns="45700" rIns="91425" bIns="45700" anchor="ctr" anchorCtr="0">
            <a:noAutofit/>
          </a:bodyPr>
          <a:lstStyle/>
          <a:p>
            <a:pPr algn="ctr"/>
            <a:endParaRPr lang="de-DE">
              <a:latin typeface="Calibri"/>
              <a:cs typeface="Calibri"/>
            </a:endParaRPr>
          </a:p>
        </p:txBody>
      </p:sp>
      <p:sp>
        <p:nvSpPr>
          <p:cNvPr id="24" name="Shape 252">
            <a:extLst>
              <a:ext uri="{FF2B5EF4-FFF2-40B4-BE49-F238E27FC236}">
                <a16:creationId xmlns:a16="http://schemas.microsoft.com/office/drawing/2014/main" xmlns="" id="{1FD0E404-3A20-BCD4-E53B-59F5E7933306}"/>
              </a:ext>
            </a:extLst>
          </p:cNvPr>
          <p:cNvSpPr/>
          <p:nvPr/>
        </p:nvSpPr>
        <p:spPr>
          <a:xfrm>
            <a:off x="3616959" y="3587706"/>
            <a:ext cx="4576575" cy="675845"/>
          </a:xfrm>
          <a:prstGeom prst="rect">
            <a:avLst/>
          </a:prstGeom>
          <a:ln w="19050"/>
        </p:spPr>
        <p:style>
          <a:lnRef idx="2">
            <a:schemeClr val="accent5">
              <a:shade val="50000"/>
            </a:schemeClr>
          </a:lnRef>
          <a:fillRef idx="1">
            <a:schemeClr val="accent5"/>
          </a:fillRef>
          <a:effectRef idx="0">
            <a:schemeClr val="accent5"/>
          </a:effectRef>
          <a:fontRef idx="minor">
            <a:schemeClr val="lt1"/>
          </a:fontRef>
        </p:style>
        <p:txBody>
          <a:bodyPr lIns="91425" tIns="45700" rIns="91425" bIns="45700" anchor="ctr" anchorCtr="0">
            <a:noAutofit/>
          </a:bodyPr>
          <a:lstStyle/>
          <a:p>
            <a:pPr algn="ctr"/>
            <a:endParaRPr sz="1050" dirty="0">
              <a:latin typeface="Calibri"/>
              <a:cs typeface="Calibri"/>
              <a:sym typeface="Calibri"/>
            </a:endParaRPr>
          </a:p>
        </p:txBody>
      </p:sp>
      <p:sp>
        <p:nvSpPr>
          <p:cNvPr id="25" name="Shape 252">
            <a:extLst>
              <a:ext uri="{FF2B5EF4-FFF2-40B4-BE49-F238E27FC236}">
                <a16:creationId xmlns:a16="http://schemas.microsoft.com/office/drawing/2014/main" xmlns="" id="{0F46C312-6466-F1B1-879C-3C970EB977F5}"/>
              </a:ext>
            </a:extLst>
          </p:cNvPr>
          <p:cNvSpPr/>
          <p:nvPr/>
        </p:nvSpPr>
        <p:spPr>
          <a:xfrm>
            <a:off x="3616960" y="4263743"/>
            <a:ext cx="4576580" cy="62056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91425" tIns="45700" rIns="91425" bIns="45700" anchor="ctr" anchorCtr="0">
            <a:noAutofit/>
          </a:bodyPr>
          <a:lstStyle/>
          <a:p>
            <a:pPr algn="ctr"/>
            <a:endParaRPr sz="1050" dirty="0">
              <a:solidFill>
                <a:schemeClr val="bg1"/>
              </a:solidFill>
              <a:latin typeface="Calibri"/>
              <a:cs typeface="Calibri"/>
              <a:sym typeface="Calibri"/>
            </a:endParaRPr>
          </a:p>
        </p:txBody>
      </p:sp>
      <p:sp>
        <p:nvSpPr>
          <p:cNvPr id="2" name="Inhaltsplatzhalter 1">
            <a:extLst>
              <a:ext uri="{FF2B5EF4-FFF2-40B4-BE49-F238E27FC236}">
                <a16:creationId xmlns:a16="http://schemas.microsoft.com/office/drawing/2014/main" xmlns="" id="{229FD6B3-7F06-7AF3-5A4B-04CFF5B05D8D}"/>
              </a:ext>
            </a:extLst>
          </p:cNvPr>
          <p:cNvSpPr>
            <a:spLocks noGrp="1"/>
          </p:cNvSpPr>
          <p:nvPr>
            <p:ph idx="1"/>
          </p:nvPr>
        </p:nvSpPr>
        <p:spPr>
          <a:xfrm>
            <a:off x="838200" y="1034005"/>
            <a:ext cx="10007278" cy="502775"/>
          </a:xfrm>
        </p:spPr>
        <p:txBody>
          <a:bodyPr>
            <a:normAutofit/>
          </a:bodyPr>
          <a:lstStyle/>
          <a:p>
            <a:pPr marL="0" indent="0" algn="ctr">
              <a:buNone/>
            </a:pPr>
            <a:r>
              <a:rPr lang="de-DE" sz="2800" b="1" dirty="0">
                <a:solidFill>
                  <a:schemeClr val="tx1">
                    <a:lumMod val="65000"/>
                    <a:lumOff val="35000"/>
                  </a:schemeClr>
                </a:solidFill>
              </a:rPr>
              <a:t>Risk </a:t>
            </a:r>
            <a:r>
              <a:rPr lang="de-DE" sz="2800" b="1" dirty="0" err="1">
                <a:solidFill>
                  <a:schemeClr val="tx1">
                    <a:lumMod val="65000"/>
                    <a:lumOff val="35000"/>
                  </a:schemeClr>
                </a:solidFill>
              </a:rPr>
              <a:t>Reduction</a:t>
            </a:r>
            <a:r>
              <a:rPr lang="de-DE" sz="2800" b="1" dirty="0">
                <a:solidFill>
                  <a:schemeClr val="tx1">
                    <a:lumMod val="65000"/>
                    <a:lumOff val="35000"/>
                  </a:schemeClr>
                </a:solidFill>
              </a:rPr>
              <a:t> </a:t>
            </a:r>
            <a:r>
              <a:rPr lang="de-DE" sz="2800" b="1" dirty="0">
                <a:solidFill>
                  <a:schemeClr val="tx1">
                    <a:lumMod val="65000"/>
                    <a:lumOff val="35000"/>
                  </a:schemeClr>
                </a:solidFill>
                <a:sym typeface="Wingdings" panose="05000000000000000000" pitchFamily="2" charset="2"/>
              </a:rPr>
              <a:t> </a:t>
            </a:r>
            <a:r>
              <a:rPr lang="de-DE" sz="2800" b="1" dirty="0" err="1">
                <a:solidFill>
                  <a:schemeClr val="tx1">
                    <a:lumMod val="65000"/>
                    <a:lumOff val="35000"/>
                  </a:schemeClr>
                </a:solidFill>
                <a:sym typeface="Wingdings" panose="05000000000000000000" pitchFamily="2" charset="2"/>
              </a:rPr>
              <a:t>Safety</a:t>
            </a:r>
            <a:endParaRPr lang="de-DE" sz="2800" b="1" dirty="0">
              <a:solidFill>
                <a:schemeClr val="tx1">
                  <a:lumMod val="65000"/>
                  <a:lumOff val="35000"/>
                </a:schemeClr>
              </a:solidFill>
            </a:endParaRPr>
          </a:p>
        </p:txBody>
      </p:sp>
      <p:sp>
        <p:nvSpPr>
          <p:cNvPr id="3" name="Title 1">
            <a:extLst>
              <a:ext uri="{FF2B5EF4-FFF2-40B4-BE49-F238E27FC236}">
                <a16:creationId xmlns:a16="http://schemas.microsoft.com/office/drawing/2014/main" xmlns="" id="{ECB42AF8-1F40-C6A4-289F-5C62BD125A00}"/>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prstClr val="white"/>
                </a:solidFill>
                <a:latin typeface="Arial" panose="020B0604020202020204" pitchFamily="34" charset="0"/>
                <a:cs typeface="Arial" panose="020B0604020202020204" pitchFamily="34" charset="0"/>
              </a:rPr>
              <a:t>Process Safety in the Industry</a:t>
            </a:r>
            <a:endParaRPr lang="en-US" sz="1600" b="1" dirty="0">
              <a:solidFill>
                <a:prstClr val="white"/>
              </a:solidFill>
              <a:latin typeface="Arial" panose="020B0604020202020204" pitchFamily="34" charset="0"/>
              <a:cs typeface="Arial" panose="020B0604020202020204" pitchFamily="34" charset="0"/>
            </a:endParaRPr>
          </a:p>
        </p:txBody>
      </p:sp>
      <p:sp>
        <p:nvSpPr>
          <p:cNvPr id="11" name="Shape 274">
            <a:extLst>
              <a:ext uri="{FF2B5EF4-FFF2-40B4-BE49-F238E27FC236}">
                <a16:creationId xmlns:a16="http://schemas.microsoft.com/office/drawing/2014/main" xmlns="" id="{ACDC5FB3-69F6-5962-9868-86C7D615292C}"/>
              </a:ext>
            </a:extLst>
          </p:cNvPr>
          <p:cNvSpPr txBox="1"/>
          <p:nvPr/>
        </p:nvSpPr>
        <p:spPr>
          <a:xfrm>
            <a:off x="4770712" y="1859825"/>
            <a:ext cx="3016425" cy="330954"/>
          </a:xfrm>
          <a:prstGeom prst="rect">
            <a:avLst/>
          </a:prstGeom>
          <a:noFill/>
          <a:ln>
            <a:noFill/>
          </a:ln>
        </p:spPr>
        <p:txBody>
          <a:bodyPr lIns="91425" tIns="45700" rIns="91425" bIns="45700" anchor="t" anchorCtr="0">
            <a:noAutofit/>
          </a:bodyPr>
          <a:lstStyle/>
          <a:p>
            <a:pPr lvl="0">
              <a:buSzPct val="25000"/>
            </a:pPr>
            <a:r>
              <a:rPr lang="en-US" sz="1600" b="1" dirty="0">
                <a:solidFill>
                  <a:srgbClr val="FFFFFF"/>
                </a:solidFill>
                <a:ea typeface="Arial"/>
                <a:cs typeface="Arial"/>
                <a:sym typeface="Arial"/>
              </a:rPr>
              <a:t>Disaster Prevention</a:t>
            </a:r>
          </a:p>
        </p:txBody>
      </p:sp>
      <p:sp>
        <p:nvSpPr>
          <p:cNvPr id="12" name="Shape 277">
            <a:extLst>
              <a:ext uri="{FF2B5EF4-FFF2-40B4-BE49-F238E27FC236}">
                <a16:creationId xmlns:a16="http://schemas.microsoft.com/office/drawing/2014/main" xmlns="" id="{FD26A80E-19E0-BB20-8798-C256728D796A}"/>
              </a:ext>
            </a:extLst>
          </p:cNvPr>
          <p:cNvSpPr txBox="1"/>
          <p:nvPr/>
        </p:nvSpPr>
        <p:spPr>
          <a:xfrm>
            <a:off x="4770712" y="2499240"/>
            <a:ext cx="3016425" cy="330954"/>
          </a:xfrm>
          <a:prstGeom prst="rect">
            <a:avLst/>
          </a:prstGeom>
          <a:noFill/>
          <a:ln>
            <a:noFill/>
          </a:ln>
        </p:spPr>
        <p:txBody>
          <a:bodyPr lIns="91425" tIns="45700" rIns="91425" bIns="45700" anchor="t" anchorCtr="0">
            <a:noAutofit/>
          </a:bodyPr>
          <a:lstStyle/>
          <a:p>
            <a:pPr lvl="0">
              <a:buSzPct val="25000"/>
            </a:pPr>
            <a:r>
              <a:rPr lang="en-US" sz="1600" b="1" dirty="0">
                <a:solidFill>
                  <a:srgbClr val="FFFFFF"/>
                </a:solidFill>
                <a:ea typeface="Arial"/>
                <a:cs typeface="Arial"/>
                <a:sym typeface="Arial"/>
              </a:rPr>
              <a:t>Damage Mitigation</a:t>
            </a:r>
          </a:p>
        </p:txBody>
      </p:sp>
      <p:sp>
        <p:nvSpPr>
          <p:cNvPr id="13" name="Shape 280">
            <a:extLst>
              <a:ext uri="{FF2B5EF4-FFF2-40B4-BE49-F238E27FC236}">
                <a16:creationId xmlns:a16="http://schemas.microsoft.com/office/drawing/2014/main" xmlns="" id="{035534BC-CB6B-4DC0-C719-E6BA748DFEFD}"/>
              </a:ext>
            </a:extLst>
          </p:cNvPr>
          <p:cNvSpPr txBox="1"/>
          <p:nvPr/>
        </p:nvSpPr>
        <p:spPr>
          <a:xfrm>
            <a:off x="4770712" y="3138655"/>
            <a:ext cx="3016425" cy="330954"/>
          </a:xfrm>
          <a:prstGeom prst="rect">
            <a:avLst/>
          </a:prstGeom>
          <a:noFill/>
          <a:ln>
            <a:noFill/>
          </a:ln>
        </p:spPr>
        <p:txBody>
          <a:bodyPr lIns="91425" tIns="45700" rIns="91425" bIns="45700" anchor="t" anchorCtr="0">
            <a:noAutofit/>
          </a:bodyPr>
          <a:lstStyle/>
          <a:p>
            <a:pPr lvl="0">
              <a:buSzPct val="25000"/>
            </a:pPr>
            <a:r>
              <a:rPr lang="en-US" sz="1600" b="1" dirty="0">
                <a:solidFill>
                  <a:srgbClr val="FFFFFF"/>
                </a:solidFill>
                <a:ea typeface="Arial"/>
                <a:cs typeface="Arial"/>
                <a:sym typeface="Arial"/>
              </a:rPr>
              <a:t>Mechanical Protection</a:t>
            </a:r>
          </a:p>
        </p:txBody>
      </p:sp>
      <p:grpSp>
        <p:nvGrpSpPr>
          <p:cNvPr id="14" name="Shape 282">
            <a:extLst>
              <a:ext uri="{FF2B5EF4-FFF2-40B4-BE49-F238E27FC236}">
                <a16:creationId xmlns:a16="http://schemas.microsoft.com/office/drawing/2014/main" xmlns="" id="{3643D8FF-AC97-7E53-F188-727E498434F9}"/>
              </a:ext>
            </a:extLst>
          </p:cNvPr>
          <p:cNvGrpSpPr/>
          <p:nvPr/>
        </p:nvGrpSpPr>
        <p:grpSpPr>
          <a:xfrm>
            <a:off x="3616957" y="2301887"/>
            <a:ext cx="4576581" cy="1946228"/>
            <a:chOff x="512762" y="1589480"/>
            <a:chExt cx="8206064" cy="1628930"/>
          </a:xfrm>
        </p:grpSpPr>
        <p:cxnSp>
          <p:nvCxnSpPr>
            <p:cNvPr id="15" name="Shape 283">
              <a:extLst>
                <a:ext uri="{FF2B5EF4-FFF2-40B4-BE49-F238E27FC236}">
                  <a16:creationId xmlns:a16="http://schemas.microsoft.com/office/drawing/2014/main" xmlns="" id="{B84A4A26-6FC4-C6B4-9D52-DE1046EB2984}"/>
                </a:ext>
              </a:extLst>
            </p:cNvPr>
            <p:cNvCxnSpPr/>
            <p:nvPr/>
          </p:nvCxnSpPr>
          <p:spPr>
            <a:xfrm rot="10800000">
              <a:off x="512762" y="1589480"/>
              <a:ext cx="8206064" cy="0"/>
            </a:xfrm>
            <a:prstGeom prst="straightConnector1">
              <a:avLst/>
            </a:prstGeom>
            <a:noFill/>
            <a:ln w="9525" cap="flat" cmpd="sng">
              <a:solidFill>
                <a:schemeClr val="lt1"/>
              </a:solidFill>
              <a:prstDash val="solid"/>
              <a:round/>
              <a:headEnd type="none" w="med" len="med"/>
              <a:tailEnd type="none" w="med" len="med"/>
            </a:ln>
          </p:spPr>
        </p:cxnSp>
        <p:cxnSp>
          <p:nvCxnSpPr>
            <p:cNvPr id="17" name="Shape 285">
              <a:extLst>
                <a:ext uri="{FF2B5EF4-FFF2-40B4-BE49-F238E27FC236}">
                  <a16:creationId xmlns:a16="http://schemas.microsoft.com/office/drawing/2014/main" xmlns="" id="{350C0711-23DF-C940-5A3E-59DC1D303780}"/>
                </a:ext>
              </a:extLst>
            </p:cNvPr>
            <p:cNvCxnSpPr/>
            <p:nvPr/>
          </p:nvCxnSpPr>
          <p:spPr>
            <a:xfrm rot="10800000">
              <a:off x="512762" y="2666705"/>
              <a:ext cx="8206064" cy="0"/>
            </a:xfrm>
            <a:prstGeom prst="straightConnector1">
              <a:avLst/>
            </a:prstGeom>
            <a:noFill/>
            <a:ln w="9525" cap="flat" cmpd="sng">
              <a:solidFill>
                <a:schemeClr val="lt1"/>
              </a:solidFill>
              <a:prstDash val="solid"/>
              <a:round/>
              <a:headEnd type="none" w="med" len="med"/>
              <a:tailEnd type="none" w="med" len="med"/>
            </a:ln>
          </p:spPr>
        </p:cxnSp>
        <p:cxnSp>
          <p:nvCxnSpPr>
            <p:cNvPr id="18" name="Shape 286">
              <a:extLst>
                <a:ext uri="{FF2B5EF4-FFF2-40B4-BE49-F238E27FC236}">
                  <a16:creationId xmlns:a16="http://schemas.microsoft.com/office/drawing/2014/main" xmlns="" id="{63C2B82B-4A22-3C9B-66FC-233403028812}"/>
                </a:ext>
              </a:extLst>
            </p:cNvPr>
            <p:cNvCxnSpPr/>
            <p:nvPr/>
          </p:nvCxnSpPr>
          <p:spPr>
            <a:xfrm rot="10800000">
              <a:off x="512762" y="3218410"/>
              <a:ext cx="8206064" cy="0"/>
            </a:xfrm>
            <a:prstGeom prst="straightConnector1">
              <a:avLst/>
            </a:prstGeom>
            <a:noFill/>
            <a:ln w="9525" cap="flat" cmpd="sng">
              <a:solidFill>
                <a:schemeClr val="lt1"/>
              </a:solidFill>
              <a:prstDash val="solid"/>
              <a:round/>
              <a:headEnd type="none" w="med" len="med"/>
              <a:tailEnd type="none" w="med" len="med"/>
            </a:ln>
          </p:spPr>
        </p:cxnSp>
      </p:grpSp>
      <p:sp>
        <p:nvSpPr>
          <p:cNvPr id="21" name="Shape 289">
            <a:extLst>
              <a:ext uri="{FF2B5EF4-FFF2-40B4-BE49-F238E27FC236}">
                <a16:creationId xmlns:a16="http://schemas.microsoft.com/office/drawing/2014/main" xmlns="" id="{4701138D-A5C4-8139-2A3A-EFCF00C348E4}"/>
              </a:ext>
            </a:extLst>
          </p:cNvPr>
          <p:cNvSpPr txBox="1"/>
          <p:nvPr/>
        </p:nvSpPr>
        <p:spPr>
          <a:xfrm>
            <a:off x="4770712" y="4414486"/>
            <a:ext cx="3016425" cy="330954"/>
          </a:xfrm>
          <a:prstGeom prst="rect">
            <a:avLst/>
          </a:prstGeom>
          <a:noFill/>
          <a:ln>
            <a:noFill/>
          </a:ln>
        </p:spPr>
        <p:txBody>
          <a:bodyPr lIns="91425" tIns="45700" rIns="91425" bIns="45700" anchor="t" anchorCtr="0">
            <a:noAutofit/>
          </a:bodyPr>
          <a:lstStyle/>
          <a:p>
            <a:pPr lvl="0">
              <a:buSzPct val="25000"/>
            </a:pPr>
            <a:r>
              <a:rPr lang="en-US" sz="1600" b="1" dirty="0">
                <a:solidFill>
                  <a:schemeClr val="bg1"/>
                </a:solidFill>
                <a:ea typeface="Arial"/>
                <a:cs typeface="Arial"/>
                <a:sym typeface="Arial"/>
              </a:rPr>
              <a:t>Process Monitoring</a:t>
            </a:r>
          </a:p>
        </p:txBody>
      </p:sp>
      <p:sp>
        <p:nvSpPr>
          <p:cNvPr id="22" name="Shape 301">
            <a:extLst>
              <a:ext uri="{FF2B5EF4-FFF2-40B4-BE49-F238E27FC236}">
                <a16:creationId xmlns:a16="http://schemas.microsoft.com/office/drawing/2014/main" xmlns="" id="{FE2E8374-D531-E568-A1F0-5C70A7BECCA4}"/>
              </a:ext>
            </a:extLst>
          </p:cNvPr>
          <p:cNvSpPr txBox="1"/>
          <p:nvPr/>
        </p:nvSpPr>
        <p:spPr>
          <a:xfrm>
            <a:off x="4770712" y="5056903"/>
            <a:ext cx="3433782" cy="365123"/>
          </a:xfrm>
          <a:prstGeom prst="rect">
            <a:avLst/>
          </a:prstGeom>
          <a:noFill/>
          <a:ln>
            <a:noFill/>
          </a:ln>
        </p:spPr>
        <p:txBody>
          <a:bodyPr lIns="91425" tIns="45700" rIns="91425" bIns="45700" anchor="t" anchorCtr="0">
            <a:noAutofit/>
          </a:bodyPr>
          <a:lstStyle/>
          <a:p>
            <a:pPr lvl="0">
              <a:buSzPct val="25000"/>
            </a:pPr>
            <a:r>
              <a:rPr lang="en-US" sz="1600" b="1" dirty="0">
                <a:solidFill>
                  <a:srgbClr val="FFFFFF"/>
                </a:solidFill>
                <a:ea typeface="Arial"/>
                <a:cs typeface="Arial"/>
                <a:sym typeface="Arial"/>
              </a:rPr>
              <a:t>Operation &amp; Process Automation</a:t>
            </a:r>
          </a:p>
        </p:txBody>
      </p:sp>
      <p:sp>
        <p:nvSpPr>
          <p:cNvPr id="23" name="Pfeil: nach oben 22">
            <a:extLst>
              <a:ext uri="{FF2B5EF4-FFF2-40B4-BE49-F238E27FC236}">
                <a16:creationId xmlns:a16="http://schemas.microsoft.com/office/drawing/2014/main" xmlns="" id="{1425848B-79A8-616E-CAB0-5D7AA06D67E1}"/>
              </a:ext>
            </a:extLst>
          </p:cNvPr>
          <p:cNvSpPr/>
          <p:nvPr/>
        </p:nvSpPr>
        <p:spPr>
          <a:xfrm rot="10800000">
            <a:off x="3956721" y="1837247"/>
            <a:ext cx="680720" cy="3475173"/>
          </a:xfrm>
          <a:prstGeom prst="upArrow">
            <a:avLst/>
          </a:prstGeom>
        </p:spPr>
        <p:style>
          <a:lnRef idx="0">
            <a:schemeClr val="accent1"/>
          </a:lnRef>
          <a:fillRef idx="3">
            <a:schemeClr val="accent1"/>
          </a:fillRef>
          <a:effectRef idx="3">
            <a:schemeClr val="accent1"/>
          </a:effectRef>
          <a:fontRef idx="minor">
            <a:schemeClr val="lt1"/>
          </a:fontRef>
        </p:style>
        <p:txBody>
          <a:bodyPr vert="eaVert" rtlCol="0" anchor="ctr"/>
          <a:lstStyle/>
          <a:p>
            <a:pPr algn="ctr"/>
            <a:r>
              <a:rPr lang="en-US" sz="1600" dirty="0"/>
              <a:t>Risk Reduction</a:t>
            </a:r>
          </a:p>
        </p:txBody>
      </p:sp>
      <p:sp>
        <p:nvSpPr>
          <p:cNvPr id="27" name="Shape 295">
            <a:extLst>
              <a:ext uri="{FF2B5EF4-FFF2-40B4-BE49-F238E27FC236}">
                <a16:creationId xmlns:a16="http://schemas.microsoft.com/office/drawing/2014/main" xmlns="" id="{FA6C71B5-7F2E-8502-7F05-76D0CB48C890}"/>
              </a:ext>
            </a:extLst>
          </p:cNvPr>
          <p:cNvSpPr txBox="1"/>
          <p:nvPr/>
        </p:nvSpPr>
        <p:spPr>
          <a:xfrm>
            <a:off x="4770712" y="3765313"/>
            <a:ext cx="3289555" cy="356467"/>
          </a:xfrm>
          <a:prstGeom prst="rect">
            <a:avLst/>
          </a:prstGeom>
          <a:noFill/>
          <a:ln>
            <a:noFill/>
          </a:ln>
        </p:spPr>
        <p:txBody>
          <a:bodyPr lIns="91425" tIns="45700" rIns="91425" bIns="45700" anchor="t" anchorCtr="0">
            <a:noAutofit/>
          </a:bodyPr>
          <a:lstStyle/>
          <a:p>
            <a:pPr lvl="0">
              <a:buSzPct val="25000"/>
            </a:pPr>
            <a:r>
              <a:rPr lang="en-US" sz="1600" b="1" dirty="0">
                <a:solidFill>
                  <a:srgbClr val="FFFFFF"/>
                </a:solidFill>
                <a:ea typeface="Arial"/>
                <a:cs typeface="Arial"/>
                <a:sym typeface="Arial"/>
              </a:rPr>
              <a:t>Safety Instrumented Systems</a:t>
            </a:r>
          </a:p>
        </p:txBody>
      </p:sp>
      <p:pic>
        <p:nvPicPr>
          <p:cNvPr id="31" name="Grafik 30">
            <a:extLst>
              <a:ext uri="{FF2B5EF4-FFF2-40B4-BE49-F238E27FC236}">
                <a16:creationId xmlns:a16="http://schemas.microsoft.com/office/drawing/2014/main" xmlns="" id="{C928F47B-401E-86F9-860E-5ECC66D973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2289" y="981073"/>
            <a:ext cx="540000" cy="540000"/>
          </a:xfrm>
          <a:prstGeom prst="rect">
            <a:avLst/>
          </a:prstGeom>
        </p:spPr>
      </p:pic>
      <p:sp>
        <p:nvSpPr>
          <p:cNvPr id="32" name="Textfeld 31">
            <a:extLst>
              <a:ext uri="{FF2B5EF4-FFF2-40B4-BE49-F238E27FC236}">
                <a16:creationId xmlns:a16="http://schemas.microsoft.com/office/drawing/2014/main" xmlns="" id="{66C70BA3-9CC7-039B-C432-6AD0676B89F7}"/>
              </a:ext>
            </a:extLst>
          </p:cNvPr>
          <p:cNvSpPr txBox="1"/>
          <p:nvPr/>
        </p:nvSpPr>
        <p:spPr>
          <a:xfrm>
            <a:off x="1132839" y="1017297"/>
            <a:ext cx="132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solidFill>
                  <a:srgbClr val="435055"/>
                </a:solidFill>
                <a:latin typeface="Arial"/>
              </a:rPr>
              <a:t>61511</a:t>
            </a:r>
            <a:endParaRPr kumimoji="0" lang="de-DE" sz="2000" b="1" i="0" u="none" strike="noStrike" kern="1200" cap="none" spc="0" normalizeH="0" baseline="0" noProof="0" dirty="0">
              <a:ln>
                <a:noFill/>
              </a:ln>
              <a:solidFill>
                <a:srgbClr val="435055"/>
              </a:solidFill>
              <a:effectLst/>
              <a:uLnTx/>
              <a:uFillTx/>
              <a:latin typeface="Arial"/>
              <a:ea typeface="+mn-ea"/>
              <a:cs typeface="+mn-cs"/>
            </a:endParaRPr>
          </a:p>
        </p:txBody>
      </p:sp>
      <p:sp>
        <p:nvSpPr>
          <p:cNvPr id="33" name="Inhaltsplatzhalter 1">
            <a:extLst>
              <a:ext uri="{FF2B5EF4-FFF2-40B4-BE49-F238E27FC236}">
                <a16:creationId xmlns:a16="http://schemas.microsoft.com/office/drawing/2014/main" xmlns="" id="{963FD974-C906-9C71-0DAC-3AC11CD5B665}"/>
              </a:ext>
            </a:extLst>
          </p:cNvPr>
          <p:cNvSpPr txBox="1">
            <a:spLocks/>
          </p:cNvSpPr>
          <p:nvPr/>
        </p:nvSpPr>
        <p:spPr>
          <a:xfrm>
            <a:off x="315589" y="2409903"/>
            <a:ext cx="3301360" cy="3147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800" b="1" dirty="0" err="1">
                <a:solidFill>
                  <a:schemeClr val="tx1">
                    <a:lumMod val="65000"/>
                    <a:lumOff val="35000"/>
                  </a:schemeClr>
                </a:solidFill>
              </a:rPr>
              <a:t>Layers</a:t>
            </a:r>
            <a:r>
              <a:rPr lang="de-DE" sz="2800" b="1" dirty="0">
                <a:solidFill>
                  <a:schemeClr val="tx1">
                    <a:lumMod val="65000"/>
                    <a:lumOff val="35000"/>
                  </a:schemeClr>
                </a:solidFill>
              </a:rPr>
              <a:t> of </a:t>
            </a:r>
            <a:r>
              <a:rPr lang="de-DE" sz="2800" b="1" dirty="0" err="1">
                <a:solidFill>
                  <a:schemeClr val="tx1">
                    <a:lumMod val="65000"/>
                    <a:lumOff val="35000"/>
                  </a:schemeClr>
                </a:solidFill>
              </a:rPr>
              <a:t>protection</a:t>
            </a:r>
            <a:endParaRPr lang="de-DE" sz="2800" b="1" dirty="0">
              <a:solidFill>
                <a:schemeClr val="tx1">
                  <a:lumMod val="65000"/>
                  <a:lumOff val="35000"/>
                </a:schemeClr>
              </a:solidFill>
            </a:endParaRPr>
          </a:p>
          <a:p>
            <a:pPr marL="0" indent="0" algn="ctr">
              <a:buFont typeface="Arial" panose="020B0604020202020204" pitchFamily="34" charset="0"/>
              <a:buNone/>
            </a:pPr>
            <a:endParaRPr lang="de-DE" sz="2800" b="1" dirty="0">
              <a:solidFill>
                <a:schemeClr val="tx1">
                  <a:lumMod val="65000"/>
                  <a:lumOff val="35000"/>
                </a:schemeClr>
              </a:solidFill>
            </a:endParaRPr>
          </a:p>
          <a:p>
            <a:pPr marL="0" indent="0" algn="ctr">
              <a:buNone/>
            </a:pPr>
            <a:r>
              <a:rPr lang="en-US" sz="1800" b="1" dirty="0">
                <a:solidFill>
                  <a:schemeClr val="tx1">
                    <a:lumMod val="65000"/>
                    <a:lumOff val="35000"/>
                  </a:schemeClr>
                </a:solidFill>
              </a:rPr>
              <a:t>Protection Layer: </a:t>
            </a:r>
            <a:br>
              <a:rPr lang="en-US" sz="1800" b="1" dirty="0">
                <a:solidFill>
                  <a:schemeClr val="tx1">
                    <a:lumMod val="65000"/>
                    <a:lumOff val="35000"/>
                  </a:schemeClr>
                </a:solidFill>
              </a:rPr>
            </a:br>
            <a:r>
              <a:rPr lang="en-US" sz="1800" dirty="0">
                <a:solidFill>
                  <a:schemeClr val="tx1">
                    <a:lumMod val="65000"/>
                    <a:lumOff val="35000"/>
                  </a:schemeClr>
                </a:solidFill>
              </a:rPr>
              <a:t>any </a:t>
            </a:r>
            <a:r>
              <a:rPr lang="en-US" sz="1800" b="1" dirty="0">
                <a:solidFill>
                  <a:schemeClr val="tx1">
                    <a:lumMod val="65000"/>
                    <a:lumOff val="35000"/>
                  </a:schemeClr>
                </a:solidFill>
              </a:rPr>
              <a:t>independent</a:t>
            </a:r>
            <a:r>
              <a:rPr lang="en-US" sz="1800" dirty="0">
                <a:solidFill>
                  <a:schemeClr val="tx1">
                    <a:lumMod val="65000"/>
                    <a:lumOff val="35000"/>
                  </a:schemeClr>
                </a:solidFill>
              </a:rPr>
              <a:t> mechanism that reduces risk by control, prevention or mitigation.</a:t>
            </a:r>
            <a:endParaRPr lang="de-DE" sz="1800" dirty="0">
              <a:solidFill>
                <a:schemeClr val="tx1">
                  <a:lumMod val="65000"/>
                  <a:lumOff val="35000"/>
                </a:schemeClr>
              </a:solidFill>
            </a:endParaRPr>
          </a:p>
        </p:txBody>
      </p:sp>
      <p:sp>
        <p:nvSpPr>
          <p:cNvPr id="34" name="Textfeld 33">
            <a:extLst>
              <a:ext uri="{FF2B5EF4-FFF2-40B4-BE49-F238E27FC236}">
                <a16:creationId xmlns:a16="http://schemas.microsoft.com/office/drawing/2014/main" xmlns="" id="{B2B72680-BFD6-F728-F4BC-1F3BF84D24E6}"/>
              </a:ext>
            </a:extLst>
          </p:cNvPr>
          <p:cNvSpPr txBox="1"/>
          <p:nvPr/>
        </p:nvSpPr>
        <p:spPr>
          <a:xfrm>
            <a:off x="8590001" y="3770111"/>
            <a:ext cx="3143450" cy="1261884"/>
          </a:xfrm>
          <a:prstGeom prst="rect">
            <a:avLst/>
          </a:prstGeom>
          <a:noFill/>
        </p:spPr>
        <p:txBody>
          <a:bodyPr wrap="square" rtlCol="0">
            <a:spAutoFit/>
          </a:bodyPr>
          <a:lstStyle/>
          <a:p>
            <a:r>
              <a:rPr lang="en-US" sz="1400" b="1" dirty="0">
                <a:solidFill>
                  <a:schemeClr val="bg2">
                    <a:lumMod val="50000"/>
                  </a:schemeClr>
                </a:solidFill>
              </a:rPr>
              <a:t>In existing plants:</a:t>
            </a:r>
          </a:p>
          <a:p>
            <a:r>
              <a:rPr lang="en-US" sz="1400" b="1" dirty="0">
                <a:solidFill>
                  <a:schemeClr val="bg2">
                    <a:lumMod val="50000"/>
                  </a:schemeClr>
                </a:solidFill>
              </a:rPr>
              <a:t>Check specifically for this layer.</a:t>
            </a:r>
          </a:p>
          <a:p>
            <a:r>
              <a:rPr lang="en-US" sz="1200" dirty="0">
                <a:solidFill>
                  <a:schemeClr val="bg2">
                    <a:lumMod val="50000"/>
                  </a:schemeClr>
                </a:solidFill>
              </a:rPr>
              <a:t>Modernization will ensure</a:t>
            </a:r>
          </a:p>
          <a:p>
            <a:pPr marL="171450" indent="-171450">
              <a:buFontTx/>
              <a:buChar char="-"/>
            </a:pPr>
            <a:r>
              <a:rPr lang="en-US" sz="1200" dirty="0">
                <a:solidFill>
                  <a:schemeClr val="bg2">
                    <a:lumMod val="50000"/>
                  </a:schemeClr>
                </a:solidFill>
              </a:rPr>
              <a:t>Safety Increase</a:t>
            </a:r>
          </a:p>
          <a:p>
            <a:pPr marL="171450" indent="-171450">
              <a:buFontTx/>
              <a:buChar char="-"/>
            </a:pPr>
            <a:r>
              <a:rPr lang="en-US" sz="1200" dirty="0">
                <a:solidFill>
                  <a:schemeClr val="bg2">
                    <a:lumMod val="50000"/>
                  </a:schemeClr>
                </a:solidFill>
              </a:rPr>
              <a:t>Compliance with laws and regulations</a:t>
            </a:r>
          </a:p>
          <a:p>
            <a:pPr marL="171450" indent="-171450">
              <a:buFontTx/>
              <a:buChar char="-"/>
            </a:pPr>
            <a:r>
              <a:rPr lang="en-US" sz="1200" dirty="0">
                <a:solidFill>
                  <a:schemeClr val="bg2">
                    <a:lumMod val="50000"/>
                  </a:schemeClr>
                </a:solidFill>
              </a:rPr>
              <a:t>Costs Savings over the life cycle</a:t>
            </a:r>
          </a:p>
        </p:txBody>
      </p:sp>
      <p:sp>
        <p:nvSpPr>
          <p:cNvPr id="35" name="Pfeil: nach rechts 34">
            <a:extLst>
              <a:ext uri="{FF2B5EF4-FFF2-40B4-BE49-F238E27FC236}">
                <a16:creationId xmlns:a16="http://schemas.microsoft.com/office/drawing/2014/main" xmlns="" id="{ADEA850B-CA2E-7FE5-8231-51689FBBBE79}"/>
              </a:ext>
            </a:extLst>
          </p:cNvPr>
          <p:cNvSpPr/>
          <p:nvPr/>
        </p:nvSpPr>
        <p:spPr>
          <a:xfrm rot="10800000">
            <a:off x="8250241" y="3812160"/>
            <a:ext cx="283053" cy="26277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68552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p:bldP spid="34" grpId="0"/>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52">
            <a:extLst>
              <a:ext uri="{FF2B5EF4-FFF2-40B4-BE49-F238E27FC236}">
                <a16:creationId xmlns:a16="http://schemas.microsoft.com/office/drawing/2014/main" xmlns="" id="{F51BBFC5-1F94-CB18-AA61-825575AF82B3}"/>
              </a:ext>
            </a:extLst>
          </p:cNvPr>
          <p:cNvSpPr/>
          <p:nvPr/>
        </p:nvSpPr>
        <p:spPr>
          <a:xfrm>
            <a:off x="3616960" y="4898842"/>
            <a:ext cx="4587534" cy="65841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nchorCtr="0">
            <a:noAutofit/>
          </a:bodyPr>
          <a:lstStyle/>
          <a:p>
            <a:pPr algn="ctr"/>
            <a:endParaRPr sz="1050" dirty="0">
              <a:latin typeface="Calibri"/>
              <a:cs typeface="Calibri"/>
              <a:sym typeface="Calibri"/>
            </a:endParaRPr>
          </a:p>
        </p:txBody>
      </p:sp>
      <p:sp>
        <p:nvSpPr>
          <p:cNvPr id="28" name="Shape 255">
            <a:extLst>
              <a:ext uri="{FF2B5EF4-FFF2-40B4-BE49-F238E27FC236}">
                <a16:creationId xmlns:a16="http://schemas.microsoft.com/office/drawing/2014/main" xmlns="" id="{16617E8A-2FB3-5A9A-6A40-1C91F9DEF25E}"/>
              </a:ext>
            </a:extLst>
          </p:cNvPr>
          <p:cNvSpPr/>
          <p:nvPr/>
        </p:nvSpPr>
        <p:spPr>
          <a:xfrm>
            <a:off x="3616960" y="1676192"/>
            <a:ext cx="4587534" cy="644141"/>
          </a:xfrm>
          <a:prstGeom prst="rect">
            <a:avLst/>
          </a:prstGeom>
          <a:solidFill>
            <a:srgbClr val="A80000"/>
          </a:solidFill>
          <a:ln>
            <a:noFill/>
          </a:ln>
        </p:spPr>
        <p:txBody>
          <a:bodyPr lIns="91425" tIns="45700" rIns="91425" bIns="45700" anchor="ctr" anchorCtr="0">
            <a:noAutofit/>
          </a:bodyPr>
          <a:lstStyle/>
          <a:p>
            <a:pPr algn="ctr"/>
            <a:endParaRPr dirty="0">
              <a:solidFill>
                <a:schemeClr val="lt1"/>
              </a:solidFill>
              <a:latin typeface="Calibri"/>
              <a:cs typeface="Calibri"/>
              <a:sym typeface="Calibri"/>
            </a:endParaRPr>
          </a:p>
        </p:txBody>
      </p:sp>
      <p:sp>
        <p:nvSpPr>
          <p:cNvPr id="29" name="Shape 256">
            <a:extLst>
              <a:ext uri="{FF2B5EF4-FFF2-40B4-BE49-F238E27FC236}">
                <a16:creationId xmlns:a16="http://schemas.microsoft.com/office/drawing/2014/main" xmlns="" id="{154F41C9-DD6B-624E-BBF5-70C9C6E25FF9}"/>
              </a:ext>
            </a:extLst>
          </p:cNvPr>
          <p:cNvSpPr/>
          <p:nvPr/>
        </p:nvSpPr>
        <p:spPr>
          <a:xfrm>
            <a:off x="3616955" y="2290422"/>
            <a:ext cx="4587534" cy="616135"/>
          </a:xfrm>
          <a:prstGeom prst="rect">
            <a:avLst/>
          </a:prstGeom>
          <a:solidFill>
            <a:srgbClr val="D63E32"/>
          </a:solidFill>
          <a:ln>
            <a:noFill/>
          </a:ln>
        </p:spPr>
        <p:txBody>
          <a:bodyPr lIns="91425" tIns="45700" rIns="91425" bIns="45700" anchor="ctr" anchorCtr="0">
            <a:noAutofit/>
          </a:bodyPr>
          <a:lstStyle/>
          <a:p>
            <a:pPr algn="ctr"/>
            <a:endParaRPr dirty="0">
              <a:solidFill>
                <a:schemeClr val="lt1"/>
              </a:solidFill>
              <a:latin typeface="Calibri"/>
              <a:cs typeface="Calibri"/>
              <a:sym typeface="Calibri"/>
            </a:endParaRPr>
          </a:p>
        </p:txBody>
      </p:sp>
      <p:sp>
        <p:nvSpPr>
          <p:cNvPr id="30" name="Rechteck: abgerundete Ecken 29">
            <a:extLst>
              <a:ext uri="{FF2B5EF4-FFF2-40B4-BE49-F238E27FC236}">
                <a16:creationId xmlns:a16="http://schemas.microsoft.com/office/drawing/2014/main" xmlns="" id="{3297AB82-16EF-4430-6209-82F39B44F7D8}"/>
              </a:ext>
            </a:extLst>
          </p:cNvPr>
          <p:cNvSpPr/>
          <p:nvPr/>
        </p:nvSpPr>
        <p:spPr>
          <a:xfrm>
            <a:off x="3616960" y="2922086"/>
            <a:ext cx="4587534" cy="658417"/>
          </a:xfrm>
          <a:prstGeom prst="roundRect">
            <a:avLst>
              <a:gd name="adj" fmla="val 0"/>
            </a:avLst>
          </a:prstGeom>
          <a:solidFill>
            <a:srgbClr val="E58477"/>
          </a:solidFill>
          <a:ln>
            <a:noFill/>
          </a:ln>
          <a:effectLst/>
        </p:spPr>
        <p:txBody>
          <a:bodyPr lIns="91425" tIns="45700" rIns="91425" bIns="45700" anchor="ctr" anchorCtr="0">
            <a:noAutofit/>
          </a:bodyPr>
          <a:lstStyle/>
          <a:p>
            <a:pPr algn="ctr"/>
            <a:endParaRPr lang="de-DE">
              <a:latin typeface="Calibri"/>
              <a:cs typeface="Calibri"/>
            </a:endParaRPr>
          </a:p>
        </p:txBody>
      </p:sp>
      <p:sp>
        <p:nvSpPr>
          <p:cNvPr id="31" name="Shape 252">
            <a:extLst>
              <a:ext uri="{FF2B5EF4-FFF2-40B4-BE49-F238E27FC236}">
                <a16:creationId xmlns:a16="http://schemas.microsoft.com/office/drawing/2014/main" xmlns="" id="{0EB8C097-C23F-3D6D-5EF3-42B98CB37005}"/>
              </a:ext>
            </a:extLst>
          </p:cNvPr>
          <p:cNvSpPr/>
          <p:nvPr/>
        </p:nvSpPr>
        <p:spPr>
          <a:xfrm>
            <a:off x="3616959" y="3587706"/>
            <a:ext cx="4576575" cy="675845"/>
          </a:xfrm>
          <a:prstGeom prst="rect">
            <a:avLst/>
          </a:prstGeom>
          <a:ln w="19050"/>
        </p:spPr>
        <p:style>
          <a:lnRef idx="2">
            <a:schemeClr val="accent5">
              <a:shade val="50000"/>
            </a:schemeClr>
          </a:lnRef>
          <a:fillRef idx="1">
            <a:schemeClr val="accent5"/>
          </a:fillRef>
          <a:effectRef idx="0">
            <a:schemeClr val="accent5"/>
          </a:effectRef>
          <a:fontRef idx="minor">
            <a:schemeClr val="lt1"/>
          </a:fontRef>
        </p:style>
        <p:txBody>
          <a:bodyPr lIns="91425" tIns="45700" rIns="91425" bIns="45700" anchor="ctr" anchorCtr="0">
            <a:noAutofit/>
          </a:bodyPr>
          <a:lstStyle/>
          <a:p>
            <a:pPr algn="ctr"/>
            <a:endParaRPr sz="1050" dirty="0">
              <a:latin typeface="Calibri"/>
              <a:cs typeface="Calibri"/>
              <a:sym typeface="Calibri"/>
            </a:endParaRPr>
          </a:p>
        </p:txBody>
      </p:sp>
      <p:sp>
        <p:nvSpPr>
          <p:cNvPr id="32" name="Shape 252">
            <a:extLst>
              <a:ext uri="{FF2B5EF4-FFF2-40B4-BE49-F238E27FC236}">
                <a16:creationId xmlns:a16="http://schemas.microsoft.com/office/drawing/2014/main" xmlns="" id="{E3E0A4FF-5910-CD8E-58CB-3070A3E72AEF}"/>
              </a:ext>
            </a:extLst>
          </p:cNvPr>
          <p:cNvSpPr/>
          <p:nvPr/>
        </p:nvSpPr>
        <p:spPr>
          <a:xfrm>
            <a:off x="3616960" y="4263743"/>
            <a:ext cx="4576580" cy="62056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91425" tIns="45700" rIns="91425" bIns="45700" anchor="ctr" anchorCtr="0">
            <a:noAutofit/>
          </a:bodyPr>
          <a:lstStyle/>
          <a:p>
            <a:pPr algn="ctr"/>
            <a:endParaRPr sz="1050" dirty="0">
              <a:solidFill>
                <a:schemeClr val="bg1"/>
              </a:solidFill>
              <a:latin typeface="Calibri"/>
              <a:cs typeface="Calibri"/>
              <a:sym typeface="Calibri"/>
            </a:endParaRPr>
          </a:p>
        </p:txBody>
      </p:sp>
      <p:sp>
        <p:nvSpPr>
          <p:cNvPr id="33" name="Shape 274">
            <a:extLst>
              <a:ext uri="{FF2B5EF4-FFF2-40B4-BE49-F238E27FC236}">
                <a16:creationId xmlns:a16="http://schemas.microsoft.com/office/drawing/2014/main" xmlns="" id="{3B887F83-CEF8-052B-CAD5-EC285DCE97E1}"/>
              </a:ext>
            </a:extLst>
          </p:cNvPr>
          <p:cNvSpPr txBox="1"/>
          <p:nvPr/>
        </p:nvSpPr>
        <p:spPr>
          <a:xfrm>
            <a:off x="4770712" y="1859825"/>
            <a:ext cx="3016425" cy="330954"/>
          </a:xfrm>
          <a:prstGeom prst="rect">
            <a:avLst/>
          </a:prstGeom>
          <a:noFill/>
          <a:ln>
            <a:noFill/>
          </a:ln>
        </p:spPr>
        <p:txBody>
          <a:bodyPr lIns="91425" tIns="45700" rIns="91425" bIns="45700" anchor="t" anchorCtr="0">
            <a:noAutofit/>
          </a:bodyPr>
          <a:lstStyle/>
          <a:p>
            <a:pPr lvl="0">
              <a:buSzPct val="25000"/>
            </a:pPr>
            <a:r>
              <a:rPr lang="en-US" sz="1600" b="1" dirty="0">
                <a:solidFill>
                  <a:srgbClr val="FFFFFF"/>
                </a:solidFill>
                <a:ea typeface="Arial"/>
                <a:cs typeface="Arial"/>
                <a:sym typeface="Arial"/>
              </a:rPr>
              <a:t>Disaster Prevention</a:t>
            </a:r>
          </a:p>
        </p:txBody>
      </p:sp>
      <p:sp>
        <p:nvSpPr>
          <p:cNvPr id="34" name="Shape 277">
            <a:extLst>
              <a:ext uri="{FF2B5EF4-FFF2-40B4-BE49-F238E27FC236}">
                <a16:creationId xmlns:a16="http://schemas.microsoft.com/office/drawing/2014/main" xmlns="" id="{2989BD1D-DFB8-32DA-7C8F-404BCC2A85FC}"/>
              </a:ext>
            </a:extLst>
          </p:cNvPr>
          <p:cNvSpPr txBox="1"/>
          <p:nvPr/>
        </p:nvSpPr>
        <p:spPr>
          <a:xfrm>
            <a:off x="4770712" y="2499240"/>
            <a:ext cx="3016425" cy="330954"/>
          </a:xfrm>
          <a:prstGeom prst="rect">
            <a:avLst/>
          </a:prstGeom>
          <a:noFill/>
          <a:ln>
            <a:noFill/>
          </a:ln>
        </p:spPr>
        <p:txBody>
          <a:bodyPr lIns="91425" tIns="45700" rIns="91425" bIns="45700" anchor="t" anchorCtr="0">
            <a:noAutofit/>
          </a:bodyPr>
          <a:lstStyle/>
          <a:p>
            <a:pPr lvl="0">
              <a:buSzPct val="25000"/>
            </a:pPr>
            <a:r>
              <a:rPr lang="en-US" sz="1600" b="1" dirty="0">
                <a:solidFill>
                  <a:srgbClr val="FFFFFF"/>
                </a:solidFill>
                <a:ea typeface="Arial"/>
                <a:cs typeface="Arial"/>
                <a:sym typeface="Arial"/>
              </a:rPr>
              <a:t>Damage Mitigation</a:t>
            </a:r>
          </a:p>
        </p:txBody>
      </p:sp>
      <p:sp>
        <p:nvSpPr>
          <p:cNvPr id="35" name="Shape 280">
            <a:extLst>
              <a:ext uri="{FF2B5EF4-FFF2-40B4-BE49-F238E27FC236}">
                <a16:creationId xmlns:a16="http://schemas.microsoft.com/office/drawing/2014/main" xmlns="" id="{37C24594-7326-2D95-46EE-4AD9DE7EBE4C}"/>
              </a:ext>
            </a:extLst>
          </p:cNvPr>
          <p:cNvSpPr txBox="1"/>
          <p:nvPr/>
        </p:nvSpPr>
        <p:spPr>
          <a:xfrm>
            <a:off x="4770712" y="3138655"/>
            <a:ext cx="3016425" cy="330954"/>
          </a:xfrm>
          <a:prstGeom prst="rect">
            <a:avLst/>
          </a:prstGeom>
          <a:noFill/>
          <a:ln>
            <a:noFill/>
          </a:ln>
        </p:spPr>
        <p:txBody>
          <a:bodyPr lIns="91425" tIns="45700" rIns="91425" bIns="45700" anchor="t" anchorCtr="0">
            <a:noAutofit/>
          </a:bodyPr>
          <a:lstStyle/>
          <a:p>
            <a:pPr lvl="0">
              <a:buSzPct val="25000"/>
            </a:pPr>
            <a:r>
              <a:rPr lang="en-US" sz="1600" b="1" dirty="0">
                <a:solidFill>
                  <a:srgbClr val="FFFFFF"/>
                </a:solidFill>
                <a:ea typeface="Arial"/>
                <a:cs typeface="Arial"/>
                <a:sym typeface="Arial"/>
              </a:rPr>
              <a:t>Mechanical Protection</a:t>
            </a:r>
          </a:p>
        </p:txBody>
      </p:sp>
      <p:grpSp>
        <p:nvGrpSpPr>
          <p:cNvPr id="36" name="Shape 282">
            <a:extLst>
              <a:ext uri="{FF2B5EF4-FFF2-40B4-BE49-F238E27FC236}">
                <a16:creationId xmlns:a16="http://schemas.microsoft.com/office/drawing/2014/main" xmlns="" id="{62E07A23-378F-EFD1-B2A4-47777E8BE028}"/>
              </a:ext>
            </a:extLst>
          </p:cNvPr>
          <p:cNvGrpSpPr/>
          <p:nvPr/>
        </p:nvGrpSpPr>
        <p:grpSpPr>
          <a:xfrm>
            <a:off x="3616957" y="2301887"/>
            <a:ext cx="4576581" cy="1946228"/>
            <a:chOff x="512762" y="1589480"/>
            <a:chExt cx="8206064" cy="1628930"/>
          </a:xfrm>
        </p:grpSpPr>
        <p:cxnSp>
          <p:nvCxnSpPr>
            <p:cNvPr id="37" name="Shape 283">
              <a:extLst>
                <a:ext uri="{FF2B5EF4-FFF2-40B4-BE49-F238E27FC236}">
                  <a16:creationId xmlns:a16="http://schemas.microsoft.com/office/drawing/2014/main" xmlns="" id="{57B54BCB-0F43-3F41-D01B-A8A1BC860D38}"/>
                </a:ext>
              </a:extLst>
            </p:cNvPr>
            <p:cNvCxnSpPr/>
            <p:nvPr/>
          </p:nvCxnSpPr>
          <p:spPr>
            <a:xfrm rot="10800000">
              <a:off x="512762" y="1589480"/>
              <a:ext cx="8206064" cy="0"/>
            </a:xfrm>
            <a:prstGeom prst="straightConnector1">
              <a:avLst/>
            </a:prstGeom>
            <a:noFill/>
            <a:ln w="9525" cap="flat" cmpd="sng">
              <a:solidFill>
                <a:schemeClr val="lt1"/>
              </a:solidFill>
              <a:prstDash val="solid"/>
              <a:round/>
              <a:headEnd type="none" w="med" len="med"/>
              <a:tailEnd type="none" w="med" len="med"/>
            </a:ln>
          </p:spPr>
        </p:cxnSp>
        <p:cxnSp>
          <p:nvCxnSpPr>
            <p:cNvPr id="38" name="Shape 285">
              <a:extLst>
                <a:ext uri="{FF2B5EF4-FFF2-40B4-BE49-F238E27FC236}">
                  <a16:creationId xmlns:a16="http://schemas.microsoft.com/office/drawing/2014/main" xmlns="" id="{FC3F3A2F-CABE-FB36-BAE1-11FBEA3BEAC9}"/>
                </a:ext>
              </a:extLst>
            </p:cNvPr>
            <p:cNvCxnSpPr/>
            <p:nvPr/>
          </p:nvCxnSpPr>
          <p:spPr>
            <a:xfrm rot="10800000">
              <a:off x="512762" y="2666705"/>
              <a:ext cx="8206064" cy="0"/>
            </a:xfrm>
            <a:prstGeom prst="straightConnector1">
              <a:avLst/>
            </a:prstGeom>
            <a:noFill/>
            <a:ln w="9525" cap="flat" cmpd="sng">
              <a:solidFill>
                <a:schemeClr val="lt1"/>
              </a:solidFill>
              <a:prstDash val="solid"/>
              <a:round/>
              <a:headEnd type="none" w="med" len="med"/>
              <a:tailEnd type="none" w="med" len="med"/>
            </a:ln>
          </p:spPr>
        </p:cxnSp>
        <p:cxnSp>
          <p:nvCxnSpPr>
            <p:cNvPr id="39" name="Shape 286">
              <a:extLst>
                <a:ext uri="{FF2B5EF4-FFF2-40B4-BE49-F238E27FC236}">
                  <a16:creationId xmlns:a16="http://schemas.microsoft.com/office/drawing/2014/main" xmlns="" id="{3F9E697B-6C99-CA23-2E51-B77EF478C5C8}"/>
                </a:ext>
              </a:extLst>
            </p:cNvPr>
            <p:cNvCxnSpPr/>
            <p:nvPr/>
          </p:nvCxnSpPr>
          <p:spPr>
            <a:xfrm rot="10800000">
              <a:off x="512762" y="3218410"/>
              <a:ext cx="8206064" cy="0"/>
            </a:xfrm>
            <a:prstGeom prst="straightConnector1">
              <a:avLst/>
            </a:prstGeom>
            <a:noFill/>
            <a:ln w="9525" cap="flat" cmpd="sng">
              <a:solidFill>
                <a:schemeClr val="lt1"/>
              </a:solidFill>
              <a:prstDash val="solid"/>
              <a:round/>
              <a:headEnd type="none" w="med" len="med"/>
              <a:tailEnd type="none" w="med" len="med"/>
            </a:ln>
          </p:spPr>
        </p:cxnSp>
      </p:grpSp>
      <p:sp>
        <p:nvSpPr>
          <p:cNvPr id="40" name="Shape 289">
            <a:extLst>
              <a:ext uri="{FF2B5EF4-FFF2-40B4-BE49-F238E27FC236}">
                <a16:creationId xmlns:a16="http://schemas.microsoft.com/office/drawing/2014/main" xmlns="" id="{13AA8917-0AAA-F62E-65FC-7AE04F4A3CC0}"/>
              </a:ext>
            </a:extLst>
          </p:cNvPr>
          <p:cNvSpPr txBox="1"/>
          <p:nvPr/>
        </p:nvSpPr>
        <p:spPr>
          <a:xfrm>
            <a:off x="4770712" y="4414486"/>
            <a:ext cx="3016425" cy="330954"/>
          </a:xfrm>
          <a:prstGeom prst="rect">
            <a:avLst/>
          </a:prstGeom>
          <a:noFill/>
          <a:ln>
            <a:noFill/>
          </a:ln>
        </p:spPr>
        <p:txBody>
          <a:bodyPr lIns="91425" tIns="45700" rIns="91425" bIns="45700" anchor="t" anchorCtr="0">
            <a:noAutofit/>
          </a:bodyPr>
          <a:lstStyle/>
          <a:p>
            <a:pPr lvl="0">
              <a:buSzPct val="25000"/>
            </a:pPr>
            <a:r>
              <a:rPr lang="en-US" sz="1600" b="1" dirty="0">
                <a:solidFill>
                  <a:schemeClr val="bg1"/>
                </a:solidFill>
                <a:ea typeface="Arial"/>
                <a:cs typeface="Arial"/>
                <a:sym typeface="Arial"/>
              </a:rPr>
              <a:t>Process Monitoring</a:t>
            </a:r>
          </a:p>
        </p:txBody>
      </p:sp>
      <p:sp>
        <p:nvSpPr>
          <p:cNvPr id="41" name="Shape 301">
            <a:extLst>
              <a:ext uri="{FF2B5EF4-FFF2-40B4-BE49-F238E27FC236}">
                <a16:creationId xmlns:a16="http://schemas.microsoft.com/office/drawing/2014/main" xmlns="" id="{6B5460AC-EB58-8C53-A066-BBEC15338B12}"/>
              </a:ext>
            </a:extLst>
          </p:cNvPr>
          <p:cNvSpPr txBox="1"/>
          <p:nvPr/>
        </p:nvSpPr>
        <p:spPr>
          <a:xfrm>
            <a:off x="4770712" y="5056903"/>
            <a:ext cx="3433782" cy="365123"/>
          </a:xfrm>
          <a:prstGeom prst="rect">
            <a:avLst/>
          </a:prstGeom>
          <a:noFill/>
          <a:ln>
            <a:noFill/>
          </a:ln>
        </p:spPr>
        <p:txBody>
          <a:bodyPr lIns="91425" tIns="45700" rIns="91425" bIns="45700" anchor="t" anchorCtr="0">
            <a:noAutofit/>
          </a:bodyPr>
          <a:lstStyle/>
          <a:p>
            <a:pPr lvl="0">
              <a:buSzPct val="25000"/>
            </a:pPr>
            <a:r>
              <a:rPr lang="en-US" sz="1600" b="1" dirty="0">
                <a:solidFill>
                  <a:srgbClr val="FFFFFF"/>
                </a:solidFill>
                <a:ea typeface="Arial"/>
                <a:cs typeface="Arial"/>
                <a:sym typeface="Arial"/>
              </a:rPr>
              <a:t>Operation &amp; Process Automation</a:t>
            </a:r>
          </a:p>
        </p:txBody>
      </p:sp>
      <p:sp>
        <p:nvSpPr>
          <p:cNvPr id="42" name="Shape 295">
            <a:extLst>
              <a:ext uri="{FF2B5EF4-FFF2-40B4-BE49-F238E27FC236}">
                <a16:creationId xmlns:a16="http://schemas.microsoft.com/office/drawing/2014/main" xmlns="" id="{F7CA8620-B363-F630-6F5C-D868C7DD7EED}"/>
              </a:ext>
            </a:extLst>
          </p:cNvPr>
          <p:cNvSpPr txBox="1"/>
          <p:nvPr/>
        </p:nvSpPr>
        <p:spPr>
          <a:xfrm>
            <a:off x="4770712" y="3765313"/>
            <a:ext cx="3289555" cy="356467"/>
          </a:xfrm>
          <a:prstGeom prst="rect">
            <a:avLst/>
          </a:prstGeom>
          <a:noFill/>
          <a:ln>
            <a:noFill/>
          </a:ln>
        </p:spPr>
        <p:txBody>
          <a:bodyPr lIns="91425" tIns="45700" rIns="91425" bIns="45700" anchor="t" anchorCtr="0">
            <a:noAutofit/>
          </a:bodyPr>
          <a:lstStyle/>
          <a:p>
            <a:pPr lvl="0">
              <a:buSzPct val="25000"/>
            </a:pPr>
            <a:r>
              <a:rPr lang="en-US" sz="1600" b="1" dirty="0">
                <a:solidFill>
                  <a:srgbClr val="FFFFFF"/>
                </a:solidFill>
                <a:ea typeface="Arial"/>
                <a:cs typeface="Arial"/>
                <a:sym typeface="Arial"/>
              </a:rPr>
              <a:t>Safety Instrumented Systems</a:t>
            </a:r>
          </a:p>
        </p:txBody>
      </p:sp>
      <p:sp>
        <p:nvSpPr>
          <p:cNvPr id="3" name="Title 1">
            <a:extLst>
              <a:ext uri="{FF2B5EF4-FFF2-40B4-BE49-F238E27FC236}">
                <a16:creationId xmlns:a16="http://schemas.microsoft.com/office/drawing/2014/main" xmlns="" id="{ECB42AF8-1F40-C6A4-289F-5C62BD125A00}"/>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prstClr val="white"/>
                </a:solidFill>
                <a:latin typeface="Arial" panose="020B0604020202020204" pitchFamily="34" charset="0"/>
                <a:cs typeface="Arial" panose="020B0604020202020204" pitchFamily="34" charset="0"/>
              </a:rPr>
              <a:t>Process Safety in the Industry</a:t>
            </a:r>
            <a:endParaRPr lang="en-US" sz="1600" b="1" dirty="0">
              <a:solidFill>
                <a:prstClr val="white"/>
              </a:solidFill>
              <a:latin typeface="Arial" panose="020B0604020202020204" pitchFamily="34" charset="0"/>
              <a:cs typeface="Arial" panose="020B0604020202020204" pitchFamily="34" charset="0"/>
            </a:endParaRPr>
          </a:p>
        </p:txBody>
      </p:sp>
      <p:pic>
        <p:nvPicPr>
          <p:cNvPr id="180" name="Picture 2" descr="Bildergebnis für hacker">
            <a:hlinkClick r:id="rId2"/>
            <a:extLst>
              <a:ext uri="{FF2B5EF4-FFF2-40B4-BE49-F238E27FC236}">
                <a16:creationId xmlns:a16="http://schemas.microsoft.com/office/drawing/2014/main" xmlns="" id="{C7C8F82F-469B-72D1-1836-2F4AE1C011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703" y="3962059"/>
            <a:ext cx="1876644" cy="1346984"/>
          </a:xfrm>
          <a:prstGeom prst="rect">
            <a:avLst/>
          </a:prstGeom>
          <a:noFill/>
          <a:ln w="38100">
            <a:solidFill>
              <a:srgbClr val="FF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7" name="Grafik 186" descr="Entsperren mit einfarbiger Füllung">
            <a:extLst>
              <a:ext uri="{FF2B5EF4-FFF2-40B4-BE49-F238E27FC236}">
                <a16:creationId xmlns:a16="http://schemas.microsoft.com/office/drawing/2014/main" xmlns="" id="{C7ACD4B9-A66D-B51A-211B-A2B67EA7529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369241" y="4321255"/>
            <a:ext cx="483439" cy="483439"/>
          </a:xfrm>
          <a:prstGeom prst="rect">
            <a:avLst/>
          </a:prstGeom>
          <a:effectLst>
            <a:outerShdw blurRad="50800" dist="38100" dir="2700000" algn="tl" rotWithShape="0">
              <a:prstClr val="black">
                <a:alpha val="40000"/>
              </a:prstClr>
            </a:outerShdw>
          </a:effectLst>
        </p:spPr>
      </p:pic>
      <p:pic>
        <p:nvPicPr>
          <p:cNvPr id="188" name="Grafik 187" descr="Entsperren mit einfarbiger Füllung">
            <a:extLst>
              <a:ext uri="{FF2B5EF4-FFF2-40B4-BE49-F238E27FC236}">
                <a16:creationId xmlns:a16="http://schemas.microsoft.com/office/drawing/2014/main" xmlns="" id="{BD8C2B20-9CFD-740E-3879-3A6363C7965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458840" y="5064317"/>
            <a:ext cx="304243" cy="304243"/>
          </a:xfrm>
          <a:prstGeom prst="rect">
            <a:avLst/>
          </a:prstGeom>
          <a:effectLst>
            <a:outerShdw blurRad="50800" dist="38100" dir="2700000" algn="tl" rotWithShape="0">
              <a:prstClr val="black">
                <a:alpha val="40000"/>
              </a:prstClr>
            </a:outerShdw>
          </a:effectLst>
        </p:spPr>
      </p:pic>
      <p:pic>
        <p:nvPicPr>
          <p:cNvPr id="184" name="Grafik 183" descr="Schlüssel mit einfarbiger Füllung">
            <a:extLst>
              <a:ext uri="{FF2B5EF4-FFF2-40B4-BE49-F238E27FC236}">
                <a16:creationId xmlns:a16="http://schemas.microsoft.com/office/drawing/2014/main" xmlns="" id="{03B3A383-67EF-171D-4944-7CE875D938C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609276" y="4105760"/>
            <a:ext cx="759844" cy="706769"/>
          </a:xfrm>
          <a:prstGeom prst="rect">
            <a:avLst/>
          </a:prstGeom>
          <a:effectLst>
            <a:outerShdw blurRad="50800" dist="38100" dir="2700000" algn="tl" rotWithShape="0">
              <a:prstClr val="black">
                <a:alpha val="40000"/>
              </a:prstClr>
            </a:outerShdw>
          </a:effectLst>
        </p:spPr>
      </p:pic>
      <p:pic>
        <p:nvPicPr>
          <p:cNvPr id="190" name="Grafik 189" descr="Schlüssel mit einfarbiger Füllung">
            <a:extLst>
              <a:ext uri="{FF2B5EF4-FFF2-40B4-BE49-F238E27FC236}">
                <a16:creationId xmlns:a16="http://schemas.microsoft.com/office/drawing/2014/main" xmlns="" id="{57F2E1CC-21D6-D31D-1564-2FBDA34159A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620885" y="3866368"/>
            <a:ext cx="535266" cy="497878"/>
          </a:xfrm>
          <a:prstGeom prst="rect">
            <a:avLst/>
          </a:prstGeom>
          <a:effectLst>
            <a:outerShdw blurRad="50800" dist="38100" dir="2700000" algn="tl" rotWithShape="0">
              <a:prstClr val="black">
                <a:alpha val="40000"/>
              </a:prstClr>
            </a:outerShdw>
          </a:effectLst>
        </p:spPr>
      </p:pic>
      <p:pic>
        <p:nvPicPr>
          <p:cNvPr id="191" name="Grafik 190" descr="Schlüssel mit einfarbiger Füllung">
            <a:extLst>
              <a:ext uri="{FF2B5EF4-FFF2-40B4-BE49-F238E27FC236}">
                <a16:creationId xmlns:a16="http://schemas.microsoft.com/office/drawing/2014/main" xmlns="" id="{DA13BDB2-7429-9F1C-EA29-316DA9E092F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040480" y="4076053"/>
            <a:ext cx="404538" cy="376281"/>
          </a:xfrm>
          <a:prstGeom prst="rect">
            <a:avLst/>
          </a:prstGeom>
          <a:effectLst>
            <a:outerShdw blurRad="50800" dist="38100" dir="2700000" algn="tl" rotWithShape="0">
              <a:prstClr val="black">
                <a:alpha val="40000"/>
              </a:prstClr>
            </a:outerShdw>
          </a:effectLst>
        </p:spPr>
      </p:pic>
      <p:pic>
        <p:nvPicPr>
          <p:cNvPr id="192" name="Grafik 191" descr="Schlüssel mit einfarbiger Füllung">
            <a:extLst>
              <a:ext uri="{FF2B5EF4-FFF2-40B4-BE49-F238E27FC236}">
                <a16:creationId xmlns:a16="http://schemas.microsoft.com/office/drawing/2014/main" xmlns="" id="{C7FADAB8-2231-497D-1DD7-6DDC8856C52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615864" y="4602920"/>
            <a:ext cx="258995" cy="240904"/>
          </a:xfrm>
          <a:prstGeom prst="rect">
            <a:avLst/>
          </a:prstGeom>
          <a:effectLst>
            <a:outerShdw blurRad="50800" dist="38100" dir="2700000" algn="tl" rotWithShape="0">
              <a:prstClr val="black">
                <a:alpha val="40000"/>
              </a:prstClr>
            </a:outerShdw>
          </a:effectLst>
        </p:spPr>
      </p:pic>
      <p:pic>
        <p:nvPicPr>
          <p:cNvPr id="193" name="Grafik 192" descr="Schlüssel mit einfarbiger Füllung">
            <a:extLst>
              <a:ext uri="{FF2B5EF4-FFF2-40B4-BE49-F238E27FC236}">
                <a16:creationId xmlns:a16="http://schemas.microsoft.com/office/drawing/2014/main" xmlns="" id="{F661A656-4669-20BE-0DE4-9FBE660F61AC}"/>
              </a:ext>
            </a:extLst>
          </p:cNvPr>
          <p:cNvPicPr>
            <a:picLocks noChangeAspect="1"/>
          </p:cNvPicPr>
          <p:nvPr/>
        </p:nvPicPr>
        <p:blipFill>
          <a:blip r:embed="rId8">
            <a:extLst>
              <a:ext uri="{96DAC541-7B7A-43D3-8B79-37D633B846F1}">
                <asvg:svgBlip xmlns:asvg="http://schemas.microsoft.com/office/drawing/2016/SVG/main" xmlns="" r:embed="rId10"/>
              </a:ext>
            </a:extLst>
          </a:blip>
          <a:stretch>
            <a:fillRect/>
          </a:stretch>
        </p:blipFill>
        <p:spPr>
          <a:xfrm>
            <a:off x="2789874" y="4364742"/>
            <a:ext cx="604702" cy="598966"/>
          </a:xfrm>
          <a:prstGeom prst="rect">
            <a:avLst/>
          </a:prstGeom>
          <a:effectLst>
            <a:outerShdw blurRad="50800" dist="38100" dir="2700000" algn="tl" rotWithShape="0">
              <a:prstClr val="black">
                <a:alpha val="40000"/>
              </a:prstClr>
            </a:outerShdw>
          </a:effectLst>
        </p:spPr>
      </p:pic>
      <p:pic>
        <p:nvPicPr>
          <p:cNvPr id="194" name="Grafik 193" descr="Schlüssel mit einfarbiger Füllung">
            <a:extLst>
              <a:ext uri="{FF2B5EF4-FFF2-40B4-BE49-F238E27FC236}">
                <a16:creationId xmlns:a16="http://schemas.microsoft.com/office/drawing/2014/main" xmlns="" id="{8A365B50-85F2-FD3C-7918-AC06E4A95287}"/>
              </a:ext>
            </a:extLst>
          </p:cNvPr>
          <p:cNvPicPr>
            <a:picLocks noChangeAspect="1"/>
          </p:cNvPicPr>
          <p:nvPr/>
        </p:nvPicPr>
        <p:blipFill>
          <a:blip r:embed="rId8">
            <a:extLst>
              <a:ext uri="{96DAC541-7B7A-43D3-8B79-37D633B846F1}">
                <asvg:svgBlip xmlns:asvg="http://schemas.microsoft.com/office/drawing/2016/SVG/main" xmlns="" r:embed="rId10"/>
              </a:ext>
            </a:extLst>
          </a:blip>
          <a:stretch>
            <a:fillRect/>
          </a:stretch>
        </p:blipFill>
        <p:spPr>
          <a:xfrm>
            <a:off x="2799113" y="4161865"/>
            <a:ext cx="425977" cy="421937"/>
          </a:xfrm>
          <a:prstGeom prst="rect">
            <a:avLst/>
          </a:prstGeom>
          <a:effectLst>
            <a:outerShdw blurRad="50800" dist="38100" dir="2700000" algn="tl" rotWithShape="0">
              <a:prstClr val="black">
                <a:alpha val="40000"/>
              </a:prstClr>
            </a:outerShdw>
          </a:effectLst>
        </p:spPr>
      </p:pic>
      <p:pic>
        <p:nvPicPr>
          <p:cNvPr id="195" name="Grafik 194" descr="Schlüssel mit einfarbiger Füllung">
            <a:extLst>
              <a:ext uri="{FF2B5EF4-FFF2-40B4-BE49-F238E27FC236}">
                <a16:creationId xmlns:a16="http://schemas.microsoft.com/office/drawing/2014/main" xmlns="" id="{40B68B28-1A4E-C30A-70BE-82E33543457C}"/>
              </a:ext>
            </a:extLst>
          </p:cNvPr>
          <p:cNvPicPr>
            <a:picLocks noChangeAspect="1"/>
          </p:cNvPicPr>
          <p:nvPr/>
        </p:nvPicPr>
        <p:blipFill>
          <a:blip r:embed="rId8">
            <a:extLst>
              <a:ext uri="{96DAC541-7B7A-43D3-8B79-37D633B846F1}">
                <asvg:svgBlip xmlns:asvg="http://schemas.microsoft.com/office/drawing/2016/SVG/main" xmlns="" r:embed="rId10"/>
              </a:ext>
            </a:extLst>
          </a:blip>
          <a:stretch>
            <a:fillRect/>
          </a:stretch>
        </p:blipFill>
        <p:spPr>
          <a:xfrm>
            <a:off x="3133036" y="4339566"/>
            <a:ext cx="321941" cy="318887"/>
          </a:xfrm>
          <a:prstGeom prst="rect">
            <a:avLst/>
          </a:prstGeom>
          <a:effectLst>
            <a:outerShdw blurRad="50800" dist="38100" dir="2700000" algn="tl" rotWithShape="0">
              <a:prstClr val="black">
                <a:alpha val="40000"/>
              </a:prstClr>
            </a:outerShdw>
          </a:effectLst>
        </p:spPr>
      </p:pic>
      <p:pic>
        <p:nvPicPr>
          <p:cNvPr id="196" name="Grafik 195" descr="Schlüssel mit einfarbiger Füllung">
            <a:extLst>
              <a:ext uri="{FF2B5EF4-FFF2-40B4-BE49-F238E27FC236}">
                <a16:creationId xmlns:a16="http://schemas.microsoft.com/office/drawing/2014/main" xmlns="" id="{26B2B058-C234-FA71-5851-DAB87ECE4153}"/>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795117" y="4786071"/>
            <a:ext cx="206114" cy="204159"/>
          </a:xfrm>
          <a:prstGeom prst="rect">
            <a:avLst/>
          </a:prstGeom>
          <a:effectLst>
            <a:outerShdw blurRad="50800" dist="38100" dir="2700000" algn="tl" rotWithShape="0">
              <a:prstClr val="black">
                <a:alpha val="40000"/>
              </a:prstClr>
            </a:outerShdw>
          </a:effectLst>
        </p:spPr>
      </p:pic>
      <p:pic>
        <p:nvPicPr>
          <p:cNvPr id="199" name="Grafik 198" descr="Schlüssel mit einfarbiger Füllung">
            <a:extLst>
              <a:ext uri="{FF2B5EF4-FFF2-40B4-BE49-F238E27FC236}">
                <a16:creationId xmlns:a16="http://schemas.microsoft.com/office/drawing/2014/main" xmlns="" id="{CB0EB8E0-E78B-EEE8-17DB-B1CCA7B943A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536521" y="4208545"/>
            <a:ext cx="367657" cy="430832"/>
          </a:xfrm>
          <a:prstGeom prst="rect">
            <a:avLst/>
          </a:prstGeom>
          <a:effectLst>
            <a:outerShdw blurRad="50800" dist="38100" dir="2700000" algn="tl" rotWithShape="0">
              <a:prstClr val="black">
                <a:alpha val="40000"/>
              </a:prstClr>
            </a:outerShdw>
          </a:effectLst>
        </p:spPr>
      </p:pic>
      <p:pic>
        <p:nvPicPr>
          <p:cNvPr id="200" name="Grafik 199" descr="Schlüssel mit einfarbiger Füllung">
            <a:extLst>
              <a:ext uri="{FF2B5EF4-FFF2-40B4-BE49-F238E27FC236}">
                <a16:creationId xmlns:a16="http://schemas.microsoft.com/office/drawing/2014/main" xmlns="" id="{216CA896-AAB8-2F2C-EA7E-34AF61A405DB}"/>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2542138" y="4062617"/>
            <a:ext cx="258994" cy="303496"/>
          </a:xfrm>
          <a:prstGeom prst="rect">
            <a:avLst/>
          </a:prstGeom>
          <a:effectLst>
            <a:outerShdw blurRad="50800" dist="38100" dir="2700000" algn="tl" rotWithShape="0">
              <a:prstClr val="black">
                <a:alpha val="40000"/>
              </a:prstClr>
            </a:outerShdw>
          </a:effectLst>
        </p:spPr>
      </p:pic>
      <p:pic>
        <p:nvPicPr>
          <p:cNvPr id="201" name="Grafik 200" descr="Schlüssel mit einfarbiger Füllung">
            <a:extLst>
              <a:ext uri="{FF2B5EF4-FFF2-40B4-BE49-F238E27FC236}">
                <a16:creationId xmlns:a16="http://schemas.microsoft.com/office/drawing/2014/main" xmlns="" id="{E707B18E-035A-3578-8526-EA8FF16D9FC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745163" y="4190437"/>
            <a:ext cx="195739" cy="229373"/>
          </a:xfrm>
          <a:prstGeom prst="rect">
            <a:avLst/>
          </a:prstGeom>
          <a:effectLst>
            <a:outerShdw blurRad="50800" dist="38100" dir="2700000" algn="tl" rotWithShape="0">
              <a:prstClr val="black">
                <a:alpha val="40000"/>
              </a:prstClr>
            </a:outerShdw>
          </a:effectLst>
        </p:spPr>
      </p:pic>
      <p:pic>
        <p:nvPicPr>
          <p:cNvPr id="202" name="Grafik 201" descr="Schlüssel mit einfarbiger Füllung">
            <a:extLst>
              <a:ext uri="{FF2B5EF4-FFF2-40B4-BE49-F238E27FC236}">
                <a16:creationId xmlns:a16="http://schemas.microsoft.com/office/drawing/2014/main" xmlns="" id="{0A652207-FEFB-51D7-A728-03EA5C3A1D0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539709" y="4511603"/>
            <a:ext cx="125317" cy="146850"/>
          </a:xfrm>
          <a:prstGeom prst="rect">
            <a:avLst/>
          </a:prstGeom>
          <a:effectLst>
            <a:outerShdw blurRad="50800" dist="38100" dir="2700000" algn="tl" rotWithShape="0">
              <a:prstClr val="black">
                <a:alpha val="40000"/>
              </a:prstClr>
            </a:outerShdw>
          </a:effectLst>
        </p:spPr>
      </p:pic>
      <p:pic>
        <p:nvPicPr>
          <p:cNvPr id="204" name="Grafik 203" descr="Schlüssel mit einfarbiger Füllung">
            <a:extLst>
              <a:ext uri="{FF2B5EF4-FFF2-40B4-BE49-F238E27FC236}">
                <a16:creationId xmlns:a16="http://schemas.microsoft.com/office/drawing/2014/main" xmlns="" id="{0913FB4D-04DA-3643-6F3D-EB2248C29D7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988201" y="4812224"/>
            <a:ext cx="367657" cy="430832"/>
          </a:xfrm>
          <a:prstGeom prst="rect">
            <a:avLst/>
          </a:prstGeom>
          <a:effectLst>
            <a:outerShdw blurRad="50800" dist="38100" dir="2700000" algn="tl" rotWithShape="0">
              <a:prstClr val="black">
                <a:alpha val="40000"/>
              </a:prstClr>
            </a:outerShdw>
          </a:effectLst>
        </p:spPr>
      </p:pic>
      <p:pic>
        <p:nvPicPr>
          <p:cNvPr id="205" name="Grafik 204" descr="Schlüssel mit einfarbiger Füllung">
            <a:extLst>
              <a:ext uri="{FF2B5EF4-FFF2-40B4-BE49-F238E27FC236}">
                <a16:creationId xmlns:a16="http://schemas.microsoft.com/office/drawing/2014/main" xmlns="" id="{FC0537DD-1340-EB9F-5D65-FF061450787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993819" y="4666296"/>
            <a:ext cx="258994" cy="303496"/>
          </a:xfrm>
          <a:prstGeom prst="rect">
            <a:avLst/>
          </a:prstGeom>
          <a:effectLst>
            <a:outerShdw blurRad="50800" dist="38100" dir="2700000" algn="tl" rotWithShape="0">
              <a:prstClr val="black">
                <a:alpha val="40000"/>
              </a:prstClr>
            </a:outerShdw>
          </a:effectLst>
        </p:spPr>
      </p:pic>
      <p:pic>
        <p:nvPicPr>
          <p:cNvPr id="206" name="Grafik 205" descr="Schlüssel mit einfarbiger Füllung">
            <a:extLst>
              <a:ext uri="{FF2B5EF4-FFF2-40B4-BE49-F238E27FC236}">
                <a16:creationId xmlns:a16="http://schemas.microsoft.com/office/drawing/2014/main" xmlns="" id="{99BDFD20-1B0A-0623-FB23-2E39F8AB162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196843" y="4794116"/>
            <a:ext cx="195739" cy="229373"/>
          </a:xfrm>
          <a:prstGeom prst="rect">
            <a:avLst/>
          </a:prstGeom>
          <a:effectLst>
            <a:outerShdw blurRad="50800" dist="38100" dir="2700000" algn="tl" rotWithShape="0">
              <a:prstClr val="black">
                <a:alpha val="40000"/>
              </a:prstClr>
            </a:outerShdw>
          </a:effectLst>
        </p:spPr>
      </p:pic>
      <p:pic>
        <p:nvPicPr>
          <p:cNvPr id="207" name="Grafik 206" descr="Schlüssel mit einfarbiger Füllung">
            <a:extLst>
              <a:ext uri="{FF2B5EF4-FFF2-40B4-BE49-F238E27FC236}">
                <a16:creationId xmlns:a16="http://schemas.microsoft.com/office/drawing/2014/main" xmlns="" id="{6E085695-6BB2-5F59-82E5-EDC9C38CCA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991389" y="5115283"/>
            <a:ext cx="125317" cy="146850"/>
          </a:xfrm>
          <a:prstGeom prst="rect">
            <a:avLst/>
          </a:prstGeom>
          <a:effectLst>
            <a:outerShdw blurRad="50800" dist="38100" dir="2700000" algn="tl" rotWithShape="0">
              <a:prstClr val="black">
                <a:alpha val="40000"/>
              </a:prstClr>
            </a:outerShdw>
          </a:effectLst>
        </p:spPr>
      </p:pic>
      <p:pic>
        <p:nvPicPr>
          <p:cNvPr id="209" name="Grafik 208" descr="Schlüssel mit einfarbiger Füllung">
            <a:extLst>
              <a:ext uri="{FF2B5EF4-FFF2-40B4-BE49-F238E27FC236}">
                <a16:creationId xmlns:a16="http://schemas.microsoft.com/office/drawing/2014/main" xmlns="" id="{0DAD41D1-CEBB-0463-4C36-B6B597C9634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544864" y="4843649"/>
            <a:ext cx="367657" cy="430832"/>
          </a:xfrm>
          <a:prstGeom prst="rect">
            <a:avLst/>
          </a:prstGeom>
          <a:effectLst>
            <a:outerShdw blurRad="50800" dist="38100" dir="2700000" algn="tl" rotWithShape="0">
              <a:prstClr val="black">
                <a:alpha val="40000"/>
              </a:prstClr>
            </a:outerShdw>
          </a:effectLst>
        </p:spPr>
      </p:pic>
      <p:pic>
        <p:nvPicPr>
          <p:cNvPr id="210" name="Grafik 209" descr="Schlüssel mit einfarbiger Füllung">
            <a:extLst>
              <a:ext uri="{FF2B5EF4-FFF2-40B4-BE49-F238E27FC236}">
                <a16:creationId xmlns:a16="http://schemas.microsoft.com/office/drawing/2014/main" xmlns="" id="{77751A4D-6A24-5565-C9D8-220DD8FB1A4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550481" y="4697721"/>
            <a:ext cx="258994" cy="303496"/>
          </a:xfrm>
          <a:prstGeom prst="rect">
            <a:avLst/>
          </a:prstGeom>
          <a:effectLst>
            <a:outerShdw blurRad="50800" dist="38100" dir="2700000" algn="tl" rotWithShape="0">
              <a:prstClr val="black">
                <a:alpha val="40000"/>
              </a:prstClr>
            </a:outerShdw>
          </a:effectLst>
        </p:spPr>
      </p:pic>
      <p:pic>
        <p:nvPicPr>
          <p:cNvPr id="211" name="Grafik 210" descr="Schlüssel mit einfarbiger Füllung">
            <a:extLst>
              <a:ext uri="{FF2B5EF4-FFF2-40B4-BE49-F238E27FC236}">
                <a16:creationId xmlns:a16="http://schemas.microsoft.com/office/drawing/2014/main" xmlns="" id="{EA9DD2FC-76D3-1C4F-B601-A1108D6EB67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768014" y="4890057"/>
            <a:ext cx="195739" cy="229373"/>
          </a:xfrm>
          <a:prstGeom prst="rect">
            <a:avLst/>
          </a:prstGeom>
          <a:effectLst>
            <a:outerShdw blurRad="50800" dist="38100" dir="2700000" algn="tl" rotWithShape="0">
              <a:prstClr val="black">
                <a:alpha val="40000"/>
              </a:prstClr>
            </a:outerShdw>
          </a:effectLst>
        </p:spPr>
      </p:pic>
      <p:pic>
        <p:nvPicPr>
          <p:cNvPr id="212" name="Grafik 211" descr="Schlüssel mit einfarbiger Füllung">
            <a:extLst>
              <a:ext uri="{FF2B5EF4-FFF2-40B4-BE49-F238E27FC236}">
                <a16:creationId xmlns:a16="http://schemas.microsoft.com/office/drawing/2014/main" xmlns="" id="{2353605A-E5DE-6282-388C-F320BF1819D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548052" y="5146707"/>
            <a:ext cx="125317" cy="146850"/>
          </a:xfrm>
          <a:prstGeom prst="rect">
            <a:avLst/>
          </a:prstGeom>
          <a:effectLst>
            <a:outerShdw blurRad="50800" dist="38100" dir="2700000" algn="tl" rotWithShape="0">
              <a:prstClr val="black">
                <a:alpha val="40000"/>
              </a:prstClr>
            </a:outerShdw>
          </a:effectLst>
        </p:spPr>
      </p:pic>
      <p:pic>
        <p:nvPicPr>
          <p:cNvPr id="214" name="Grafik 213" descr="Sperren mit einfarbiger Füllung">
            <a:extLst>
              <a:ext uri="{FF2B5EF4-FFF2-40B4-BE49-F238E27FC236}">
                <a16:creationId xmlns:a16="http://schemas.microsoft.com/office/drawing/2014/main" xmlns="" id="{3D66FED8-76A5-2880-F6B6-B4A3B2155C37}"/>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3065180" y="3240418"/>
            <a:ext cx="1098470" cy="1098470"/>
          </a:xfrm>
          <a:prstGeom prst="rect">
            <a:avLst/>
          </a:prstGeom>
          <a:effectLst>
            <a:outerShdw blurRad="50800" dist="38100" dir="2700000" algn="tl" rotWithShape="0">
              <a:prstClr val="black">
                <a:alpha val="40000"/>
              </a:prstClr>
            </a:outerShdw>
          </a:effectLst>
        </p:spPr>
      </p:pic>
      <p:sp>
        <p:nvSpPr>
          <p:cNvPr id="26" name="Inhaltsplatzhalter 1">
            <a:extLst>
              <a:ext uri="{FF2B5EF4-FFF2-40B4-BE49-F238E27FC236}">
                <a16:creationId xmlns:a16="http://schemas.microsoft.com/office/drawing/2014/main" xmlns="" id="{ABA68FEB-FD70-3F96-4EA2-E628F26319D6}"/>
              </a:ext>
            </a:extLst>
          </p:cNvPr>
          <p:cNvSpPr txBox="1">
            <a:spLocks/>
          </p:cNvSpPr>
          <p:nvPr/>
        </p:nvSpPr>
        <p:spPr>
          <a:xfrm>
            <a:off x="481105" y="2409904"/>
            <a:ext cx="2888136" cy="10247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800" b="1" dirty="0" err="1">
                <a:solidFill>
                  <a:schemeClr val="tx1">
                    <a:lumMod val="65000"/>
                    <a:lumOff val="35000"/>
                  </a:schemeClr>
                </a:solidFill>
              </a:rPr>
              <a:t>There</a:t>
            </a:r>
            <a:r>
              <a:rPr lang="de-DE" sz="2800" b="1" dirty="0">
                <a:solidFill>
                  <a:schemeClr val="tx1">
                    <a:lumMod val="65000"/>
                    <a:lumOff val="35000"/>
                  </a:schemeClr>
                </a:solidFill>
              </a:rPr>
              <a:t> </a:t>
            </a:r>
            <a:r>
              <a:rPr lang="de-DE" sz="2800" b="1" dirty="0" err="1">
                <a:solidFill>
                  <a:schemeClr val="tx1">
                    <a:lumMod val="65000"/>
                    <a:lumOff val="35000"/>
                  </a:schemeClr>
                </a:solidFill>
              </a:rPr>
              <a:t>is</a:t>
            </a:r>
            <a:r>
              <a:rPr lang="de-DE" sz="2800" b="1" dirty="0">
                <a:solidFill>
                  <a:schemeClr val="tx1">
                    <a:lumMod val="65000"/>
                    <a:lumOff val="35000"/>
                  </a:schemeClr>
                </a:solidFill>
              </a:rPr>
              <a:t> </a:t>
            </a:r>
            <a:r>
              <a:rPr lang="de-DE" sz="2800" b="1" dirty="0" err="1">
                <a:solidFill>
                  <a:schemeClr val="tx1">
                    <a:lumMod val="65000"/>
                    <a:lumOff val="35000"/>
                  </a:schemeClr>
                </a:solidFill>
              </a:rPr>
              <a:t>no</a:t>
            </a:r>
            <a:r>
              <a:rPr lang="de-DE" sz="2800" b="1" dirty="0">
                <a:solidFill>
                  <a:schemeClr val="tx1">
                    <a:lumMod val="65000"/>
                    <a:lumOff val="35000"/>
                  </a:schemeClr>
                </a:solidFill>
              </a:rPr>
              <a:t> </a:t>
            </a:r>
            <a:r>
              <a:rPr lang="de-DE" sz="2800" b="1" dirty="0" err="1">
                <a:solidFill>
                  <a:schemeClr val="tx1">
                    <a:lumMod val="65000"/>
                    <a:lumOff val="35000"/>
                  </a:schemeClr>
                </a:solidFill>
              </a:rPr>
              <a:t>safety</a:t>
            </a:r>
            <a:r>
              <a:rPr lang="de-DE" sz="2800" b="1" dirty="0">
                <a:solidFill>
                  <a:schemeClr val="tx1">
                    <a:lumMod val="65000"/>
                    <a:lumOff val="35000"/>
                  </a:schemeClr>
                </a:solidFill>
              </a:rPr>
              <a:t> </a:t>
            </a:r>
            <a:r>
              <a:rPr lang="de-DE" sz="2800" b="1" dirty="0" err="1">
                <a:solidFill>
                  <a:schemeClr val="tx1">
                    <a:lumMod val="65000"/>
                    <a:lumOff val="35000"/>
                  </a:schemeClr>
                </a:solidFill>
              </a:rPr>
              <a:t>without</a:t>
            </a:r>
            <a:r>
              <a:rPr lang="de-DE" sz="2800" b="1" dirty="0">
                <a:solidFill>
                  <a:schemeClr val="tx1">
                    <a:lumMod val="65000"/>
                    <a:lumOff val="35000"/>
                  </a:schemeClr>
                </a:solidFill>
              </a:rPr>
              <a:t> </a:t>
            </a:r>
            <a:r>
              <a:rPr lang="de-DE" sz="2800" b="1" dirty="0" err="1">
                <a:solidFill>
                  <a:schemeClr val="tx1">
                    <a:lumMod val="65000"/>
                    <a:lumOff val="35000"/>
                  </a:schemeClr>
                </a:solidFill>
              </a:rPr>
              <a:t>security</a:t>
            </a:r>
            <a:endParaRPr lang="de-DE" sz="2800" b="1" dirty="0">
              <a:solidFill>
                <a:schemeClr val="tx1">
                  <a:lumMod val="65000"/>
                  <a:lumOff val="35000"/>
                </a:schemeClr>
              </a:solidFill>
            </a:endParaRPr>
          </a:p>
        </p:txBody>
      </p:sp>
      <p:sp>
        <p:nvSpPr>
          <p:cNvPr id="44" name="Pfeil: nach oben 43">
            <a:extLst>
              <a:ext uri="{FF2B5EF4-FFF2-40B4-BE49-F238E27FC236}">
                <a16:creationId xmlns:a16="http://schemas.microsoft.com/office/drawing/2014/main" xmlns="" id="{B62DC857-6CCB-264A-A4DD-0F9B7DE14BB1}"/>
              </a:ext>
            </a:extLst>
          </p:cNvPr>
          <p:cNvSpPr/>
          <p:nvPr/>
        </p:nvSpPr>
        <p:spPr>
          <a:xfrm rot="10800000">
            <a:off x="3956721" y="1837247"/>
            <a:ext cx="680720" cy="2426495"/>
          </a:xfrm>
          <a:prstGeom prst="upArrow">
            <a:avLst/>
          </a:prstGeom>
        </p:spPr>
        <p:style>
          <a:lnRef idx="0">
            <a:schemeClr val="accent1"/>
          </a:lnRef>
          <a:fillRef idx="3">
            <a:schemeClr val="accent1"/>
          </a:fillRef>
          <a:effectRef idx="3">
            <a:schemeClr val="accent1"/>
          </a:effectRef>
          <a:fontRef idx="minor">
            <a:schemeClr val="lt1"/>
          </a:fontRef>
        </p:style>
        <p:txBody>
          <a:bodyPr vert="eaVert" rtlCol="0" anchor="ctr"/>
          <a:lstStyle/>
          <a:p>
            <a:pPr algn="ctr"/>
            <a:r>
              <a:rPr lang="en-US" sz="1600" dirty="0"/>
              <a:t>Risk Reduction</a:t>
            </a:r>
          </a:p>
        </p:txBody>
      </p:sp>
      <p:sp>
        <p:nvSpPr>
          <p:cNvPr id="45" name="Inhaltsplatzhalter 1">
            <a:extLst>
              <a:ext uri="{FF2B5EF4-FFF2-40B4-BE49-F238E27FC236}">
                <a16:creationId xmlns:a16="http://schemas.microsoft.com/office/drawing/2014/main" xmlns="" id="{6E3D6569-3FA3-935E-964F-553D0FB1B996}"/>
              </a:ext>
            </a:extLst>
          </p:cNvPr>
          <p:cNvSpPr>
            <a:spLocks noGrp="1"/>
          </p:cNvSpPr>
          <p:nvPr>
            <p:ph idx="1"/>
          </p:nvPr>
        </p:nvSpPr>
        <p:spPr>
          <a:xfrm>
            <a:off x="838200" y="1034005"/>
            <a:ext cx="10007278" cy="502775"/>
          </a:xfrm>
        </p:spPr>
        <p:txBody>
          <a:bodyPr>
            <a:normAutofit/>
          </a:bodyPr>
          <a:lstStyle/>
          <a:p>
            <a:pPr marL="0" indent="0" algn="ctr">
              <a:buNone/>
            </a:pPr>
            <a:r>
              <a:rPr lang="de-DE" sz="2800" b="1" dirty="0">
                <a:solidFill>
                  <a:schemeClr val="tx1">
                    <a:lumMod val="65000"/>
                    <a:lumOff val="35000"/>
                  </a:schemeClr>
                </a:solidFill>
              </a:rPr>
              <a:t>Risk </a:t>
            </a:r>
            <a:r>
              <a:rPr lang="de-DE" sz="2800" b="1" dirty="0" err="1">
                <a:solidFill>
                  <a:schemeClr val="tx1">
                    <a:lumMod val="65000"/>
                    <a:lumOff val="35000"/>
                  </a:schemeClr>
                </a:solidFill>
              </a:rPr>
              <a:t>Reduction</a:t>
            </a:r>
            <a:r>
              <a:rPr lang="de-DE" sz="2800" b="1" dirty="0">
                <a:solidFill>
                  <a:schemeClr val="tx1">
                    <a:lumMod val="65000"/>
                    <a:lumOff val="35000"/>
                  </a:schemeClr>
                </a:solidFill>
              </a:rPr>
              <a:t> </a:t>
            </a:r>
            <a:r>
              <a:rPr lang="de-DE" sz="2800" b="1" dirty="0">
                <a:solidFill>
                  <a:schemeClr val="tx1">
                    <a:lumMod val="65000"/>
                    <a:lumOff val="35000"/>
                  </a:schemeClr>
                </a:solidFill>
                <a:sym typeface="Wingdings" panose="05000000000000000000" pitchFamily="2" charset="2"/>
              </a:rPr>
              <a:t> </a:t>
            </a:r>
            <a:r>
              <a:rPr lang="de-DE" sz="2800" b="1" dirty="0" err="1">
                <a:solidFill>
                  <a:schemeClr val="tx1">
                    <a:lumMod val="65000"/>
                    <a:lumOff val="35000"/>
                  </a:schemeClr>
                </a:solidFill>
                <a:sym typeface="Wingdings" panose="05000000000000000000" pitchFamily="2" charset="2"/>
              </a:rPr>
              <a:t>Safety</a:t>
            </a:r>
            <a:endParaRPr lang="de-DE" sz="2800" b="1" dirty="0">
              <a:solidFill>
                <a:schemeClr val="tx1">
                  <a:lumMod val="65000"/>
                  <a:lumOff val="35000"/>
                </a:schemeClr>
              </a:solidFill>
            </a:endParaRPr>
          </a:p>
        </p:txBody>
      </p:sp>
    </p:spTree>
    <p:extLst>
      <p:ext uri="{BB962C8B-B14F-4D97-AF65-F5344CB8AC3E}">
        <p14:creationId xmlns:p14="http://schemas.microsoft.com/office/powerpoint/2010/main" val="42758008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left)">
                                      <p:cBhvr>
                                        <p:cTn id="7" dur="500"/>
                                        <p:tgtEl>
                                          <p:spTgt spid="180"/>
                                        </p:tgtEl>
                                      </p:cBhvr>
                                    </p:animEffect>
                                  </p:childTnLst>
                                </p:cTn>
                              </p:par>
                            </p:childTnLst>
                          </p:cTn>
                        </p:par>
                        <p:par>
                          <p:cTn id="8" fill="hold">
                            <p:stCondLst>
                              <p:cond delay="500"/>
                            </p:stCondLst>
                            <p:childTnLst>
                              <p:par>
                                <p:cTn id="9" presetID="10" presetClass="entr" presetSubtype="0" repeatCount="2000"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100"/>
                                        <p:tgtEl>
                                          <p:spTgt spid="184"/>
                                        </p:tgtEl>
                                      </p:cBhvr>
                                    </p:animEffect>
                                  </p:childTnLst>
                                </p:cTn>
                              </p:par>
                              <p:par>
                                <p:cTn id="12" presetID="10" presetClass="entr" presetSubtype="0" repeatCount="2000" fill="hold" nodeType="withEffect">
                                  <p:stCondLst>
                                    <p:cond delay="0"/>
                                  </p:stCondLst>
                                  <p:childTnLst>
                                    <p:set>
                                      <p:cBhvr>
                                        <p:cTn id="13" dur="1" fill="hold">
                                          <p:stCondLst>
                                            <p:cond delay="0"/>
                                          </p:stCondLst>
                                        </p:cTn>
                                        <p:tgtEl>
                                          <p:spTgt spid="190"/>
                                        </p:tgtEl>
                                        <p:attrNameLst>
                                          <p:attrName>style.visibility</p:attrName>
                                        </p:attrNameLst>
                                      </p:cBhvr>
                                      <p:to>
                                        <p:strVal val="visible"/>
                                      </p:to>
                                    </p:set>
                                    <p:animEffect transition="in" filter="fade">
                                      <p:cBhvr>
                                        <p:cTn id="14" dur="100"/>
                                        <p:tgtEl>
                                          <p:spTgt spid="190"/>
                                        </p:tgtEl>
                                      </p:cBhvr>
                                    </p:animEffect>
                                  </p:childTnLst>
                                </p:cTn>
                              </p:par>
                              <p:par>
                                <p:cTn id="15" presetID="10" presetClass="entr" presetSubtype="0" repeatCount="2000" fill="hold" nodeType="with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fade">
                                      <p:cBhvr>
                                        <p:cTn id="17" dur="100"/>
                                        <p:tgtEl>
                                          <p:spTgt spid="191"/>
                                        </p:tgtEl>
                                      </p:cBhvr>
                                    </p:animEffect>
                                  </p:childTnLst>
                                </p:cTn>
                              </p:par>
                              <p:par>
                                <p:cTn id="18" presetID="10" presetClass="entr" presetSubtype="0" repeatCount="2000" fill="hold" nodeType="with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fade">
                                      <p:cBhvr>
                                        <p:cTn id="20" dur="100"/>
                                        <p:tgtEl>
                                          <p:spTgt spid="192"/>
                                        </p:tgtEl>
                                      </p:cBhvr>
                                    </p:animEffect>
                                  </p:childTnLst>
                                </p:cTn>
                              </p:par>
                            </p:childTnLst>
                          </p:cTn>
                        </p:par>
                        <p:par>
                          <p:cTn id="21" fill="hold">
                            <p:stCondLst>
                              <p:cond delay="700"/>
                            </p:stCondLst>
                            <p:childTnLst>
                              <p:par>
                                <p:cTn id="22" presetID="10" presetClass="entr" presetSubtype="0" repeatCount="2000" fill="hold" nodeType="afterEffect">
                                  <p:stCondLst>
                                    <p:cond delay="0"/>
                                  </p:stCondLst>
                                  <p:childTnLst>
                                    <p:set>
                                      <p:cBhvr>
                                        <p:cTn id="23" dur="1" fill="hold">
                                          <p:stCondLst>
                                            <p:cond delay="0"/>
                                          </p:stCondLst>
                                        </p:cTn>
                                        <p:tgtEl>
                                          <p:spTgt spid="196"/>
                                        </p:tgtEl>
                                        <p:attrNameLst>
                                          <p:attrName>style.visibility</p:attrName>
                                        </p:attrNameLst>
                                      </p:cBhvr>
                                      <p:to>
                                        <p:strVal val="visible"/>
                                      </p:to>
                                    </p:set>
                                    <p:animEffect transition="in" filter="fade">
                                      <p:cBhvr>
                                        <p:cTn id="24" dur="100"/>
                                        <p:tgtEl>
                                          <p:spTgt spid="196"/>
                                        </p:tgtEl>
                                      </p:cBhvr>
                                    </p:animEffect>
                                  </p:childTnLst>
                                </p:cTn>
                              </p:par>
                            </p:childTnLst>
                          </p:cTn>
                        </p:par>
                        <p:par>
                          <p:cTn id="25" fill="hold">
                            <p:stCondLst>
                              <p:cond delay="900"/>
                            </p:stCondLst>
                            <p:childTnLst>
                              <p:par>
                                <p:cTn id="26" presetID="10" presetClass="entr" presetSubtype="0" fill="hold" nodeType="afterEffect">
                                  <p:stCondLst>
                                    <p:cond delay="0"/>
                                  </p:stCondLst>
                                  <p:childTnLst>
                                    <p:set>
                                      <p:cBhvr>
                                        <p:cTn id="27" dur="1" fill="hold">
                                          <p:stCondLst>
                                            <p:cond delay="0"/>
                                          </p:stCondLst>
                                        </p:cTn>
                                        <p:tgtEl>
                                          <p:spTgt spid="188"/>
                                        </p:tgtEl>
                                        <p:attrNameLst>
                                          <p:attrName>style.visibility</p:attrName>
                                        </p:attrNameLst>
                                      </p:cBhvr>
                                      <p:to>
                                        <p:strVal val="visible"/>
                                      </p:to>
                                    </p:set>
                                    <p:animEffect transition="in" filter="fade">
                                      <p:cBhvr>
                                        <p:cTn id="28" dur="500"/>
                                        <p:tgtEl>
                                          <p:spTgt spid="188"/>
                                        </p:tgtEl>
                                      </p:cBhvr>
                                    </p:animEffect>
                                  </p:childTnLst>
                                </p:cTn>
                              </p:par>
                            </p:childTnLst>
                          </p:cTn>
                        </p:par>
                        <p:par>
                          <p:cTn id="29" fill="hold">
                            <p:stCondLst>
                              <p:cond delay="1400"/>
                            </p:stCondLst>
                            <p:childTnLst>
                              <p:par>
                                <p:cTn id="30" presetID="10" presetClass="entr" presetSubtype="0" repeatCount="2000" fill="hold" nodeType="afterEffect">
                                  <p:stCondLst>
                                    <p:cond delay="0"/>
                                  </p:stCondLst>
                                  <p:childTnLst>
                                    <p:set>
                                      <p:cBhvr>
                                        <p:cTn id="31" dur="1" fill="hold">
                                          <p:stCondLst>
                                            <p:cond delay="0"/>
                                          </p:stCondLst>
                                        </p:cTn>
                                        <p:tgtEl>
                                          <p:spTgt spid="193"/>
                                        </p:tgtEl>
                                        <p:attrNameLst>
                                          <p:attrName>style.visibility</p:attrName>
                                        </p:attrNameLst>
                                      </p:cBhvr>
                                      <p:to>
                                        <p:strVal val="visible"/>
                                      </p:to>
                                    </p:set>
                                    <p:animEffect transition="in" filter="fade">
                                      <p:cBhvr>
                                        <p:cTn id="32" dur="100"/>
                                        <p:tgtEl>
                                          <p:spTgt spid="193"/>
                                        </p:tgtEl>
                                      </p:cBhvr>
                                    </p:animEffect>
                                  </p:childTnLst>
                                </p:cTn>
                              </p:par>
                              <p:par>
                                <p:cTn id="33" presetID="10" presetClass="entr" presetSubtype="0" repeatCount="2000" fill="hold" nodeType="withEffect">
                                  <p:stCondLst>
                                    <p:cond delay="0"/>
                                  </p:stCondLst>
                                  <p:childTnLst>
                                    <p:set>
                                      <p:cBhvr>
                                        <p:cTn id="34" dur="1" fill="hold">
                                          <p:stCondLst>
                                            <p:cond delay="0"/>
                                          </p:stCondLst>
                                        </p:cTn>
                                        <p:tgtEl>
                                          <p:spTgt spid="194"/>
                                        </p:tgtEl>
                                        <p:attrNameLst>
                                          <p:attrName>style.visibility</p:attrName>
                                        </p:attrNameLst>
                                      </p:cBhvr>
                                      <p:to>
                                        <p:strVal val="visible"/>
                                      </p:to>
                                    </p:set>
                                    <p:animEffect transition="in" filter="fade">
                                      <p:cBhvr>
                                        <p:cTn id="35" dur="100"/>
                                        <p:tgtEl>
                                          <p:spTgt spid="194"/>
                                        </p:tgtEl>
                                      </p:cBhvr>
                                    </p:animEffect>
                                  </p:childTnLst>
                                </p:cTn>
                              </p:par>
                              <p:par>
                                <p:cTn id="36" presetID="10" presetClass="entr" presetSubtype="0" repeatCount="2000" fill="hold" nodeType="withEffect">
                                  <p:stCondLst>
                                    <p:cond delay="0"/>
                                  </p:stCondLst>
                                  <p:childTnLst>
                                    <p:set>
                                      <p:cBhvr>
                                        <p:cTn id="37" dur="1" fill="hold">
                                          <p:stCondLst>
                                            <p:cond delay="0"/>
                                          </p:stCondLst>
                                        </p:cTn>
                                        <p:tgtEl>
                                          <p:spTgt spid="195"/>
                                        </p:tgtEl>
                                        <p:attrNameLst>
                                          <p:attrName>style.visibility</p:attrName>
                                        </p:attrNameLst>
                                      </p:cBhvr>
                                      <p:to>
                                        <p:strVal val="visible"/>
                                      </p:to>
                                    </p:set>
                                    <p:animEffect transition="in" filter="fade">
                                      <p:cBhvr>
                                        <p:cTn id="38" dur="100"/>
                                        <p:tgtEl>
                                          <p:spTgt spid="195"/>
                                        </p:tgtEl>
                                      </p:cBhvr>
                                    </p:animEffect>
                                  </p:childTnLst>
                                </p:cTn>
                              </p:par>
                              <p:par>
                                <p:cTn id="39" presetID="10" presetClass="entr" presetSubtype="0" repeatCount="2000" fill="hold" nodeType="withEffect">
                                  <p:stCondLst>
                                    <p:cond delay="0"/>
                                  </p:stCondLst>
                                  <p:childTnLst>
                                    <p:set>
                                      <p:cBhvr>
                                        <p:cTn id="40" dur="1" fill="hold">
                                          <p:stCondLst>
                                            <p:cond delay="0"/>
                                          </p:stCondLst>
                                        </p:cTn>
                                        <p:tgtEl>
                                          <p:spTgt spid="199"/>
                                        </p:tgtEl>
                                        <p:attrNameLst>
                                          <p:attrName>style.visibility</p:attrName>
                                        </p:attrNameLst>
                                      </p:cBhvr>
                                      <p:to>
                                        <p:strVal val="visible"/>
                                      </p:to>
                                    </p:set>
                                    <p:animEffect transition="in" filter="fade">
                                      <p:cBhvr>
                                        <p:cTn id="41" dur="100"/>
                                        <p:tgtEl>
                                          <p:spTgt spid="199"/>
                                        </p:tgtEl>
                                      </p:cBhvr>
                                    </p:animEffect>
                                  </p:childTnLst>
                                </p:cTn>
                              </p:par>
                              <p:par>
                                <p:cTn id="42" presetID="10" presetClass="entr" presetSubtype="0" repeatCount="2000" fill="hold" nodeType="withEffect">
                                  <p:stCondLst>
                                    <p:cond delay="0"/>
                                  </p:stCondLst>
                                  <p:childTnLst>
                                    <p:set>
                                      <p:cBhvr>
                                        <p:cTn id="43" dur="1" fill="hold">
                                          <p:stCondLst>
                                            <p:cond delay="0"/>
                                          </p:stCondLst>
                                        </p:cTn>
                                        <p:tgtEl>
                                          <p:spTgt spid="201"/>
                                        </p:tgtEl>
                                        <p:attrNameLst>
                                          <p:attrName>style.visibility</p:attrName>
                                        </p:attrNameLst>
                                      </p:cBhvr>
                                      <p:to>
                                        <p:strVal val="visible"/>
                                      </p:to>
                                    </p:set>
                                    <p:animEffect transition="in" filter="fade">
                                      <p:cBhvr>
                                        <p:cTn id="44" dur="100"/>
                                        <p:tgtEl>
                                          <p:spTgt spid="201"/>
                                        </p:tgtEl>
                                      </p:cBhvr>
                                    </p:animEffect>
                                  </p:childTnLst>
                                </p:cTn>
                              </p:par>
                              <p:par>
                                <p:cTn id="45" presetID="10" presetClass="entr" presetSubtype="0" repeatCount="2000" fill="hold" nodeType="withEffect">
                                  <p:stCondLst>
                                    <p:cond delay="0"/>
                                  </p:stCondLst>
                                  <p:childTnLst>
                                    <p:set>
                                      <p:cBhvr>
                                        <p:cTn id="46" dur="1" fill="hold">
                                          <p:stCondLst>
                                            <p:cond delay="0"/>
                                          </p:stCondLst>
                                        </p:cTn>
                                        <p:tgtEl>
                                          <p:spTgt spid="202"/>
                                        </p:tgtEl>
                                        <p:attrNameLst>
                                          <p:attrName>style.visibility</p:attrName>
                                        </p:attrNameLst>
                                      </p:cBhvr>
                                      <p:to>
                                        <p:strVal val="visible"/>
                                      </p:to>
                                    </p:set>
                                    <p:animEffect transition="in" filter="fade">
                                      <p:cBhvr>
                                        <p:cTn id="47" dur="100"/>
                                        <p:tgtEl>
                                          <p:spTgt spid="202"/>
                                        </p:tgtEl>
                                      </p:cBhvr>
                                    </p:animEffect>
                                  </p:childTnLst>
                                </p:cTn>
                              </p:par>
                            </p:childTnLst>
                          </p:cTn>
                        </p:par>
                        <p:par>
                          <p:cTn id="48" fill="hold">
                            <p:stCondLst>
                              <p:cond delay="1600"/>
                            </p:stCondLst>
                            <p:childTnLst>
                              <p:par>
                                <p:cTn id="49" presetID="10" presetClass="entr" presetSubtype="0" repeatCount="2000" fill="hold" nodeType="afterEffect">
                                  <p:stCondLst>
                                    <p:cond delay="0"/>
                                  </p:stCondLst>
                                  <p:childTnLst>
                                    <p:set>
                                      <p:cBhvr>
                                        <p:cTn id="50" dur="1" fill="hold">
                                          <p:stCondLst>
                                            <p:cond delay="0"/>
                                          </p:stCondLst>
                                        </p:cTn>
                                        <p:tgtEl>
                                          <p:spTgt spid="200"/>
                                        </p:tgtEl>
                                        <p:attrNameLst>
                                          <p:attrName>style.visibility</p:attrName>
                                        </p:attrNameLst>
                                      </p:cBhvr>
                                      <p:to>
                                        <p:strVal val="visible"/>
                                      </p:to>
                                    </p:set>
                                    <p:animEffect transition="in" filter="fade">
                                      <p:cBhvr>
                                        <p:cTn id="51" dur="100"/>
                                        <p:tgtEl>
                                          <p:spTgt spid="200"/>
                                        </p:tgtEl>
                                      </p:cBhvr>
                                    </p:animEffect>
                                  </p:childTnLst>
                                </p:cTn>
                              </p:par>
                            </p:childTnLst>
                          </p:cTn>
                        </p:par>
                        <p:par>
                          <p:cTn id="52" fill="hold">
                            <p:stCondLst>
                              <p:cond delay="1800"/>
                            </p:stCondLst>
                            <p:childTnLst>
                              <p:par>
                                <p:cTn id="53" presetID="10" presetClass="entr" presetSubtype="0" fill="hold" nodeType="afterEffect">
                                  <p:stCondLst>
                                    <p:cond delay="0"/>
                                  </p:stCondLst>
                                  <p:childTnLst>
                                    <p:set>
                                      <p:cBhvr>
                                        <p:cTn id="54" dur="1" fill="hold">
                                          <p:stCondLst>
                                            <p:cond delay="0"/>
                                          </p:stCondLst>
                                        </p:cTn>
                                        <p:tgtEl>
                                          <p:spTgt spid="187"/>
                                        </p:tgtEl>
                                        <p:attrNameLst>
                                          <p:attrName>style.visibility</p:attrName>
                                        </p:attrNameLst>
                                      </p:cBhvr>
                                      <p:to>
                                        <p:strVal val="visible"/>
                                      </p:to>
                                    </p:set>
                                    <p:animEffect transition="in" filter="fade">
                                      <p:cBhvr>
                                        <p:cTn id="55" dur="500"/>
                                        <p:tgtEl>
                                          <p:spTgt spid="187"/>
                                        </p:tgtEl>
                                      </p:cBhvr>
                                    </p:animEffect>
                                  </p:childTnLst>
                                </p:cTn>
                              </p:par>
                            </p:childTnLst>
                          </p:cTn>
                        </p:par>
                        <p:par>
                          <p:cTn id="56" fill="hold">
                            <p:stCondLst>
                              <p:cond delay="2300"/>
                            </p:stCondLst>
                            <p:childTnLst>
                              <p:par>
                                <p:cTn id="57" presetID="10" presetClass="entr" presetSubtype="0" repeatCount="2000" fill="hold" nodeType="afterEffect">
                                  <p:stCondLst>
                                    <p:cond delay="0"/>
                                  </p:stCondLst>
                                  <p:childTnLst>
                                    <p:set>
                                      <p:cBhvr>
                                        <p:cTn id="58" dur="1" fill="hold">
                                          <p:stCondLst>
                                            <p:cond delay="0"/>
                                          </p:stCondLst>
                                        </p:cTn>
                                        <p:tgtEl>
                                          <p:spTgt spid="204"/>
                                        </p:tgtEl>
                                        <p:attrNameLst>
                                          <p:attrName>style.visibility</p:attrName>
                                        </p:attrNameLst>
                                      </p:cBhvr>
                                      <p:to>
                                        <p:strVal val="visible"/>
                                      </p:to>
                                    </p:set>
                                    <p:animEffect transition="in" filter="fade">
                                      <p:cBhvr>
                                        <p:cTn id="59" dur="100"/>
                                        <p:tgtEl>
                                          <p:spTgt spid="204"/>
                                        </p:tgtEl>
                                      </p:cBhvr>
                                    </p:animEffect>
                                  </p:childTnLst>
                                </p:cTn>
                              </p:par>
                              <p:par>
                                <p:cTn id="60" presetID="10" presetClass="entr" presetSubtype="0" repeatCount="2000" fill="hold" nodeType="with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fade">
                                      <p:cBhvr>
                                        <p:cTn id="62" dur="100"/>
                                        <p:tgtEl>
                                          <p:spTgt spid="205"/>
                                        </p:tgtEl>
                                      </p:cBhvr>
                                    </p:animEffect>
                                  </p:childTnLst>
                                </p:cTn>
                              </p:par>
                              <p:par>
                                <p:cTn id="63" presetID="10" presetClass="entr" presetSubtype="0" repeatCount="2000" fill="hold" nodeType="withEffect">
                                  <p:stCondLst>
                                    <p:cond delay="0"/>
                                  </p:stCondLst>
                                  <p:childTnLst>
                                    <p:set>
                                      <p:cBhvr>
                                        <p:cTn id="64" dur="1" fill="hold">
                                          <p:stCondLst>
                                            <p:cond delay="0"/>
                                          </p:stCondLst>
                                        </p:cTn>
                                        <p:tgtEl>
                                          <p:spTgt spid="206"/>
                                        </p:tgtEl>
                                        <p:attrNameLst>
                                          <p:attrName>style.visibility</p:attrName>
                                        </p:attrNameLst>
                                      </p:cBhvr>
                                      <p:to>
                                        <p:strVal val="visible"/>
                                      </p:to>
                                    </p:set>
                                    <p:animEffect transition="in" filter="fade">
                                      <p:cBhvr>
                                        <p:cTn id="65" dur="100"/>
                                        <p:tgtEl>
                                          <p:spTgt spid="206"/>
                                        </p:tgtEl>
                                      </p:cBhvr>
                                    </p:animEffect>
                                  </p:childTnLst>
                                </p:cTn>
                              </p:par>
                              <p:par>
                                <p:cTn id="66" presetID="10" presetClass="entr" presetSubtype="0" repeatCount="2000" fill="hold" nodeType="withEffect">
                                  <p:stCondLst>
                                    <p:cond delay="0"/>
                                  </p:stCondLst>
                                  <p:childTnLst>
                                    <p:set>
                                      <p:cBhvr>
                                        <p:cTn id="67" dur="1" fill="hold">
                                          <p:stCondLst>
                                            <p:cond delay="0"/>
                                          </p:stCondLst>
                                        </p:cTn>
                                        <p:tgtEl>
                                          <p:spTgt spid="207"/>
                                        </p:tgtEl>
                                        <p:attrNameLst>
                                          <p:attrName>style.visibility</p:attrName>
                                        </p:attrNameLst>
                                      </p:cBhvr>
                                      <p:to>
                                        <p:strVal val="visible"/>
                                      </p:to>
                                    </p:set>
                                    <p:animEffect transition="in" filter="fade">
                                      <p:cBhvr>
                                        <p:cTn id="68" dur="100"/>
                                        <p:tgtEl>
                                          <p:spTgt spid="207"/>
                                        </p:tgtEl>
                                      </p:cBhvr>
                                    </p:animEffect>
                                  </p:childTnLst>
                                </p:cTn>
                              </p:par>
                              <p:par>
                                <p:cTn id="69" presetID="10" presetClass="entr" presetSubtype="0" repeatCount="2000" fill="hold" nodeType="withEffect">
                                  <p:stCondLst>
                                    <p:cond delay="0"/>
                                  </p:stCondLst>
                                  <p:childTnLst>
                                    <p:set>
                                      <p:cBhvr>
                                        <p:cTn id="70" dur="1" fill="hold">
                                          <p:stCondLst>
                                            <p:cond delay="0"/>
                                          </p:stCondLst>
                                        </p:cTn>
                                        <p:tgtEl>
                                          <p:spTgt spid="209"/>
                                        </p:tgtEl>
                                        <p:attrNameLst>
                                          <p:attrName>style.visibility</p:attrName>
                                        </p:attrNameLst>
                                      </p:cBhvr>
                                      <p:to>
                                        <p:strVal val="visible"/>
                                      </p:to>
                                    </p:set>
                                    <p:animEffect transition="in" filter="fade">
                                      <p:cBhvr>
                                        <p:cTn id="71" dur="100"/>
                                        <p:tgtEl>
                                          <p:spTgt spid="209"/>
                                        </p:tgtEl>
                                      </p:cBhvr>
                                    </p:animEffect>
                                  </p:childTnLst>
                                </p:cTn>
                              </p:par>
                              <p:par>
                                <p:cTn id="72" presetID="10" presetClass="entr" presetSubtype="0" repeatCount="2000" fill="hold" nodeType="withEffect">
                                  <p:stCondLst>
                                    <p:cond delay="0"/>
                                  </p:stCondLst>
                                  <p:childTnLst>
                                    <p:set>
                                      <p:cBhvr>
                                        <p:cTn id="73" dur="1" fill="hold">
                                          <p:stCondLst>
                                            <p:cond delay="0"/>
                                          </p:stCondLst>
                                        </p:cTn>
                                        <p:tgtEl>
                                          <p:spTgt spid="210"/>
                                        </p:tgtEl>
                                        <p:attrNameLst>
                                          <p:attrName>style.visibility</p:attrName>
                                        </p:attrNameLst>
                                      </p:cBhvr>
                                      <p:to>
                                        <p:strVal val="visible"/>
                                      </p:to>
                                    </p:set>
                                    <p:animEffect transition="in" filter="fade">
                                      <p:cBhvr>
                                        <p:cTn id="74" dur="100"/>
                                        <p:tgtEl>
                                          <p:spTgt spid="210"/>
                                        </p:tgtEl>
                                      </p:cBhvr>
                                    </p:animEffect>
                                  </p:childTnLst>
                                </p:cTn>
                              </p:par>
                              <p:par>
                                <p:cTn id="75" presetID="10" presetClass="entr" presetSubtype="0" repeatCount="2000" fill="hold" nodeType="withEffect">
                                  <p:stCondLst>
                                    <p:cond delay="0"/>
                                  </p:stCondLst>
                                  <p:childTnLst>
                                    <p:set>
                                      <p:cBhvr>
                                        <p:cTn id="76" dur="1" fill="hold">
                                          <p:stCondLst>
                                            <p:cond delay="0"/>
                                          </p:stCondLst>
                                        </p:cTn>
                                        <p:tgtEl>
                                          <p:spTgt spid="211"/>
                                        </p:tgtEl>
                                        <p:attrNameLst>
                                          <p:attrName>style.visibility</p:attrName>
                                        </p:attrNameLst>
                                      </p:cBhvr>
                                      <p:to>
                                        <p:strVal val="visible"/>
                                      </p:to>
                                    </p:set>
                                    <p:animEffect transition="in" filter="fade">
                                      <p:cBhvr>
                                        <p:cTn id="77" dur="100"/>
                                        <p:tgtEl>
                                          <p:spTgt spid="211"/>
                                        </p:tgtEl>
                                      </p:cBhvr>
                                    </p:animEffect>
                                  </p:childTnLst>
                                </p:cTn>
                              </p:par>
                              <p:par>
                                <p:cTn id="78" presetID="10" presetClass="entr" presetSubtype="0" repeatCount="2000" fill="hold" nodeType="withEffect">
                                  <p:stCondLst>
                                    <p:cond delay="0"/>
                                  </p:stCondLst>
                                  <p:childTnLst>
                                    <p:set>
                                      <p:cBhvr>
                                        <p:cTn id="79" dur="1" fill="hold">
                                          <p:stCondLst>
                                            <p:cond delay="0"/>
                                          </p:stCondLst>
                                        </p:cTn>
                                        <p:tgtEl>
                                          <p:spTgt spid="212"/>
                                        </p:tgtEl>
                                        <p:attrNameLst>
                                          <p:attrName>style.visibility</p:attrName>
                                        </p:attrNameLst>
                                      </p:cBhvr>
                                      <p:to>
                                        <p:strVal val="visible"/>
                                      </p:to>
                                    </p:set>
                                    <p:animEffect transition="in" filter="fade">
                                      <p:cBhvr>
                                        <p:cTn id="80" dur="100"/>
                                        <p:tgtEl>
                                          <p:spTgt spid="212"/>
                                        </p:tgtEl>
                                      </p:cBhvr>
                                    </p:animEffect>
                                  </p:childTnLst>
                                </p:cTn>
                              </p:par>
                            </p:childTnLst>
                          </p:cTn>
                        </p:par>
                        <p:par>
                          <p:cTn id="81" fill="hold">
                            <p:stCondLst>
                              <p:cond delay="2500"/>
                            </p:stCondLst>
                            <p:childTnLst>
                              <p:par>
                                <p:cTn id="82" presetID="10" presetClass="entr" presetSubtype="0" fill="hold" nodeType="afterEffect">
                                  <p:stCondLst>
                                    <p:cond delay="0"/>
                                  </p:stCondLst>
                                  <p:childTnLst>
                                    <p:set>
                                      <p:cBhvr>
                                        <p:cTn id="83" dur="1" fill="hold">
                                          <p:stCondLst>
                                            <p:cond delay="0"/>
                                          </p:stCondLst>
                                        </p:cTn>
                                        <p:tgtEl>
                                          <p:spTgt spid="214"/>
                                        </p:tgtEl>
                                        <p:attrNameLst>
                                          <p:attrName>style.visibility</p:attrName>
                                        </p:attrNameLst>
                                      </p:cBhvr>
                                      <p:to>
                                        <p:strVal val="visible"/>
                                      </p:to>
                                    </p:set>
                                    <p:animEffect transition="in" filter="fade">
                                      <p:cBhvr>
                                        <p:cTn id="84" dur="500"/>
                                        <p:tgtEl>
                                          <p:spTgt spid="214"/>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214"/>
                                        </p:tgtEl>
                                      </p:cBhvr>
                                    </p:animEffect>
                                    <p:animScale>
                                      <p:cBhvr>
                                        <p:cTn id="89" dur="250" autoRev="1" fill="hold"/>
                                        <p:tgtEl>
                                          <p:spTgt spid="214"/>
                                        </p:tgtEl>
                                      </p:cBhvr>
                                      <p:by x="105000" y="105000"/>
                                    </p:animScale>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hteck 67">
            <a:extLst>
              <a:ext uri="{FF2B5EF4-FFF2-40B4-BE49-F238E27FC236}">
                <a16:creationId xmlns:a16="http://schemas.microsoft.com/office/drawing/2014/main" xmlns="" id="{4048738A-C6B4-2C91-625D-0087F05060CC}"/>
              </a:ext>
            </a:extLst>
          </p:cNvPr>
          <p:cNvSpPr/>
          <p:nvPr/>
        </p:nvSpPr>
        <p:spPr>
          <a:xfrm>
            <a:off x="3658104" y="1464733"/>
            <a:ext cx="4930243" cy="3772995"/>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DE"/>
          </a:p>
        </p:txBody>
      </p:sp>
      <p:grpSp>
        <p:nvGrpSpPr>
          <p:cNvPr id="79" name="Gruppieren 78">
            <a:extLst>
              <a:ext uri="{FF2B5EF4-FFF2-40B4-BE49-F238E27FC236}">
                <a16:creationId xmlns:a16="http://schemas.microsoft.com/office/drawing/2014/main" xmlns="" id="{1BC9F9CA-DC25-50E1-7BD3-1A37CF05CB56}"/>
              </a:ext>
            </a:extLst>
          </p:cNvPr>
          <p:cNvGrpSpPr/>
          <p:nvPr/>
        </p:nvGrpSpPr>
        <p:grpSpPr>
          <a:xfrm>
            <a:off x="7404109" y="1810513"/>
            <a:ext cx="4173211" cy="3766040"/>
            <a:chOff x="7404109" y="1810513"/>
            <a:chExt cx="4173211" cy="3766040"/>
          </a:xfrm>
        </p:grpSpPr>
        <p:pic>
          <p:nvPicPr>
            <p:cNvPr id="5" name="Bildplatzhalter 10">
              <a:extLst>
                <a:ext uri="{FF2B5EF4-FFF2-40B4-BE49-F238E27FC236}">
                  <a16:creationId xmlns:a16="http://schemas.microsoft.com/office/drawing/2014/main" xmlns="" id="{39D2D4FF-E98F-D3EE-0AA9-1A38935606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52" r="12708"/>
            <a:stretch/>
          </p:blipFill>
          <p:spPr>
            <a:xfrm>
              <a:off x="9324333" y="2531563"/>
              <a:ext cx="2129958" cy="1637643"/>
            </a:xfrm>
            <a:prstGeom prst="rect">
              <a:avLst/>
            </a:prstGeom>
            <a:noFill/>
            <a:ln w="38100">
              <a:solidFill>
                <a:schemeClr val="accent5"/>
              </a:solidFill>
            </a:ln>
          </p:spPr>
        </p:pic>
        <p:grpSp>
          <p:nvGrpSpPr>
            <p:cNvPr id="9" name="Gruppieren 8">
              <a:extLst>
                <a:ext uri="{FF2B5EF4-FFF2-40B4-BE49-F238E27FC236}">
                  <a16:creationId xmlns:a16="http://schemas.microsoft.com/office/drawing/2014/main" xmlns="" id="{F1E2F1D5-EEA4-863C-FA20-F10AC514194E}"/>
                </a:ext>
              </a:extLst>
            </p:cNvPr>
            <p:cNvGrpSpPr/>
            <p:nvPr/>
          </p:nvGrpSpPr>
          <p:grpSpPr>
            <a:xfrm>
              <a:off x="7404109" y="2865173"/>
              <a:ext cx="936166" cy="970418"/>
              <a:chOff x="-3406788" y="1330325"/>
              <a:chExt cx="1081093" cy="1276349"/>
            </a:xfrm>
            <a:effectLst>
              <a:outerShdw blurRad="50800" dist="38100" dir="2700000" algn="tl" rotWithShape="0">
                <a:prstClr val="black">
                  <a:alpha val="40000"/>
                </a:prstClr>
              </a:outerShdw>
            </a:effectLst>
          </p:grpSpPr>
          <p:sp>
            <p:nvSpPr>
              <p:cNvPr id="10" name="Rectangle 5">
                <a:extLst>
                  <a:ext uri="{FF2B5EF4-FFF2-40B4-BE49-F238E27FC236}">
                    <a16:creationId xmlns:a16="http://schemas.microsoft.com/office/drawing/2014/main" xmlns="" id="{132F5BD7-2953-12E6-2848-1D9940A8D87E}"/>
                  </a:ext>
                </a:extLst>
              </p:cNvPr>
              <p:cNvSpPr>
                <a:spLocks noChangeArrowheads="1"/>
              </p:cNvSpPr>
              <p:nvPr/>
            </p:nvSpPr>
            <p:spPr bwMode="auto">
              <a:xfrm>
                <a:off x="-3406787" y="1330325"/>
                <a:ext cx="1081092" cy="180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sp>
            <p:nvSpPr>
              <p:cNvPr id="11" name="Rectangle 6">
                <a:extLst>
                  <a:ext uri="{FF2B5EF4-FFF2-40B4-BE49-F238E27FC236}">
                    <a16:creationId xmlns:a16="http://schemas.microsoft.com/office/drawing/2014/main" xmlns="" id="{F94F6BC3-6A66-8A3C-1282-D2F43EBA084C}"/>
                  </a:ext>
                </a:extLst>
              </p:cNvPr>
              <p:cNvSpPr>
                <a:spLocks noChangeArrowheads="1"/>
              </p:cNvSpPr>
              <p:nvPr/>
            </p:nvSpPr>
            <p:spPr bwMode="auto">
              <a:xfrm>
                <a:off x="-3406787" y="2241551"/>
                <a:ext cx="1081092"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sp>
            <p:nvSpPr>
              <p:cNvPr id="12" name="Rectangle 7">
                <a:extLst>
                  <a:ext uri="{FF2B5EF4-FFF2-40B4-BE49-F238E27FC236}">
                    <a16:creationId xmlns:a16="http://schemas.microsoft.com/office/drawing/2014/main" xmlns="" id="{3BBC2A2D-851A-83A3-770D-4E3A030A2B33}"/>
                  </a:ext>
                </a:extLst>
              </p:cNvPr>
              <p:cNvSpPr>
                <a:spLocks noChangeArrowheads="1"/>
              </p:cNvSpPr>
              <p:nvPr/>
            </p:nvSpPr>
            <p:spPr bwMode="auto">
              <a:xfrm>
                <a:off x="-3406788" y="2570162"/>
                <a:ext cx="1081092" cy="36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sp>
            <p:nvSpPr>
              <p:cNvPr id="13" name="Freeform 8">
                <a:extLst>
                  <a:ext uri="{FF2B5EF4-FFF2-40B4-BE49-F238E27FC236}">
                    <a16:creationId xmlns:a16="http://schemas.microsoft.com/office/drawing/2014/main" xmlns="" id="{4D8E6337-F46F-62DC-46D2-C866AC88ACF4}"/>
                  </a:ext>
                </a:extLst>
              </p:cNvPr>
              <p:cNvSpPr>
                <a:spLocks/>
              </p:cNvSpPr>
              <p:nvPr/>
            </p:nvSpPr>
            <p:spPr bwMode="auto">
              <a:xfrm>
                <a:off x="-3387738" y="1549399"/>
                <a:ext cx="130176" cy="654049"/>
              </a:xfrm>
              <a:custGeom>
                <a:avLst/>
                <a:gdLst>
                  <a:gd name="T0" fmla="*/ 41 w 42"/>
                  <a:gd name="T1" fmla="*/ 209 h 209"/>
                  <a:gd name="T2" fmla="*/ 1 w 42"/>
                  <a:gd name="T3" fmla="*/ 209 h 209"/>
                  <a:gd name="T4" fmla="*/ 0 w 42"/>
                  <a:gd name="T5" fmla="*/ 208 h 209"/>
                  <a:gd name="T6" fmla="*/ 0 w 42"/>
                  <a:gd name="T7" fmla="*/ 1 h 209"/>
                  <a:gd name="T8" fmla="*/ 1 w 42"/>
                  <a:gd name="T9" fmla="*/ 0 h 209"/>
                  <a:gd name="T10" fmla="*/ 41 w 42"/>
                  <a:gd name="T11" fmla="*/ 0 h 209"/>
                  <a:gd name="T12" fmla="*/ 42 w 42"/>
                  <a:gd name="T13" fmla="*/ 1 h 209"/>
                  <a:gd name="T14" fmla="*/ 42 w 42"/>
                  <a:gd name="T15" fmla="*/ 208 h 209"/>
                  <a:gd name="T16" fmla="*/ 41 w 42"/>
                  <a:gd name="T1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09">
                    <a:moveTo>
                      <a:pt x="41" y="209"/>
                    </a:moveTo>
                    <a:cubicBezTo>
                      <a:pt x="1" y="209"/>
                      <a:pt x="1" y="209"/>
                      <a:pt x="1" y="209"/>
                    </a:cubicBezTo>
                    <a:cubicBezTo>
                      <a:pt x="0" y="209"/>
                      <a:pt x="0" y="209"/>
                      <a:pt x="0" y="208"/>
                    </a:cubicBezTo>
                    <a:cubicBezTo>
                      <a:pt x="0" y="1"/>
                      <a:pt x="0" y="1"/>
                      <a:pt x="0" y="1"/>
                    </a:cubicBezTo>
                    <a:cubicBezTo>
                      <a:pt x="0" y="0"/>
                      <a:pt x="0" y="0"/>
                      <a:pt x="1" y="0"/>
                    </a:cubicBezTo>
                    <a:cubicBezTo>
                      <a:pt x="41" y="0"/>
                      <a:pt x="41" y="0"/>
                      <a:pt x="41" y="0"/>
                    </a:cubicBezTo>
                    <a:cubicBezTo>
                      <a:pt x="41" y="0"/>
                      <a:pt x="42" y="0"/>
                      <a:pt x="42" y="1"/>
                    </a:cubicBezTo>
                    <a:cubicBezTo>
                      <a:pt x="42" y="208"/>
                      <a:pt x="42" y="208"/>
                      <a:pt x="42" y="208"/>
                    </a:cubicBezTo>
                    <a:cubicBezTo>
                      <a:pt x="42" y="209"/>
                      <a:pt x="41" y="209"/>
                      <a:pt x="41"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sp>
            <p:nvSpPr>
              <p:cNvPr id="14" name="Freeform 9">
                <a:extLst>
                  <a:ext uri="{FF2B5EF4-FFF2-40B4-BE49-F238E27FC236}">
                    <a16:creationId xmlns:a16="http://schemas.microsoft.com/office/drawing/2014/main" xmlns="" id="{1B0E66AE-1D52-E84D-0B23-E18702B571CA}"/>
                  </a:ext>
                </a:extLst>
              </p:cNvPr>
              <p:cNvSpPr>
                <a:spLocks/>
              </p:cNvSpPr>
              <p:nvPr/>
            </p:nvSpPr>
            <p:spPr bwMode="auto">
              <a:xfrm>
                <a:off x="-3159136" y="1549399"/>
                <a:ext cx="130176" cy="654049"/>
              </a:xfrm>
              <a:custGeom>
                <a:avLst/>
                <a:gdLst>
                  <a:gd name="T0" fmla="*/ 41 w 42"/>
                  <a:gd name="T1" fmla="*/ 209 h 209"/>
                  <a:gd name="T2" fmla="*/ 1 w 42"/>
                  <a:gd name="T3" fmla="*/ 209 h 209"/>
                  <a:gd name="T4" fmla="*/ 0 w 42"/>
                  <a:gd name="T5" fmla="*/ 208 h 209"/>
                  <a:gd name="T6" fmla="*/ 0 w 42"/>
                  <a:gd name="T7" fmla="*/ 1 h 209"/>
                  <a:gd name="T8" fmla="*/ 1 w 42"/>
                  <a:gd name="T9" fmla="*/ 0 h 209"/>
                  <a:gd name="T10" fmla="*/ 41 w 42"/>
                  <a:gd name="T11" fmla="*/ 0 h 209"/>
                  <a:gd name="T12" fmla="*/ 42 w 42"/>
                  <a:gd name="T13" fmla="*/ 1 h 209"/>
                  <a:gd name="T14" fmla="*/ 42 w 42"/>
                  <a:gd name="T15" fmla="*/ 208 h 209"/>
                  <a:gd name="T16" fmla="*/ 41 w 42"/>
                  <a:gd name="T1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09">
                    <a:moveTo>
                      <a:pt x="41" y="209"/>
                    </a:moveTo>
                    <a:cubicBezTo>
                      <a:pt x="1" y="209"/>
                      <a:pt x="1" y="209"/>
                      <a:pt x="1" y="209"/>
                    </a:cubicBezTo>
                    <a:cubicBezTo>
                      <a:pt x="0" y="209"/>
                      <a:pt x="0" y="209"/>
                      <a:pt x="0" y="208"/>
                    </a:cubicBezTo>
                    <a:cubicBezTo>
                      <a:pt x="0" y="1"/>
                      <a:pt x="0" y="1"/>
                      <a:pt x="0" y="1"/>
                    </a:cubicBezTo>
                    <a:cubicBezTo>
                      <a:pt x="0" y="0"/>
                      <a:pt x="0" y="0"/>
                      <a:pt x="1" y="0"/>
                    </a:cubicBezTo>
                    <a:cubicBezTo>
                      <a:pt x="41" y="0"/>
                      <a:pt x="41" y="0"/>
                      <a:pt x="41" y="0"/>
                    </a:cubicBezTo>
                    <a:cubicBezTo>
                      <a:pt x="41" y="0"/>
                      <a:pt x="42" y="0"/>
                      <a:pt x="42" y="1"/>
                    </a:cubicBezTo>
                    <a:cubicBezTo>
                      <a:pt x="42" y="208"/>
                      <a:pt x="42" y="208"/>
                      <a:pt x="42" y="208"/>
                    </a:cubicBezTo>
                    <a:cubicBezTo>
                      <a:pt x="42" y="209"/>
                      <a:pt x="41" y="209"/>
                      <a:pt x="41"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sp>
            <p:nvSpPr>
              <p:cNvPr id="15" name="Freeform 10">
                <a:extLst>
                  <a:ext uri="{FF2B5EF4-FFF2-40B4-BE49-F238E27FC236}">
                    <a16:creationId xmlns:a16="http://schemas.microsoft.com/office/drawing/2014/main" xmlns="" id="{2F1AF6C8-5EE6-9FAF-4011-1D96B30249F2}"/>
                  </a:ext>
                </a:extLst>
              </p:cNvPr>
              <p:cNvSpPr>
                <a:spLocks/>
              </p:cNvSpPr>
              <p:nvPr/>
            </p:nvSpPr>
            <p:spPr bwMode="auto">
              <a:xfrm>
                <a:off x="-2930535" y="1549399"/>
                <a:ext cx="130176" cy="654049"/>
              </a:xfrm>
              <a:custGeom>
                <a:avLst/>
                <a:gdLst>
                  <a:gd name="T0" fmla="*/ 41 w 42"/>
                  <a:gd name="T1" fmla="*/ 209 h 209"/>
                  <a:gd name="T2" fmla="*/ 1 w 42"/>
                  <a:gd name="T3" fmla="*/ 209 h 209"/>
                  <a:gd name="T4" fmla="*/ 0 w 42"/>
                  <a:gd name="T5" fmla="*/ 208 h 209"/>
                  <a:gd name="T6" fmla="*/ 0 w 42"/>
                  <a:gd name="T7" fmla="*/ 1 h 209"/>
                  <a:gd name="T8" fmla="*/ 1 w 42"/>
                  <a:gd name="T9" fmla="*/ 0 h 209"/>
                  <a:gd name="T10" fmla="*/ 41 w 42"/>
                  <a:gd name="T11" fmla="*/ 0 h 209"/>
                  <a:gd name="T12" fmla="*/ 42 w 42"/>
                  <a:gd name="T13" fmla="*/ 1 h 209"/>
                  <a:gd name="T14" fmla="*/ 42 w 42"/>
                  <a:gd name="T15" fmla="*/ 208 h 209"/>
                  <a:gd name="T16" fmla="*/ 41 w 42"/>
                  <a:gd name="T1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09">
                    <a:moveTo>
                      <a:pt x="41" y="209"/>
                    </a:moveTo>
                    <a:cubicBezTo>
                      <a:pt x="1" y="209"/>
                      <a:pt x="1" y="209"/>
                      <a:pt x="1" y="209"/>
                    </a:cubicBezTo>
                    <a:cubicBezTo>
                      <a:pt x="0" y="209"/>
                      <a:pt x="0" y="209"/>
                      <a:pt x="0" y="208"/>
                    </a:cubicBezTo>
                    <a:cubicBezTo>
                      <a:pt x="0" y="1"/>
                      <a:pt x="0" y="1"/>
                      <a:pt x="0" y="1"/>
                    </a:cubicBezTo>
                    <a:cubicBezTo>
                      <a:pt x="0" y="0"/>
                      <a:pt x="0" y="0"/>
                      <a:pt x="1" y="0"/>
                    </a:cubicBezTo>
                    <a:cubicBezTo>
                      <a:pt x="41" y="0"/>
                      <a:pt x="41" y="0"/>
                      <a:pt x="41" y="0"/>
                    </a:cubicBezTo>
                    <a:cubicBezTo>
                      <a:pt x="41" y="0"/>
                      <a:pt x="42" y="0"/>
                      <a:pt x="42" y="1"/>
                    </a:cubicBezTo>
                    <a:cubicBezTo>
                      <a:pt x="42" y="208"/>
                      <a:pt x="42" y="208"/>
                      <a:pt x="42" y="208"/>
                    </a:cubicBezTo>
                    <a:cubicBezTo>
                      <a:pt x="42" y="209"/>
                      <a:pt x="41" y="209"/>
                      <a:pt x="41"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sp>
            <p:nvSpPr>
              <p:cNvPr id="16" name="Freeform 11">
                <a:extLst>
                  <a:ext uri="{FF2B5EF4-FFF2-40B4-BE49-F238E27FC236}">
                    <a16:creationId xmlns:a16="http://schemas.microsoft.com/office/drawing/2014/main" xmlns="" id="{B492C26F-C20D-4EF3-5482-8F3997A3CAAA}"/>
                  </a:ext>
                </a:extLst>
              </p:cNvPr>
              <p:cNvSpPr>
                <a:spLocks/>
              </p:cNvSpPr>
              <p:nvPr/>
            </p:nvSpPr>
            <p:spPr bwMode="auto">
              <a:xfrm>
                <a:off x="-2700347" y="1549399"/>
                <a:ext cx="127001" cy="654049"/>
              </a:xfrm>
              <a:custGeom>
                <a:avLst/>
                <a:gdLst>
                  <a:gd name="T0" fmla="*/ 41 w 41"/>
                  <a:gd name="T1" fmla="*/ 209 h 209"/>
                  <a:gd name="T2" fmla="*/ 1 w 41"/>
                  <a:gd name="T3" fmla="*/ 209 h 209"/>
                  <a:gd name="T4" fmla="*/ 0 w 41"/>
                  <a:gd name="T5" fmla="*/ 208 h 209"/>
                  <a:gd name="T6" fmla="*/ 0 w 41"/>
                  <a:gd name="T7" fmla="*/ 1 h 209"/>
                  <a:gd name="T8" fmla="*/ 1 w 41"/>
                  <a:gd name="T9" fmla="*/ 0 h 209"/>
                  <a:gd name="T10" fmla="*/ 41 w 41"/>
                  <a:gd name="T11" fmla="*/ 0 h 209"/>
                  <a:gd name="T12" fmla="*/ 41 w 41"/>
                  <a:gd name="T13" fmla="*/ 1 h 209"/>
                  <a:gd name="T14" fmla="*/ 41 w 41"/>
                  <a:gd name="T15" fmla="*/ 208 h 209"/>
                  <a:gd name="T16" fmla="*/ 41 w 41"/>
                  <a:gd name="T1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09">
                    <a:moveTo>
                      <a:pt x="41" y="209"/>
                    </a:moveTo>
                    <a:cubicBezTo>
                      <a:pt x="1" y="209"/>
                      <a:pt x="1" y="209"/>
                      <a:pt x="1" y="209"/>
                    </a:cubicBezTo>
                    <a:cubicBezTo>
                      <a:pt x="0" y="209"/>
                      <a:pt x="0" y="209"/>
                      <a:pt x="0" y="208"/>
                    </a:cubicBezTo>
                    <a:cubicBezTo>
                      <a:pt x="0" y="1"/>
                      <a:pt x="0" y="1"/>
                      <a:pt x="0" y="1"/>
                    </a:cubicBezTo>
                    <a:cubicBezTo>
                      <a:pt x="0" y="0"/>
                      <a:pt x="0" y="0"/>
                      <a:pt x="1" y="0"/>
                    </a:cubicBezTo>
                    <a:cubicBezTo>
                      <a:pt x="41" y="0"/>
                      <a:pt x="41" y="0"/>
                      <a:pt x="41" y="0"/>
                    </a:cubicBezTo>
                    <a:cubicBezTo>
                      <a:pt x="41" y="0"/>
                      <a:pt x="41" y="0"/>
                      <a:pt x="41" y="1"/>
                    </a:cubicBezTo>
                    <a:cubicBezTo>
                      <a:pt x="41" y="208"/>
                      <a:pt x="41" y="208"/>
                      <a:pt x="41" y="208"/>
                    </a:cubicBezTo>
                    <a:cubicBezTo>
                      <a:pt x="41" y="209"/>
                      <a:pt x="41" y="209"/>
                      <a:pt x="41"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sp>
            <p:nvSpPr>
              <p:cNvPr id="17" name="Freeform 12">
                <a:extLst>
                  <a:ext uri="{FF2B5EF4-FFF2-40B4-BE49-F238E27FC236}">
                    <a16:creationId xmlns:a16="http://schemas.microsoft.com/office/drawing/2014/main" xmlns="" id="{E28755A3-DC43-AC48-DDFF-4AABC17DA477}"/>
                  </a:ext>
                </a:extLst>
              </p:cNvPr>
              <p:cNvSpPr>
                <a:spLocks/>
              </p:cNvSpPr>
              <p:nvPr/>
            </p:nvSpPr>
            <p:spPr bwMode="auto">
              <a:xfrm>
                <a:off x="-2474920" y="1549399"/>
                <a:ext cx="130176" cy="654050"/>
              </a:xfrm>
              <a:custGeom>
                <a:avLst/>
                <a:gdLst>
                  <a:gd name="T0" fmla="*/ 41 w 42"/>
                  <a:gd name="T1" fmla="*/ 209 h 209"/>
                  <a:gd name="T2" fmla="*/ 1 w 42"/>
                  <a:gd name="T3" fmla="*/ 209 h 209"/>
                  <a:gd name="T4" fmla="*/ 0 w 42"/>
                  <a:gd name="T5" fmla="*/ 208 h 209"/>
                  <a:gd name="T6" fmla="*/ 0 w 42"/>
                  <a:gd name="T7" fmla="*/ 1 h 209"/>
                  <a:gd name="T8" fmla="*/ 1 w 42"/>
                  <a:gd name="T9" fmla="*/ 0 h 209"/>
                  <a:gd name="T10" fmla="*/ 41 w 42"/>
                  <a:gd name="T11" fmla="*/ 0 h 209"/>
                  <a:gd name="T12" fmla="*/ 42 w 42"/>
                  <a:gd name="T13" fmla="*/ 1 h 209"/>
                  <a:gd name="T14" fmla="*/ 42 w 42"/>
                  <a:gd name="T15" fmla="*/ 208 h 209"/>
                  <a:gd name="T16" fmla="*/ 41 w 42"/>
                  <a:gd name="T1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09">
                    <a:moveTo>
                      <a:pt x="41" y="209"/>
                    </a:moveTo>
                    <a:cubicBezTo>
                      <a:pt x="1" y="209"/>
                      <a:pt x="1" y="209"/>
                      <a:pt x="1" y="209"/>
                    </a:cubicBezTo>
                    <a:cubicBezTo>
                      <a:pt x="1" y="209"/>
                      <a:pt x="0" y="209"/>
                      <a:pt x="0" y="208"/>
                    </a:cubicBezTo>
                    <a:cubicBezTo>
                      <a:pt x="0" y="1"/>
                      <a:pt x="0" y="1"/>
                      <a:pt x="0" y="1"/>
                    </a:cubicBezTo>
                    <a:cubicBezTo>
                      <a:pt x="0" y="0"/>
                      <a:pt x="1" y="0"/>
                      <a:pt x="1" y="0"/>
                    </a:cubicBezTo>
                    <a:cubicBezTo>
                      <a:pt x="41" y="0"/>
                      <a:pt x="41" y="0"/>
                      <a:pt x="41" y="0"/>
                    </a:cubicBezTo>
                    <a:cubicBezTo>
                      <a:pt x="42" y="0"/>
                      <a:pt x="42" y="0"/>
                      <a:pt x="42" y="1"/>
                    </a:cubicBezTo>
                    <a:cubicBezTo>
                      <a:pt x="42" y="208"/>
                      <a:pt x="42" y="208"/>
                      <a:pt x="42" y="208"/>
                    </a:cubicBezTo>
                    <a:cubicBezTo>
                      <a:pt x="42" y="209"/>
                      <a:pt x="42" y="209"/>
                      <a:pt x="41"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sp>
            <p:nvSpPr>
              <p:cNvPr id="18" name="Freeform 13">
                <a:extLst>
                  <a:ext uri="{FF2B5EF4-FFF2-40B4-BE49-F238E27FC236}">
                    <a16:creationId xmlns:a16="http://schemas.microsoft.com/office/drawing/2014/main" xmlns="" id="{51DD9874-AC9E-2EC4-3FA1-26764E6E5411}"/>
                  </a:ext>
                </a:extLst>
              </p:cNvPr>
              <p:cNvSpPr>
                <a:spLocks/>
              </p:cNvSpPr>
              <p:nvPr/>
            </p:nvSpPr>
            <p:spPr bwMode="auto">
              <a:xfrm>
                <a:off x="-3063884" y="2316162"/>
                <a:ext cx="130176" cy="215900"/>
              </a:xfrm>
              <a:custGeom>
                <a:avLst/>
                <a:gdLst>
                  <a:gd name="T0" fmla="*/ 41 w 42"/>
                  <a:gd name="T1" fmla="*/ 69 h 69"/>
                  <a:gd name="T2" fmla="*/ 1 w 42"/>
                  <a:gd name="T3" fmla="*/ 69 h 69"/>
                  <a:gd name="T4" fmla="*/ 0 w 42"/>
                  <a:gd name="T5" fmla="*/ 68 h 69"/>
                  <a:gd name="T6" fmla="*/ 0 w 42"/>
                  <a:gd name="T7" fmla="*/ 1 h 69"/>
                  <a:gd name="T8" fmla="*/ 1 w 42"/>
                  <a:gd name="T9" fmla="*/ 0 h 69"/>
                  <a:gd name="T10" fmla="*/ 41 w 42"/>
                  <a:gd name="T11" fmla="*/ 0 h 69"/>
                  <a:gd name="T12" fmla="*/ 42 w 42"/>
                  <a:gd name="T13" fmla="*/ 1 h 69"/>
                  <a:gd name="T14" fmla="*/ 42 w 42"/>
                  <a:gd name="T15" fmla="*/ 68 h 69"/>
                  <a:gd name="T16" fmla="*/ 41 w 42"/>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9">
                    <a:moveTo>
                      <a:pt x="41" y="69"/>
                    </a:moveTo>
                    <a:cubicBezTo>
                      <a:pt x="1" y="69"/>
                      <a:pt x="1" y="69"/>
                      <a:pt x="1" y="69"/>
                    </a:cubicBezTo>
                    <a:cubicBezTo>
                      <a:pt x="0" y="69"/>
                      <a:pt x="0" y="69"/>
                      <a:pt x="0" y="68"/>
                    </a:cubicBezTo>
                    <a:cubicBezTo>
                      <a:pt x="0" y="1"/>
                      <a:pt x="0" y="1"/>
                      <a:pt x="0" y="1"/>
                    </a:cubicBezTo>
                    <a:cubicBezTo>
                      <a:pt x="0" y="0"/>
                      <a:pt x="0" y="0"/>
                      <a:pt x="1" y="0"/>
                    </a:cubicBezTo>
                    <a:cubicBezTo>
                      <a:pt x="41" y="0"/>
                      <a:pt x="41" y="0"/>
                      <a:pt x="41" y="0"/>
                    </a:cubicBezTo>
                    <a:cubicBezTo>
                      <a:pt x="41" y="0"/>
                      <a:pt x="42" y="0"/>
                      <a:pt x="42" y="1"/>
                    </a:cubicBezTo>
                    <a:cubicBezTo>
                      <a:pt x="42" y="68"/>
                      <a:pt x="42" y="68"/>
                      <a:pt x="42" y="68"/>
                    </a:cubicBezTo>
                    <a:cubicBezTo>
                      <a:pt x="42" y="69"/>
                      <a:pt x="41" y="69"/>
                      <a:pt x="4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sp>
            <p:nvSpPr>
              <p:cNvPr id="19" name="Freeform 14">
                <a:extLst>
                  <a:ext uri="{FF2B5EF4-FFF2-40B4-BE49-F238E27FC236}">
                    <a16:creationId xmlns:a16="http://schemas.microsoft.com/office/drawing/2014/main" xmlns="" id="{BF081C4A-AA93-8D85-EB35-8892ED6C2457}"/>
                  </a:ext>
                </a:extLst>
              </p:cNvPr>
              <p:cNvSpPr>
                <a:spLocks/>
              </p:cNvSpPr>
              <p:nvPr/>
            </p:nvSpPr>
            <p:spPr bwMode="auto">
              <a:xfrm>
                <a:off x="-2868621" y="2316165"/>
                <a:ext cx="130176" cy="215900"/>
              </a:xfrm>
              <a:custGeom>
                <a:avLst/>
                <a:gdLst>
                  <a:gd name="T0" fmla="*/ 41 w 42"/>
                  <a:gd name="T1" fmla="*/ 69 h 69"/>
                  <a:gd name="T2" fmla="*/ 1 w 42"/>
                  <a:gd name="T3" fmla="*/ 69 h 69"/>
                  <a:gd name="T4" fmla="*/ 0 w 42"/>
                  <a:gd name="T5" fmla="*/ 68 h 69"/>
                  <a:gd name="T6" fmla="*/ 0 w 42"/>
                  <a:gd name="T7" fmla="*/ 1 h 69"/>
                  <a:gd name="T8" fmla="*/ 1 w 42"/>
                  <a:gd name="T9" fmla="*/ 0 h 69"/>
                  <a:gd name="T10" fmla="*/ 41 w 42"/>
                  <a:gd name="T11" fmla="*/ 0 h 69"/>
                  <a:gd name="T12" fmla="*/ 42 w 42"/>
                  <a:gd name="T13" fmla="*/ 1 h 69"/>
                  <a:gd name="T14" fmla="*/ 42 w 42"/>
                  <a:gd name="T15" fmla="*/ 68 h 69"/>
                  <a:gd name="T16" fmla="*/ 41 w 42"/>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9">
                    <a:moveTo>
                      <a:pt x="41" y="69"/>
                    </a:moveTo>
                    <a:cubicBezTo>
                      <a:pt x="1" y="69"/>
                      <a:pt x="1" y="69"/>
                      <a:pt x="1" y="69"/>
                    </a:cubicBezTo>
                    <a:cubicBezTo>
                      <a:pt x="1" y="69"/>
                      <a:pt x="0" y="69"/>
                      <a:pt x="0" y="68"/>
                    </a:cubicBezTo>
                    <a:cubicBezTo>
                      <a:pt x="0" y="1"/>
                      <a:pt x="0" y="1"/>
                      <a:pt x="0" y="1"/>
                    </a:cubicBezTo>
                    <a:cubicBezTo>
                      <a:pt x="0" y="0"/>
                      <a:pt x="1" y="0"/>
                      <a:pt x="1" y="0"/>
                    </a:cubicBezTo>
                    <a:cubicBezTo>
                      <a:pt x="41" y="0"/>
                      <a:pt x="41" y="0"/>
                      <a:pt x="41" y="0"/>
                    </a:cubicBezTo>
                    <a:cubicBezTo>
                      <a:pt x="42" y="0"/>
                      <a:pt x="42" y="0"/>
                      <a:pt x="42" y="1"/>
                    </a:cubicBezTo>
                    <a:cubicBezTo>
                      <a:pt x="42" y="68"/>
                      <a:pt x="42" y="68"/>
                      <a:pt x="42" y="68"/>
                    </a:cubicBezTo>
                    <a:cubicBezTo>
                      <a:pt x="42" y="69"/>
                      <a:pt x="42" y="69"/>
                      <a:pt x="4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sp>
            <p:nvSpPr>
              <p:cNvPr id="20" name="Freeform 15">
                <a:extLst>
                  <a:ext uri="{FF2B5EF4-FFF2-40B4-BE49-F238E27FC236}">
                    <a16:creationId xmlns:a16="http://schemas.microsoft.com/office/drawing/2014/main" xmlns="" id="{D149D674-AEC2-86D6-EA1E-E8574BCA6DE8}"/>
                  </a:ext>
                </a:extLst>
              </p:cNvPr>
              <p:cNvSpPr>
                <a:spLocks/>
              </p:cNvSpPr>
              <p:nvPr/>
            </p:nvSpPr>
            <p:spPr bwMode="auto">
              <a:xfrm>
                <a:off x="-2670185" y="2316160"/>
                <a:ext cx="130176" cy="215900"/>
              </a:xfrm>
              <a:custGeom>
                <a:avLst/>
                <a:gdLst>
                  <a:gd name="T0" fmla="*/ 41 w 42"/>
                  <a:gd name="T1" fmla="*/ 69 h 69"/>
                  <a:gd name="T2" fmla="*/ 1 w 42"/>
                  <a:gd name="T3" fmla="*/ 69 h 69"/>
                  <a:gd name="T4" fmla="*/ 0 w 42"/>
                  <a:gd name="T5" fmla="*/ 68 h 69"/>
                  <a:gd name="T6" fmla="*/ 0 w 42"/>
                  <a:gd name="T7" fmla="*/ 1 h 69"/>
                  <a:gd name="T8" fmla="*/ 1 w 42"/>
                  <a:gd name="T9" fmla="*/ 0 h 69"/>
                  <a:gd name="T10" fmla="*/ 41 w 42"/>
                  <a:gd name="T11" fmla="*/ 0 h 69"/>
                  <a:gd name="T12" fmla="*/ 42 w 42"/>
                  <a:gd name="T13" fmla="*/ 1 h 69"/>
                  <a:gd name="T14" fmla="*/ 42 w 42"/>
                  <a:gd name="T15" fmla="*/ 68 h 69"/>
                  <a:gd name="T16" fmla="*/ 41 w 42"/>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9">
                    <a:moveTo>
                      <a:pt x="41" y="69"/>
                    </a:moveTo>
                    <a:cubicBezTo>
                      <a:pt x="1" y="69"/>
                      <a:pt x="1" y="69"/>
                      <a:pt x="1" y="69"/>
                    </a:cubicBezTo>
                    <a:cubicBezTo>
                      <a:pt x="0" y="69"/>
                      <a:pt x="0" y="69"/>
                      <a:pt x="0" y="68"/>
                    </a:cubicBezTo>
                    <a:cubicBezTo>
                      <a:pt x="0" y="1"/>
                      <a:pt x="0" y="1"/>
                      <a:pt x="0" y="1"/>
                    </a:cubicBezTo>
                    <a:cubicBezTo>
                      <a:pt x="0" y="0"/>
                      <a:pt x="0" y="0"/>
                      <a:pt x="1" y="0"/>
                    </a:cubicBezTo>
                    <a:cubicBezTo>
                      <a:pt x="41" y="0"/>
                      <a:pt x="41" y="0"/>
                      <a:pt x="41" y="0"/>
                    </a:cubicBezTo>
                    <a:cubicBezTo>
                      <a:pt x="41" y="0"/>
                      <a:pt x="42" y="0"/>
                      <a:pt x="42" y="1"/>
                    </a:cubicBezTo>
                    <a:cubicBezTo>
                      <a:pt x="42" y="68"/>
                      <a:pt x="42" y="68"/>
                      <a:pt x="42" y="68"/>
                    </a:cubicBezTo>
                    <a:cubicBezTo>
                      <a:pt x="42" y="69"/>
                      <a:pt x="41" y="69"/>
                      <a:pt x="4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sp>
            <p:nvSpPr>
              <p:cNvPr id="21" name="Freeform 16">
                <a:extLst>
                  <a:ext uri="{FF2B5EF4-FFF2-40B4-BE49-F238E27FC236}">
                    <a16:creationId xmlns:a16="http://schemas.microsoft.com/office/drawing/2014/main" xmlns="" id="{E5C6F00C-9C17-F5A6-961C-F2A001C2E3A9}"/>
                  </a:ext>
                </a:extLst>
              </p:cNvPr>
              <p:cNvSpPr>
                <a:spLocks/>
              </p:cNvSpPr>
              <p:nvPr/>
            </p:nvSpPr>
            <p:spPr bwMode="auto">
              <a:xfrm>
                <a:off x="-2474912" y="2316164"/>
                <a:ext cx="130176" cy="215900"/>
              </a:xfrm>
              <a:custGeom>
                <a:avLst/>
                <a:gdLst>
                  <a:gd name="T0" fmla="*/ 41 w 42"/>
                  <a:gd name="T1" fmla="*/ 69 h 69"/>
                  <a:gd name="T2" fmla="*/ 1 w 42"/>
                  <a:gd name="T3" fmla="*/ 69 h 69"/>
                  <a:gd name="T4" fmla="*/ 0 w 42"/>
                  <a:gd name="T5" fmla="*/ 68 h 69"/>
                  <a:gd name="T6" fmla="*/ 0 w 42"/>
                  <a:gd name="T7" fmla="*/ 1 h 69"/>
                  <a:gd name="T8" fmla="*/ 1 w 42"/>
                  <a:gd name="T9" fmla="*/ 0 h 69"/>
                  <a:gd name="T10" fmla="*/ 41 w 42"/>
                  <a:gd name="T11" fmla="*/ 0 h 69"/>
                  <a:gd name="T12" fmla="*/ 42 w 42"/>
                  <a:gd name="T13" fmla="*/ 1 h 69"/>
                  <a:gd name="T14" fmla="*/ 42 w 42"/>
                  <a:gd name="T15" fmla="*/ 68 h 69"/>
                  <a:gd name="T16" fmla="*/ 41 w 42"/>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9">
                    <a:moveTo>
                      <a:pt x="41" y="69"/>
                    </a:moveTo>
                    <a:cubicBezTo>
                      <a:pt x="1" y="69"/>
                      <a:pt x="1" y="69"/>
                      <a:pt x="1" y="69"/>
                    </a:cubicBezTo>
                    <a:cubicBezTo>
                      <a:pt x="1" y="69"/>
                      <a:pt x="0" y="69"/>
                      <a:pt x="0" y="68"/>
                    </a:cubicBezTo>
                    <a:cubicBezTo>
                      <a:pt x="0" y="1"/>
                      <a:pt x="0" y="1"/>
                      <a:pt x="0" y="1"/>
                    </a:cubicBezTo>
                    <a:cubicBezTo>
                      <a:pt x="0" y="0"/>
                      <a:pt x="1" y="0"/>
                      <a:pt x="1" y="0"/>
                    </a:cubicBezTo>
                    <a:cubicBezTo>
                      <a:pt x="41" y="0"/>
                      <a:pt x="41" y="0"/>
                      <a:pt x="41" y="0"/>
                    </a:cubicBezTo>
                    <a:cubicBezTo>
                      <a:pt x="42" y="0"/>
                      <a:pt x="42" y="0"/>
                      <a:pt x="42" y="1"/>
                    </a:cubicBezTo>
                    <a:cubicBezTo>
                      <a:pt x="42" y="68"/>
                      <a:pt x="42" y="68"/>
                      <a:pt x="42" y="68"/>
                    </a:cubicBezTo>
                    <a:cubicBezTo>
                      <a:pt x="42" y="69"/>
                      <a:pt x="42" y="69"/>
                      <a:pt x="4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435055"/>
                  </a:solidFill>
                  <a:effectLst/>
                  <a:uLnTx/>
                  <a:uFillTx/>
                  <a:latin typeface="Arial"/>
                  <a:ea typeface="+mn-ea"/>
                  <a:cs typeface="+mn-cs"/>
                </a:endParaRPr>
              </a:p>
            </p:txBody>
          </p:sp>
        </p:grpSp>
        <p:sp>
          <p:nvSpPr>
            <p:cNvPr id="22" name="Rechteck 21">
              <a:extLst>
                <a:ext uri="{FF2B5EF4-FFF2-40B4-BE49-F238E27FC236}">
                  <a16:creationId xmlns:a16="http://schemas.microsoft.com/office/drawing/2014/main" xmlns="" id="{0DA26EB4-C819-D1EF-515A-397F90D00268}"/>
                </a:ext>
              </a:extLst>
            </p:cNvPr>
            <p:cNvSpPr/>
            <p:nvPr/>
          </p:nvSpPr>
          <p:spPr bwMode="auto">
            <a:xfrm>
              <a:off x="9832211" y="1810513"/>
              <a:ext cx="1114201" cy="55475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449252" rtl="0" eaLnBrk="0" fontAlgn="base" latinLnBrk="0" hangingPunct="0">
                <a:lnSpc>
                  <a:spcPct val="100000"/>
                </a:lnSpc>
                <a:spcBef>
                  <a:spcPct val="0"/>
                </a:spcBef>
                <a:spcAft>
                  <a:spcPct val="0"/>
                </a:spcAft>
                <a:buClr>
                  <a:srgbClr val="000000"/>
                </a:buClr>
                <a:buSzPct val="100000"/>
                <a:buFontTx/>
                <a:buNone/>
                <a:tabLst/>
                <a:defRPr/>
              </a:pPr>
              <a:r>
                <a:rPr kumimoji="0" lang="en-US" b="0" i="0" u="none" strike="noStrike" kern="0" cap="none" spc="0" normalizeH="0" baseline="0" noProof="0" dirty="0">
                  <a:ln>
                    <a:noFill/>
                  </a:ln>
                  <a:solidFill>
                    <a:schemeClr val="bg2">
                      <a:lumMod val="50000"/>
                    </a:schemeClr>
                  </a:solidFill>
                  <a:uLnTx/>
                  <a:uFillTx/>
                  <a:latin typeface="Arial"/>
                  <a:ea typeface="+mn-ea"/>
                  <a:cs typeface="+mn-cs"/>
                </a:rPr>
                <a:t>Functional</a:t>
              </a:r>
            </a:p>
            <a:p>
              <a:pPr marL="0" marR="0" lvl="0" indent="0" algn="ctr" defTabSz="449252" rtl="0" eaLnBrk="0" fontAlgn="base" latinLnBrk="0" hangingPunct="0">
                <a:lnSpc>
                  <a:spcPct val="100000"/>
                </a:lnSpc>
                <a:spcBef>
                  <a:spcPct val="0"/>
                </a:spcBef>
                <a:spcAft>
                  <a:spcPct val="0"/>
                </a:spcAft>
                <a:buClr>
                  <a:srgbClr val="000000"/>
                </a:buClr>
                <a:buSzPct val="100000"/>
                <a:buFontTx/>
                <a:buNone/>
                <a:tabLst/>
                <a:defRPr/>
              </a:pPr>
              <a:r>
                <a:rPr kumimoji="0" lang="en-US" b="0" i="0" u="none" strike="noStrike" kern="0" cap="none" spc="-20" normalizeH="0" baseline="0" noProof="0" dirty="0">
                  <a:ln>
                    <a:noFill/>
                  </a:ln>
                  <a:solidFill>
                    <a:schemeClr val="bg2">
                      <a:lumMod val="50000"/>
                    </a:schemeClr>
                  </a:solidFill>
                  <a:uLnTx/>
                  <a:uFillTx/>
                  <a:latin typeface="Arial"/>
                  <a:ea typeface="+mn-ea"/>
                  <a:cs typeface="+mn-cs"/>
                </a:rPr>
                <a:t>Safety</a:t>
              </a:r>
            </a:p>
          </p:txBody>
        </p:sp>
        <p:sp>
          <p:nvSpPr>
            <p:cNvPr id="24" name="Pfeil: nach rechts 23">
              <a:extLst>
                <a:ext uri="{FF2B5EF4-FFF2-40B4-BE49-F238E27FC236}">
                  <a16:creationId xmlns:a16="http://schemas.microsoft.com/office/drawing/2014/main" xmlns="" id="{9C62055E-0001-971D-CC99-26F1A2093E08}"/>
                </a:ext>
              </a:extLst>
            </p:cNvPr>
            <p:cNvSpPr/>
            <p:nvPr/>
          </p:nvSpPr>
          <p:spPr>
            <a:xfrm>
              <a:off x="8588348" y="2937099"/>
              <a:ext cx="692474" cy="826571"/>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sz="1600"/>
            </a:p>
          </p:txBody>
        </p:sp>
        <p:sp>
          <p:nvSpPr>
            <p:cNvPr id="25" name="Textfeld 24">
              <a:extLst>
                <a:ext uri="{FF2B5EF4-FFF2-40B4-BE49-F238E27FC236}">
                  <a16:creationId xmlns:a16="http://schemas.microsoft.com/office/drawing/2014/main" xmlns="" id="{39326625-88CB-7623-585B-A778CDBF0DB1}"/>
                </a:ext>
              </a:extLst>
            </p:cNvPr>
            <p:cNvSpPr txBox="1"/>
            <p:nvPr/>
          </p:nvSpPr>
          <p:spPr>
            <a:xfrm>
              <a:off x="9154666" y="4383825"/>
              <a:ext cx="2422654" cy="1192728"/>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dirty="0" err="1">
                  <a:solidFill>
                    <a:schemeClr val="bg2">
                      <a:lumMod val="50000"/>
                    </a:schemeClr>
                  </a:solidFill>
                  <a:latin typeface="Arial"/>
                </a:rPr>
                <a:t>Updates </a:t>
              </a:r>
              <a:r>
                <a:rPr lang="en-US" sz="1400" b="1" dirty="0">
                  <a:solidFill>
                    <a:schemeClr val="bg2">
                      <a:lumMod val="50000"/>
                    </a:schemeClr>
                  </a:solidFill>
                  <a:latin typeface="Arial"/>
                </a:rPr>
                <a:t>in years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dirty="0">
                  <a:solidFill>
                    <a:schemeClr val="bg2">
                      <a:lumMod val="50000"/>
                    </a:schemeClr>
                  </a:solidFill>
                  <a:latin typeface="Arial"/>
                </a:rPr>
                <a:t>Focus in case </a:t>
              </a:r>
              <a:br>
                <a:rPr lang="en-US" sz="1400" b="1" dirty="0">
                  <a:solidFill>
                    <a:schemeClr val="bg2">
                      <a:lumMod val="50000"/>
                    </a:schemeClr>
                  </a:solidFill>
                  <a:latin typeface="Arial"/>
                </a:rPr>
              </a:br>
              <a:r>
                <a:rPr lang="en-US" sz="1400" b="1" dirty="0">
                  <a:solidFill>
                    <a:schemeClr val="bg2">
                      <a:lumMod val="50000"/>
                    </a:schemeClr>
                  </a:solidFill>
                  <a:latin typeface="Arial"/>
                </a:rPr>
                <a:t>of malfunction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dirty="0" err="1">
                  <a:solidFill>
                    <a:schemeClr val="bg2">
                      <a:lumMod val="50000"/>
                    </a:schemeClr>
                  </a:solidFill>
                  <a:latin typeface="Arial"/>
                </a:rPr>
                <a:t>Use of </a:t>
              </a:r>
              <a:r>
                <a:rPr lang="en-US" sz="1400" b="1" dirty="0">
                  <a:solidFill>
                    <a:schemeClr val="bg2">
                      <a:lumMod val="50000"/>
                    </a:schemeClr>
                  </a:solidFill>
                  <a:latin typeface="Arial"/>
                </a:rPr>
                <a:t>(</a:t>
              </a:r>
              <a:r>
                <a:rPr lang="en-US" sz="1400" b="1" dirty="0" err="1">
                  <a:solidFill>
                    <a:schemeClr val="bg2">
                      <a:lumMod val="50000"/>
                    </a:schemeClr>
                  </a:solidFill>
                  <a:latin typeface="Arial"/>
                </a:rPr>
                <a:t>own</a:t>
              </a:r>
              <a:r>
                <a:rPr lang="en-US" sz="1400" b="1" dirty="0">
                  <a:solidFill>
                    <a:schemeClr val="bg2">
                      <a:lumMod val="50000"/>
                    </a:schemeClr>
                  </a:solidFill>
                  <a:latin typeface="Arial"/>
                </a:rPr>
                <a:t>) </a:t>
              </a:r>
              <a:br>
                <a:rPr lang="en-US" sz="1400" b="1" dirty="0">
                  <a:solidFill>
                    <a:schemeClr val="bg2">
                      <a:lumMod val="50000"/>
                    </a:schemeClr>
                  </a:solidFill>
                  <a:latin typeface="Arial"/>
                </a:rPr>
              </a:br>
              <a:r>
                <a:rPr lang="en-US" sz="1400" b="1" dirty="0">
                  <a:solidFill>
                    <a:schemeClr val="bg2">
                      <a:lumMod val="50000"/>
                    </a:schemeClr>
                  </a:solidFill>
                  <a:latin typeface="Arial"/>
                </a:rPr>
                <a:t>operating </a:t>
              </a:r>
              <a:r>
                <a:rPr lang="en-US" sz="1400" b="1" dirty="0" err="1">
                  <a:solidFill>
                    <a:schemeClr val="bg2">
                      <a:lumMod val="50000"/>
                    </a:schemeClr>
                  </a:solidFill>
                  <a:latin typeface="Arial"/>
                </a:rPr>
                <a:t>experienc</a:t>
              </a:r>
              <a:r>
                <a:rPr lang="en-US" sz="1400" b="1" dirty="0" err="1">
                  <a:solidFill>
                    <a:schemeClr val="tx1">
                      <a:lumMod val="75000"/>
                      <a:lumOff val="25000"/>
                    </a:schemeClr>
                  </a:solidFill>
                  <a:latin typeface="Arial"/>
                </a:rPr>
                <a:t>e</a:t>
              </a:r>
              <a:endParaRPr lang="en-US" sz="1400" b="1" dirty="0">
                <a:solidFill>
                  <a:schemeClr val="tx1">
                    <a:lumMod val="75000"/>
                    <a:lumOff val="25000"/>
                  </a:schemeClr>
                </a:solidFill>
                <a:latin typeface="Arial"/>
              </a:endParaRPr>
            </a:p>
          </p:txBody>
        </p:sp>
      </p:grpSp>
      <p:grpSp>
        <p:nvGrpSpPr>
          <p:cNvPr id="80" name="Gruppieren 79">
            <a:extLst>
              <a:ext uri="{FF2B5EF4-FFF2-40B4-BE49-F238E27FC236}">
                <a16:creationId xmlns:a16="http://schemas.microsoft.com/office/drawing/2014/main" xmlns="" id="{AF84CF6D-88DE-989C-2F0F-EC794F54887B}"/>
              </a:ext>
            </a:extLst>
          </p:cNvPr>
          <p:cNvGrpSpPr/>
          <p:nvPr/>
        </p:nvGrpSpPr>
        <p:grpSpPr>
          <a:xfrm>
            <a:off x="717125" y="1983736"/>
            <a:ext cx="3958920" cy="3452717"/>
            <a:chOff x="717125" y="1983736"/>
            <a:chExt cx="3958920" cy="3452717"/>
          </a:xfrm>
        </p:grpSpPr>
        <p:sp>
          <p:nvSpPr>
            <p:cNvPr id="23" name="Pfeil: nach rechts 22">
              <a:extLst>
                <a:ext uri="{FF2B5EF4-FFF2-40B4-BE49-F238E27FC236}">
                  <a16:creationId xmlns:a16="http://schemas.microsoft.com/office/drawing/2014/main" xmlns="" id="{49EBE70A-34C0-D9A7-E948-7D897D89CB43}"/>
                </a:ext>
              </a:extLst>
            </p:cNvPr>
            <p:cNvSpPr/>
            <p:nvPr/>
          </p:nvSpPr>
          <p:spPr>
            <a:xfrm>
              <a:off x="2965631" y="2937099"/>
              <a:ext cx="692474" cy="826571"/>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sz="1600"/>
            </a:p>
          </p:txBody>
        </p:sp>
        <p:sp>
          <p:nvSpPr>
            <p:cNvPr id="6" name="Rechteck 5">
              <a:extLst>
                <a:ext uri="{FF2B5EF4-FFF2-40B4-BE49-F238E27FC236}">
                  <a16:creationId xmlns:a16="http://schemas.microsoft.com/office/drawing/2014/main" xmlns="" id="{C99856F1-14EF-81F0-F98F-24DC42C71BFD}"/>
                </a:ext>
              </a:extLst>
            </p:cNvPr>
            <p:cNvSpPr/>
            <p:nvPr/>
          </p:nvSpPr>
          <p:spPr bwMode="auto">
            <a:xfrm>
              <a:off x="1516598" y="1983736"/>
              <a:ext cx="850469"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449252" rtl="0" eaLnBrk="0" fontAlgn="base" latinLnBrk="0" hangingPunct="0">
                <a:lnSpc>
                  <a:spcPct val="100000"/>
                </a:lnSpc>
                <a:spcBef>
                  <a:spcPct val="0"/>
                </a:spcBef>
                <a:spcAft>
                  <a:spcPct val="0"/>
                </a:spcAft>
                <a:buClr>
                  <a:srgbClr val="000000"/>
                </a:buClr>
                <a:buSzPct val="100000"/>
                <a:buFontTx/>
                <a:buNone/>
                <a:tabLst/>
                <a:defRPr/>
              </a:pPr>
              <a:r>
                <a:rPr lang="en-US" kern="0" dirty="0">
                  <a:solidFill>
                    <a:schemeClr val="bg2">
                      <a:lumMod val="50000"/>
                    </a:schemeClr>
                  </a:solidFill>
                  <a:latin typeface="Arial"/>
                </a:rPr>
                <a:t>S</a:t>
              </a:r>
              <a:r>
                <a:rPr kumimoji="0" lang="en-US" b="0" i="0" u="none" strike="noStrike" kern="0" cap="none" spc="0" normalizeH="0" baseline="0" noProof="0" dirty="0" err="1">
                  <a:ln>
                    <a:noFill/>
                  </a:ln>
                  <a:solidFill>
                    <a:schemeClr val="bg2">
                      <a:lumMod val="50000"/>
                    </a:schemeClr>
                  </a:solidFill>
                  <a:uLnTx/>
                  <a:uFillTx/>
                  <a:latin typeface="Arial"/>
                </a:rPr>
                <a:t>ecurity</a:t>
              </a:r>
              <a:endParaRPr kumimoji="0" lang="en-US" b="0" i="0" u="none" strike="noStrike" kern="0" cap="none" spc="0" normalizeH="0" baseline="0" noProof="0" dirty="0">
                <a:ln>
                  <a:noFill/>
                </a:ln>
                <a:solidFill>
                  <a:schemeClr val="bg2">
                    <a:lumMod val="50000"/>
                  </a:schemeClr>
                </a:solidFill>
                <a:uLnTx/>
                <a:uFillTx/>
                <a:latin typeface="Arial"/>
              </a:endParaRPr>
            </a:p>
          </p:txBody>
        </p:sp>
        <p:sp>
          <p:nvSpPr>
            <p:cNvPr id="7" name="Freeform 25">
              <a:extLst>
                <a:ext uri="{FF2B5EF4-FFF2-40B4-BE49-F238E27FC236}">
                  <a16:creationId xmlns:a16="http://schemas.microsoft.com/office/drawing/2014/main" xmlns="" id="{7C4ABC9A-880E-0D28-4397-6F34FC78D88A}"/>
                </a:ext>
              </a:extLst>
            </p:cNvPr>
            <p:cNvSpPr>
              <a:spLocks noEditPoints="1"/>
            </p:cNvSpPr>
            <p:nvPr/>
          </p:nvSpPr>
          <p:spPr bwMode="auto">
            <a:xfrm>
              <a:off x="3859302" y="2891294"/>
              <a:ext cx="816743" cy="918179"/>
            </a:xfrm>
            <a:custGeom>
              <a:avLst/>
              <a:gdLst>
                <a:gd name="T0" fmla="*/ 192 w 384"/>
                <a:gd name="T1" fmla="*/ 0 h 470"/>
                <a:gd name="T2" fmla="*/ 0 w 384"/>
                <a:gd name="T3" fmla="*/ 86 h 470"/>
                <a:gd name="T4" fmla="*/ 0 w 384"/>
                <a:gd name="T5" fmla="*/ 214 h 470"/>
                <a:gd name="T6" fmla="*/ 192 w 384"/>
                <a:gd name="T7" fmla="*/ 470 h 470"/>
                <a:gd name="T8" fmla="*/ 384 w 384"/>
                <a:gd name="T9" fmla="*/ 214 h 470"/>
                <a:gd name="T10" fmla="*/ 384 w 384"/>
                <a:gd name="T11" fmla="*/ 86 h 470"/>
                <a:gd name="T12" fmla="*/ 192 w 384"/>
                <a:gd name="T13" fmla="*/ 0 h 470"/>
                <a:gd name="T14" fmla="*/ 192 w 384"/>
                <a:gd name="T15" fmla="*/ 235 h 470"/>
                <a:gd name="T16" fmla="*/ 341 w 384"/>
                <a:gd name="T17" fmla="*/ 235 h 470"/>
                <a:gd name="T18" fmla="*/ 192 w 384"/>
                <a:gd name="T19" fmla="*/ 426 h 470"/>
                <a:gd name="T20" fmla="*/ 192 w 384"/>
                <a:gd name="T21" fmla="*/ 235 h 470"/>
                <a:gd name="T22" fmla="*/ 42 w 384"/>
                <a:gd name="T23" fmla="*/ 235 h 470"/>
                <a:gd name="T24" fmla="*/ 42 w 384"/>
                <a:gd name="T25" fmla="*/ 114 h 470"/>
                <a:gd name="T26" fmla="*/ 192 w 384"/>
                <a:gd name="T27" fmla="*/ 47 h 470"/>
                <a:gd name="T28" fmla="*/ 192 w 384"/>
                <a:gd name="T29" fmla="*/ 23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470">
                  <a:moveTo>
                    <a:pt x="192" y="0"/>
                  </a:moveTo>
                  <a:cubicBezTo>
                    <a:pt x="0" y="86"/>
                    <a:pt x="0" y="86"/>
                    <a:pt x="0" y="86"/>
                  </a:cubicBezTo>
                  <a:cubicBezTo>
                    <a:pt x="0" y="214"/>
                    <a:pt x="0" y="214"/>
                    <a:pt x="0" y="214"/>
                  </a:cubicBezTo>
                  <a:cubicBezTo>
                    <a:pt x="0" y="332"/>
                    <a:pt x="81" y="443"/>
                    <a:pt x="192" y="470"/>
                  </a:cubicBezTo>
                  <a:cubicBezTo>
                    <a:pt x="302" y="443"/>
                    <a:pt x="384" y="332"/>
                    <a:pt x="384" y="214"/>
                  </a:cubicBezTo>
                  <a:cubicBezTo>
                    <a:pt x="384" y="86"/>
                    <a:pt x="384" y="86"/>
                    <a:pt x="384" y="86"/>
                  </a:cubicBezTo>
                  <a:lnTo>
                    <a:pt x="192" y="0"/>
                  </a:lnTo>
                  <a:close/>
                  <a:moveTo>
                    <a:pt x="192" y="235"/>
                  </a:moveTo>
                  <a:cubicBezTo>
                    <a:pt x="341" y="235"/>
                    <a:pt x="341" y="235"/>
                    <a:pt x="341" y="235"/>
                  </a:cubicBezTo>
                  <a:cubicBezTo>
                    <a:pt x="330" y="323"/>
                    <a:pt x="271" y="401"/>
                    <a:pt x="192" y="426"/>
                  </a:cubicBezTo>
                  <a:cubicBezTo>
                    <a:pt x="192" y="235"/>
                    <a:pt x="192" y="235"/>
                    <a:pt x="192" y="235"/>
                  </a:cubicBezTo>
                  <a:cubicBezTo>
                    <a:pt x="42" y="235"/>
                    <a:pt x="42" y="235"/>
                    <a:pt x="42" y="235"/>
                  </a:cubicBezTo>
                  <a:cubicBezTo>
                    <a:pt x="42" y="114"/>
                    <a:pt x="42" y="114"/>
                    <a:pt x="42" y="114"/>
                  </a:cubicBezTo>
                  <a:cubicBezTo>
                    <a:pt x="192" y="47"/>
                    <a:pt x="192" y="47"/>
                    <a:pt x="192" y="47"/>
                  </a:cubicBezTo>
                  <a:lnTo>
                    <a:pt x="192" y="235"/>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435055"/>
                </a:solidFill>
                <a:effectLst/>
                <a:uLnTx/>
                <a:uFillTx/>
                <a:latin typeface="Arial"/>
                <a:ea typeface="+mn-ea"/>
                <a:cs typeface="+mn-cs"/>
              </a:endParaRPr>
            </a:p>
          </p:txBody>
        </p:sp>
        <p:pic>
          <p:nvPicPr>
            <p:cNvPr id="8" name="Picture 2" descr="Bildergebnis für hacker">
              <a:hlinkClick r:id="rId3"/>
              <a:extLst>
                <a:ext uri="{FF2B5EF4-FFF2-40B4-BE49-F238E27FC236}">
                  <a16:creationId xmlns:a16="http://schemas.microsoft.com/office/drawing/2014/main" xmlns="" id="{C7190213-8284-2B10-FE2F-53FBF324CE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135" y="2578813"/>
              <a:ext cx="2133773" cy="1543143"/>
            </a:xfrm>
            <a:prstGeom prst="rect">
              <a:avLst/>
            </a:prstGeom>
            <a:noFill/>
            <a:ln w="38100">
              <a:solidFill>
                <a:schemeClr val="accent5"/>
              </a:solidFill>
            </a:ln>
            <a:extLst>
              <a:ext uri="{909E8E84-426E-40DD-AFC4-6F175D3DCCD1}">
                <a14:hiddenFill xmlns:a14="http://schemas.microsoft.com/office/drawing/2010/main">
                  <a:solidFill>
                    <a:srgbClr val="FFFFFF"/>
                  </a:solidFill>
                </a14:hiddenFill>
              </a:ext>
            </a:extLst>
          </p:spPr>
        </p:pic>
        <p:sp>
          <p:nvSpPr>
            <p:cNvPr id="26" name="Textfeld 25">
              <a:extLst>
                <a:ext uri="{FF2B5EF4-FFF2-40B4-BE49-F238E27FC236}">
                  <a16:creationId xmlns:a16="http://schemas.microsoft.com/office/drawing/2014/main" xmlns="" id="{200EEF8A-3F06-CF74-2766-EF239E97C388}"/>
                </a:ext>
              </a:extLst>
            </p:cNvPr>
            <p:cNvSpPr txBox="1"/>
            <p:nvPr/>
          </p:nvSpPr>
          <p:spPr>
            <a:xfrm>
              <a:off x="717125" y="4266902"/>
              <a:ext cx="2994731" cy="1169551"/>
            </a:xfrm>
            <a:prstGeom prst="rect">
              <a:avLst/>
            </a:prstGeom>
            <a:noFill/>
            <a:ln>
              <a:noFill/>
            </a:ln>
          </p:spPr>
          <p:txBody>
            <a:bodyPr wrap="none" rtlCol="0">
              <a:spAutoFit/>
            </a:bodyPr>
            <a:lstStyle/>
            <a:p>
              <a:pPr marL="400050" marR="0" lvl="0" indent="-4000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Weekly updates</a:t>
              </a:r>
            </a:p>
            <a:p>
              <a:pPr marL="400050" marR="0" lvl="0" indent="-4000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err="1">
                  <a:ln>
                    <a:noFill/>
                  </a:ln>
                  <a:solidFill>
                    <a:schemeClr val="bg2">
                      <a:lumMod val="50000"/>
                    </a:schemeClr>
                  </a:solidFill>
                  <a:effectLst/>
                  <a:uLnTx/>
                  <a:uFillTx/>
                  <a:latin typeface="Arial"/>
                  <a:ea typeface="+mn-ea"/>
                  <a:cs typeface="+mn-cs"/>
                </a:rPr>
                <a:t>Focus </a:t>
              </a: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on </a:t>
              </a:r>
              <a:r>
                <a:rPr kumimoji="0" lang="en-US" sz="1400" b="1" i="0" u="none" strike="noStrike" kern="1200" cap="none" spc="0" normalizeH="0" baseline="0" noProof="0" dirty="0" err="1">
                  <a:ln>
                    <a:noFill/>
                  </a:ln>
                  <a:solidFill>
                    <a:schemeClr val="bg2">
                      <a:lumMod val="50000"/>
                    </a:schemeClr>
                  </a:solidFill>
                  <a:effectLst/>
                  <a:uLnTx/>
                  <a:uFillTx/>
                  <a:latin typeface="Arial"/>
                  <a:ea typeface="+mn-ea"/>
                  <a:cs typeface="+mn-cs"/>
                </a:rPr>
                <a:t>weak points</a:t>
              </a:r>
              <a:endPar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endParaRPr>
            </a:p>
            <a:p>
              <a:pPr marL="400050" marR="0" lvl="0" indent="-4000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Benefit from the experience </a:t>
              </a:r>
              <a:b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b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from </a:t>
              </a:r>
              <a:r>
                <a:rPr lang="en-US" sz="1400" b="1" noProof="0" dirty="0">
                  <a:solidFill>
                    <a:schemeClr val="bg2">
                      <a:lumMod val="50000"/>
                    </a:schemeClr>
                  </a:solidFill>
                  <a:latin typeface="Arial"/>
                </a:rPr>
                <a:t>other users, and </a:t>
              </a:r>
              <a:br>
                <a:rPr lang="en-US" sz="1400" b="1" noProof="0" dirty="0">
                  <a:solidFill>
                    <a:schemeClr val="bg2">
                      <a:lumMod val="50000"/>
                    </a:schemeClr>
                  </a:solidFill>
                  <a:latin typeface="Arial"/>
                </a:rPr>
              </a:b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communities</a:t>
              </a:r>
            </a:p>
          </p:txBody>
        </p:sp>
      </p:grpSp>
      <p:sp>
        <p:nvSpPr>
          <p:cNvPr id="28" name="Title 1">
            <a:extLst>
              <a:ext uri="{FF2B5EF4-FFF2-40B4-BE49-F238E27FC236}">
                <a16:creationId xmlns:a16="http://schemas.microsoft.com/office/drawing/2014/main" xmlns="" id="{DA31BB3B-EFBE-44AD-2096-851ECEA398EA}"/>
              </a:ext>
            </a:extLst>
          </p:cNvPr>
          <p:cNvSpPr txBox="1">
            <a:spLocks/>
          </p:cNvSpPr>
          <p:nvPr/>
        </p:nvSpPr>
        <p:spPr>
          <a:xfrm>
            <a:off x="425279" y="203492"/>
            <a:ext cx="10420199" cy="5027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prstClr val="white"/>
                </a:solidFill>
                <a:latin typeface="Arial" panose="020B0604020202020204" pitchFamily="34" charset="0"/>
                <a:cs typeface="Arial" panose="020B0604020202020204" pitchFamily="34" charset="0"/>
              </a:rPr>
              <a:t>Correlation of Safety &amp; Security</a:t>
            </a:r>
          </a:p>
        </p:txBody>
      </p:sp>
      <p:grpSp>
        <p:nvGrpSpPr>
          <p:cNvPr id="75" name="Gruppieren 74">
            <a:extLst>
              <a:ext uri="{FF2B5EF4-FFF2-40B4-BE49-F238E27FC236}">
                <a16:creationId xmlns:a16="http://schemas.microsoft.com/office/drawing/2014/main" xmlns="" id="{022EFC4A-FA0E-7E81-8CD9-CC9129FA8E25}"/>
              </a:ext>
            </a:extLst>
          </p:cNvPr>
          <p:cNvGrpSpPr/>
          <p:nvPr/>
        </p:nvGrpSpPr>
        <p:grpSpPr>
          <a:xfrm>
            <a:off x="4391103" y="1808424"/>
            <a:ext cx="3295816" cy="2883824"/>
            <a:chOff x="4280085" y="-3796580"/>
            <a:chExt cx="3108616" cy="2842813"/>
          </a:xfrm>
        </p:grpSpPr>
        <p:sp>
          <p:nvSpPr>
            <p:cNvPr id="40" name="Rechteck: abgerundete Ecken 39">
              <a:extLst>
                <a:ext uri="{FF2B5EF4-FFF2-40B4-BE49-F238E27FC236}">
                  <a16:creationId xmlns:a16="http://schemas.microsoft.com/office/drawing/2014/main" xmlns="" id="{F95214A3-1777-3811-4DD0-F156AF0313D7}"/>
                </a:ext>
              </a:extLst>
            </p:cNvPr>
            <p:cNvSpPr/>
            <p:nvPr/>
          </p:nvSpPr>
          <p:spPr>
            <a:xfrm>
              <a:off x="5428822" y="-2936303"/>
              <a:ext cx="777261" cy="1342262"/>
            </a:xfrm>
            <a:prstGeom prst="roundRect">
              <a:avLst>
                <a:gd name="adj" fmla="val 27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abgerundete Ecken 40">
              <a:extLst>
                <a:ext uri="{FF2B5EF4-FFF2-40B4-BE49-F238E27FC236}">
                  <a16:creationId xmlns:a16="http://schemas.microsoft.com/office/drawing/2014/main" xmlns="" id="{59EC6C5A-4D58-3344-6246-7F54388019A4}"/>
                </a:ext>
              </a:extLst>
            </p:cNvPr>
            <p:cNvSpPr/>
            <p:nvPr/>
          </p:nvSpPr>
          <p:spPr>
            <a:xfrm>
              <a:off x="5469244" y="-2888929"/>
              <a:ext cx="696415" cy="1247515"/>
            </a:xfrm>
            <a:prstGeom prst="roundRect">
              <a:avLst>
                <a:gd name="adj" fmla="val 276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 Verbindung mit Pfeil 41">
              <a:extLst>
                <a:ext uri="{FF2B5EF4-FFF2-40B4-BE49-F238E27FC236}">
                  <a16:creationId xmlns:a16="http://schemas.microsoft.com/office/drawing/2014/main" xmlns="" id="{9DF1C0CA-E97E-D7D9-6723-915A5C6CB316}"/>
                </a:ext>
              </a:extLst>
            </p:cNvPr>
            <p:cNvCxnSpPr>
              <a:cxnSpLocks/>
            </p:cNvCxnSpPr>
            <p:nvPr/>
          </p:nvCxnSpPr>
          <p:spPr>
            <a:xfrm>
              <a:off x="5843184" y="-1594041"/>
              <a:ext cx="0" cy="220720"/>
            </a:xfrm>
            <a:prstGeom prst="straightConnector1">
              <a:avLst/>
            </a:prstGeom>
            <a:ln w="571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echteck 43">
              <a:extLst>
                <a:ext uri="{FF2B5EF4-FFF2-40B4-BE49-F238E27FC236}">
                  <a16:creationId xmlns:a16="http://schemas.microsoft.com/office/drawing/2014/main" xmlns="" id="{757FAB76-18D1-4585-93C2-266F437C8C13}"/>
                </a:ext>
              </a:extLst>
            </p:cNvPr>
            <p:cNvSpPr/>
            <p:nvPr/>
          </p:nvSpPr>
          <p:spPr>
            <a:xfrm>
              <a:off x="5606988" y="-2770369"/>
              <a:ext cx="136114" cy="85589"/>
            </a:xfrm>
            <a:prstGeom prst="rect">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abgerundete Ecken 44">
              <a:extLst>
                <a:ext uri="{FF2B5EF4-FFF2-40B4-BE49-F238E27FC236}">
                  <a16:creationId xmlns:a16="http://schemas.microsoft.com/office/drawing/2014/main" xmlns="" id="{2C7A69E5-0BF4-42B0-BDD2-DC19919B33C7}"/>
                </a:ext>
              </a:extLst>
            </p:cNvPr>
            <p:cNvSpPr/>
            <p:nvPr/>
          </p:nvSpPr>
          <p:spPr>
            <a:xfrm>
              <a:off x="5606989" y="-2583975"/>
              <a:ext cx="136113" cy="160035"/>
            </a:xfrm>
            <a:prstGeom prst="roundRect">
              <a:avLst>
                <a:gd name="adj" fmla="val 4528"/>
              </a:avLst>
            </a:prstGeom>
            <a:solidFill>
              <a:schemeClr val="accent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abgerundete Ecken 45">
              <a:extLst>
                <a:ext uri="{FF2B5EF4-FFF2-40B4-BE49-F238E27FC236}">
                  <a16:creationId xmlns:a16="http://schemas.microsoft.com/office/drawing/2014/main" xmlns="" id="{A22B4C44-E466-79EC-C51F-3A4D84076EBF}"/>
                </a:ext>
              </a:extLst>
            </p:cNvPr>
            <p:cNvSpPr/>
            <p:nvPr/>
          </p:nvSpPr>
          <p:spPr>
            <a:xfrm>
              <a:off x="5606989" y="-2423940"/>
              <a:ext cx="136113" cy="725294"/>
            </a:xfrm>
            <a:prstGeom prst="roundRect">
              <a:avLst>
                <a:gd name="adj" fmla="val 4528"/>
              </a:avLst>
            </a:prstGeom>
            <a:solidFill>
              <a:schemeClr val="accent6"/>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mit Pfeil 46">
              <a:extLst>
                <a:ext uri="{FF2B5EF4-FFF2-40B4-BE49-F238E27FC236}">
                  <a16:creationId xmlns:a16="http://schemas.microsoft.com/office/drawing/2014/main" xmlns="" id="{F9C2CCD9-4ADD-9EE6-F612-C651B7C30CA5}"/>
                </a:ext>
              </a:extLst>
            </p:cNvPr>
            <p:cNvCxnSpPr>
              <a:cxnSpLocks/>
            </p:cNvCxnSpPr>
            <p:nvPr/>
          </p:nvCxnSpPr>
          <p:spPr>
            <a:xfrm flipV="1">
              <a:off x="5843184" y="-1373321"/>
              <a:ext cx="1178237" cy="772"/>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uppieren 47">
              <a:extLst>
                <a:ext uri="{FF2B5EF4-FFF2-40B4-BE49-F238E27FC236}">
                  <a16:creationId xmlns:a16="http://schemas.microsoft.com/office/drawing/2014/main" xmlns="" id="{F85DAA97-4E29-BDC3-712F-90EB75C0F032}"/>
                </a:ext>
              </a:extLst>
            </p:cNvPr>
            <p:cNvGrpSpPr/>
            <p:nvPr/>
          </p:nvGrpSpPr>
          <p:grpSpPr>
            <a:xfrm rot="10800000">
              <a:off x="6515528" y="-1690238"/>
              <a:ext cx="239251" cy="391091"/>
              <a:chOff x="7372003" y="1461675"/>
              <a:chExt cx="1022475" cy="1364296"/>
            </a:xfrm>
            <a:solidFill>
              <a:schemeClr val="accent6"/>
            </a:solidFill>
            <a:effectLst>
              <a:outerShdw blurRad="50800" dist="38100" dir="2700000" algn="tl" rotWithShape="0">
                <a:prstClr val="black">
                  <a:alpha val="40000"/>
                </a:prstClr>
              </a:outerShdw>
            </a:effectLst>
          </p:grpSpPr>
          <p:sp>
            <p:nvSpPr>
              <p:cNvPr id="49" name="Gleichschenkliges Dreieck 48">
                <a:extLst>
                  <a:ext uri="{FF2B5EF4-FFF2-40B4-BE49-F238E27FC236}">
                    <a16:creationId xmlns:a16="http://schemas.microsoft.com/office/drawing/2014/main" xmlns="" id="{71DEE2C9-C81F-08E3-EB8B-D54D4B89CC54}"/>
                  </a:ext>
                </a:extLst>
              </p:cNvPr>
              <p:cNvSpPr/>
              <p:nvPr/>
            </p:nvSpPr>
            <p:spPr>
              <a:xfrm rot="5400000">
                <a:off x="7381875" y="1451803"/>
                <a:ext cx="478582" cy="498326"/>
              </a:xfrm>
              <a:prstGeom prst="triangle">
                <a:avLst/>
              </a:prstGeom>
              <a:grp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0" name="Gleichschenkliges Dreieck 49">
                <a:extLst>
                  <a:ext uri="{FF2B5EF4-FFF2-40B4-BE49-F238E27FC236}">
                    <a16:creationId xmlns:a16="http://schemas.microsoft.com/office/drawing/2014/main" xmlns="" id="{FD7A10B5-F596-BA2E-9E19-FE4E332BE896}"/>
                  </a:ext>
                </a:extLst>
              </p:cNvPr>
              <p:cNvSpPr/>
              <p:nvPr/>
            </p:nvSpPr>
            <p:spPr>
              <a:xfrm rot="16200000">
                <a:off x="7906024" y="1451803"/>
                <a:ext cx="478582" cy="498326"/>
              </a:xfrm>
              <a:prstGeom prst="triangle">
                <a:avLst/>
              </a:prstGeom>
              <a:grp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51" name="Gerader Verbinder 50">
                <a:extLst>
                  <a:ext uri="{FF2B5EF4-FFF2-40B4-BE49-F238E27FC236}">
                    <a16:creationId xmlns:a16="http://schemas.microsoft.com/office/drawing/2014/main" xmlns="" id="{694EB8CB-6B7E-FCDC-222E-6E125E26CED0}"/>
                  </a:ext>
                </a:extLst>
              </p:cNvPr>
              <p:cNvCxnSpPr>
                <a:cxnSpLocks/>
              </p:cNvCxnSpPr>
              <p:nvPr/>
            </p:nvCxnSpPr>
            <p:spPr>
              <a:xfrm>
                <a:off x="7884247" y="1700966"/>
                <a:ext cx="0" cy="727159"/>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Teilkreis 51">
                <a:extLst>
                  <a:ext uri="{FF2B5EF4-FFF2-40B4-BE49-F238E27FC236}">
                    <a16:creationId xmlns:a16="http://schemas.microsoft.com/office/drawing/2014/main" xmlns="" id="{4ECF3AD2-7CBB-A48A-AFF9-EB0DFF4C8339}"/>
                  </a:ext>
                </a:extLst>
              </p:cNvPr>
              <p:cNvSpPr/>
              <p:nvPr/>
            </p:nvSpPr>
            <p:spPr>
              <a:xfrm rot="16200000">
                <a:off x="7474785" y="2023652"/>
                <a:ext cx="818924" cy="785713"/>
              </a:xfrm>
              <a:prstGeom prst="pie">
                <a:avLst>
                  <a:gd name="adj1" fmla="val 5420000"/>
                  <a:gd name="adj2" fmla="val 16200000"/>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cxnSp>
          <p:nvCxnSpPr>
            <p:cNvPr id="55" name="Gerade Verbindung mit Pfeil 54">
              <a:extLst>
                <a:ext uri="{FF2B5EF4-FFF2-40B4-BE49-F238E27FC236}">
                  <a16:creationId xmlns:a16="http://schemas.microsoft.com/office/drawing/2014/main" xmlns="" id="{5AE999AB-ADDC-4AB8-84E3-5859C89491AF}"/>
                </a:ext>
              </a:extLst>
            </p:cNvPr>
            <p:cNvCxnSpPr>
              <a:cxnSpLocks/>
            </p:cNvCxnSpPr>
            <p:nvPr/>
          </p:nvCxnSpPr>
          <p:spPr>
            <a:xfrm>
              <a:off x="4280085" y="-3733900"/>
              <a:ext cx="1395894" cy="0"/>
            </a:xfrm>
            <a:prstGeom prst="straightConnector1">
              <a:avLst/>
            </a:prstGeom>
            <a:ln w="571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6" name="Gruppieren 55">
              <a:extLst>
                <a:ext uri="{FF2B5EF4-FFF2-40B4-BE49-F238E27FC236}">
                  <a16:creationId xmlns:a16="http://schemas.microsoft.com/office/drawing/2014/main" xmlns="" id="{64193CC4-CB08-19FB-2F1C-4D033A24EE0D}"/>
                </a:ext>
              </a:extLst>
            </p:cNvPr>
            <p:cNvGrpSpPr/>
            <p:nvPr/>
          </p:nvGrpSpPr>
          <p:grpSpPr>
            <a:xfrm>
              <a:off x="4916979" y="-3796580"/>
              <a:ext cx="239251" cy="391091"/>
              <a:chOff x="7372003" y="1461675"/>
              <a:chExt cx="1022475" cy="1364296"/>
            </a:xfrm>
            <a:solidFill>
              <a:schemeClr val="accent6"/>
            </a:solidFill>
            <a:effectLst>
              <a:outerShdw blurRad="50800" dist="38100" dir="2700000" algn="tl" rotWithShape="0">
                <a:prstClr val="black">
                  <a:alpha val="40000"/>
                </a:prstClr>
              </a:outerShdw>
            </a:effectLst>
          </p:grpSpPr>
          <p:sp>
            <p:nvSpPr>
              <p:cNvPr id="57" name="Gleichschenkliges Dreieck 56">
                <a:extLst>
                  <a:ext uri="{FF2B5EF4-FFF2-40B4-BE49-F238E27FC236}">
                    <a16:creationId xmlns:a16="http://schemas.microsoft.com/office/drawing/2014/main" xmlns="" id="{6BE7072B-E312-4FB5-C71C-E93302C8C364}"/>
                  </a:ext>
                </a:extLst>
              </p:cNvPr>
              <p:cNvSpPr/>
              <p:nvPr/>
            </p:nvSpPr>
            <p:spPr>
              <a:xfrm rot="5400000">
                <a:off x="7381875" y="1451803"/>
                <a:ext cx="478582" cy="498326"/>
              </a:xfrm>
              <a:prstGeom prst="triangle">
                <a:avLst/>
              </a:prstGeom>
              <a:grp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8" name="Gleichschenkliges Dreieck 57">
                <a:extLst>
                  <a:ext uri="{FF2B5EF4-FFF2-40B4-BE49-F238E27FC236}">
                    <a16:creationId xmlns:a16="http://schemas.microsoft.com/office/drawing/2014/main" xmlns="" id="{E8FE4EE4-F1D4-7741-01D4-6D913BC2AA05}"/>
                  </a:ext>
                </a:extLst>
              </p:cNvPr>
              <p:cNvSpPr/>
              <p:nvPr/>
            </p:nvSpPr>
            <p:spPr>
              <a:xfrm rot="16200000">
                <a:off x="7906024" y="1451803"/>
                <a:ext cx="478582" cy="498326"/>
              </a:xfrm>
              <a:prstGeom prst="triangle">
                <a:avLst/>
              </a:prstGeom>
              <a:grp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59" name="Gerader Verbinder 58">
                <a:extLst>
                  <a:ext uri="{FF2B5EF4-FFF2-40B4-BE49-F238E27FC236}">
                    <a16:creationId xmlns:a16="http://schemas.microsoft.com/office/drawing/2014/main" xmlns="" id="{84F6802E-4878-337C-8017-F4AB55400ADD}"/>
                  </a:ext>
                </a:extLst>
              </p:cNvPr>
              <p:cNvCxnSpPr>
                <a:cxnSpLocks/>
              </p:cNvCxnSpPr>
              <p:nvPr/>
            </p:nvCxnSpPr>
            <p:spPr>
              <a:xfrm>
                <a:off x="7884247" y="1700966"/>
                <a:ext cx="0" cy="727159"/>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ilkreis 59">
                <a:extLst>
                  <a:ext uri="{FF2B5EF4-FFF2-40B4-BE49-F238E27FC236}">
                    <a16:creationId xmlns:a16="http://schemas.microsoft.com/office/drawing/2014/main" xmlns="" id="{62FDF9DA-F68B-4ECD-5666-0E30AEE64DA8}"/>
                  </a:ext>
                </a:extLst>
              </p:cNvPr>
              <p:cNvSpPr/>
              <p:nvPr/>
            </p:nvSpPr>
            <p:spPr>
              <a:xfrm rot="16200000">
                <a:off x="7474785" y="2023652"/>
                <a:ext cx="818924" cy="785713"/>
              </a:xfrm>
              <a:prstGeom prst="pie">
                <a:avLst>
                  <a:gd name="adj1" fmla="val 5420000"/>
                  <a:gd name="adj2" fmla="val 16200000"/>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61" name="Gruppieren 60">
              <a:extLst>
                <a:ext uri="{FF2B5EF4-FFF2-40B4-BE49-F238E27FC236}">
                  <a16:creationId xmlns:a16="http://schemas.microsoft.com/office/drawing/2014/main" xmlns="" id="{9FD4C480-43AB-BC1D-9A44-EA99527BDE94}"/>
                </a:ext>
              </a:extLst>
            </p:cNvPr>
            <p:cNvGrpSpPr/>
            <p:nvPr/>
          </p:nvGrpSpPr>
          <p:grpSpPr>
            <a:xfrm>
              <a:off x="4454248" y="-3796580"/>
              <a:ext cx="239251" cy="399992"/>
              <a:chOff x="1956267" y="1041279"/>
              <a:chExt cx="524150" cy="931838"/>
            </a:xfrm>
            <a:effectLst>
              <a:outerShdw blurRad="50800" dist="38100" dir="2700000" algn="tl" rotWithShape="0">
                <a:prstClr val="black">
                  <a:alpha val="40000"/>
                </a:prstClr>
              </a:outerShdw>
            </a:effectLst>
          </p:grpSpPr>
          <p:sp>
            <p:nvSpPr>
              <p:cNvPr id="62" name="Gleichschenkliges Dreieck 61">
                <a:extLst>
                  <a:ext uri="{FF2B5EF4-FFF2-40B4-BE49-F238E27FC236}">
                    <a16:creationId xmlns:a16="http://schemas.microsoft.com/office/drawing/2014/main" xmlns="" id="{2B08CA85-7D91-38AF-5CF5-CBA6C323A33C}"/>
                  </a:ext>
                </a:extLst>
              </p:cNvPr>
              <p:cNvSpPr/>
              <p:nvPr/>
            </p:nvSpPr>
            <p:spPr>
              <a:xfrm rot="5400000">
                <a:off x="1924192" y="1073354"/>
                <a:ext cx="319605" cy="255456"/>
              </a:xfrm>
              <a:prstGeom prst="triangle">
                <a:avLst/>
              </a:prstGeom>
              <a:ln w="12700">
                <a:solidFill>
                  <a:schemeClr val="tx1">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lIns="91425" tIns="45700" rIns="91425" bIns="45700" anchor="ctr" anchorCtr="0">
                <a:noAutofit/>
              </a:bodyPr>
              <a:lstStyle/>
              <a:p>
                <a:pPr algn="ctr"/>
                <a:endParaRPr lang="de-DE" sz="1200">
                  <a:latin typeface="Calibri"/>
                  <a:cs typeface="Calibri"/>
                </a:endParaRPr>
              </a:p>
            </p:txBody>
          </p:sp>
          <p:sp>
            <p:nvSpPr>
              <p:cNvPr id="63" name="Gleichschenkliges Dreieck 62">
                <a:extLst>
                  <a:ext uri="{FF2B5EF4-FFF2-40B4-BE49-F238E27FC236}">
                    <a16:creationId xmlns:a16="http://schemas.microsoft.com/office/drawing/2014/main" xmlns="" id="{8CD904CA-4C6D-DED8-A587-12A3738901FF}"/>
                  </a:ext>
                </a:extLst>
              </p:cNvPr>
              <p:cNvSpPr/>
              <p:nvPr/>
            </p:nvSpPr>
            <p:spPr>
              <a:xfrm rot="16200000">
                <a:off x="2192886" y="1073354"/>
                <a:ext cx="319605" cy="255456"/>
              </a:xfrm>
              <a:prstGeom prst="triangle">
                <a:avLst/>
              </a:prstGeom>
              <a:ln w="12700">
                <a:solidFill>
                  <a:schemeClr val="tx1">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lIns="91425" tIns="45700" rIns="91425" bIns="45700" anchor="ctr" anchorCtr="0">
                <a:noAutofit/>
              </a:bodyPr>
              <a:lstStyle/>
              <a:p>
                <a:pPr algn="ctr"/>
                <a:endParaRPr lang="de-DE" sz="1200">
                  <a:latin typeface="Calibri"/>
                  <a:cs typeface="Calibri"/>
                </a:endParaRPr>
              </a:p>
            </p:txBody>
          </p:sp>
          <p:cxnSp>
            <p:nvCxnSpPr>
              <p:cNvPr id="64" name="Gerader Verbinder 63">
                <a:extLst>
                  <a:ext uri="{FF2B5EF4-FFF2-40B4-BE49-F238E27FC236}">
                    <a16:creationId xmlns:a16="http://schemas.microsoft.com/office/drawing/2014/main" xmlns="" id="{F76C904C-922F-EA61-D324-2F50EC755DDA}"/>
                  </a:ext>
                </a:extLst>
              </p:cNvPr>
              <p:cNvCxnSpPr>
                <a:cxnSpLocks/>
              </p:cNvCxnSpPr>
              <p:nvPr/>
            </p:nvCxnSpPr>
            <p:spPr>
              <a:xfrm>
                <a:off x="2218857" y="1201082"/>
                <a:ext cx="0" cy="485609"/>
              </a:xfrm>
              <a:prstGeom prst="line">
                <a:avLst/>
              </a:prstGeom>
              <a:ln w="12700">
                <a:solidFill>
                  <a:schemeClr val="tx1">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cxnSp>
          <p:sp>
            <p:nvSpPr>
              <p:cNvPr id="65" name="Ellipse 64">
                <a:extLst>
                  <a:ext uri="{FF2B5EF4-FFF2-40B4-BE49-F238E27FC236}">
                    <a16:creationId xmlns:a16="http://schemas.microsoft.com/office/drawing/2014/main" xmlns="" id="{C762BB75-E366-7E74-2615-8A643D423D98}"/>
                  </a:ext>
                </a:extLst>
              </p:cNvPr>
              <p:cNvSpPr/>
              <p:nvPr/>
            </p:nvSpPr>
            <p:spPr>
              <a:xfrm>
                <a:off x="2073945" y="1685117"/>
                <a:ext cx="288000" cy="288000"/>
              </a:xfrm>
              <a:prstGeom prst="ellipse">
                <a:avLst/>
              </a:prstGeom>
              <a:ln w="12700">
                <a:solidFill>
                  <a:schemeClr val="tx1">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lIns="91425" tIns="45700" rIns="91425" bIns="45700" anchor="ctr" anchorCtr="0">
                <a:noAutofit/>
              </a:bodyPr>
              <a:lstStyle/>
              <a:p>
                <a:pPr algn="ctr"/>
                <a:endParaRPr lang="de-DE" sz="1200">
                  <a:latin typeface="Calibri"/>
                  <a:cs typeface="Calibri"/>
                </a:endParaRPr>
              </a:p>
            </p:txBody>
          </p:sp>
        </p:grpSp>
        <p:cxnSp>
          <p:nvCxnSpPr>
            <p:cNvPr id="66" name="Gerade Verbindung mit Pfeil 65">
              <a:extLst>
                <a:ext uri="{FF2B5EF4-FFF2-40B4-BE49-F238E27FC236}">
                  <a16:creationId xmlns:a16="http://schemas.microsoft.com/office/drawing/2014/main" xmlns="" id="{C7BFC11E-5102-503A-100E-67233DC2E1BD}"/>
                </a:ext>
              </a:extLst>
            </p:cNvPr>
            <p:cNvCxnSpPr>
              <a:cxnSpLocks/>
            </p:cNvCxnSpPr>
            <p:nvPr/>
          </p:nvCxnSpPr>
          <p:spPr>
            <a:xfrm>
              <a:off x="5675045" y="-3733900"/>
              <a:ext cx="934" cy="760617"/>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uppieren 69">
              <a:extLst>
                <a:ext uri="{FF2B5EF4-FFF2-40B4-BE49-F238E27FC236}">
                  <a16:creationId xmlns:a16="http://schemas.microsoft.com/office/drawing/2014/main" xmlns="" id="{DD373635-F129-358D-AA0C-A34F395D3307}"/>
                </a:ext>
              </a:extLst>
            </p:cNvPr>
            <p:cNvGrpSpPr/>
            <p:nvPr/>
          </p:nvGrpSpPr>
          <p:grpSpPr>
            <a:xfrm>
              <a:off x="4833119" y="-1458895"/>
              <a:ext cx="2555582" cy="505128"/>
              <a:chOff x="5639960" y="4569470"/>
              <a:chExt cx="2555582" cy="505128"/>
            </a:xfrm>
            <a:solidFill>
              <a:schemeClr val="bg2">
                <a:lumMod val="50000"/>
              </a:schemeClr>
            </a:solidFill>
          </p:grpSpPr>
          <p:sp>
            <p:nvSpPr>
              <p:cNvPr id="71" name="Shape 256">
                <a:extLst>
                  <a:ext uri="{FF2B5EF4-FFF2-40B4-BE49-F238E27FC236}">
                    <a16:creationId xmlns:a16="http://schemas.microsoft.com/office/drawing/2014/main" xmlns="" id="{C7511292-B228-3BC4-900E-92D14BB27DA0}"/>
                  </a:ext>
                </a:extLst>
              </p:cNvPr>
              <p:cNvSpPr/>
              <p:nvPr/>
            </p:nvSpPr>
            <p:spPr>
              <a:xfrm>
                <a:off x="5639960" y="4580246"/>
                <a:ext cx="229414" cy="343244"/>
              </a:xfrm>
              <a:prstGeom prst="rect">
                <a:avLst/>
              </a:prstGeom>
              <a:grpFill/>
              <a:ln>
                <a:noFill/>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spcBef>
                    <a:spcPts val="0"/>
                  </a:spcBef>
                  <a:buNone/>
                </a:pPr>
                <a:endParaRPr sz="1200" dirty="0">
                  <a:solidFill>
                    <a:schemeClr val="lt1"/>
                  </a:solidFill>
                  <a:latin typeface="Calibri"/>
                  <a:ea typeface="Calibri"/>
                  <a:cs typeface="Calibri"/>
                  <a:sym typeface="Calibri"/>
                </a:endParaRPr>
              </a:p>
            </p:txBody>
          </p:sp>
          <p:sp>
            <p:nvSpPr>
              <p:cNvPr id="72" name="Shape 256">
                <a:extLst>
                  <a:ext uri="{FF2B5EF4-FFF2-40B4-BE49-F238E27FC236}">
                    <a16:creationId xmlns:a16="http://schemas.microsoft.com/office/drawing/2014/main" xmlns="" id="{0F520BCD-C2D8-35D5-F1FB-E300992C9387}"/>
                  </a:ext>
                </a:extLst>
              </p:cNvPr>
              <p:cNvSpPr/>
              <p:nvPr/>
            </p:nvSpPr>
            <p:spPr>
              <a:xfrm>
                <a:off x="7966128" y="4569470"/>
                <a:ext cx="229414" cy="343244"/>
              </a:xfrm>
              <a:prstGeom prst="rect">
                <a:avLst/>
              </a:prstGeom>
              <a:grpFill/>
              <a:ln>
                <a:noFill/>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spcBef>
                    <a:spcPts val="0"/>
                  </a:spcBef>
                  <a:buNone/>
                </a:pPr>
                <a:endParaRPr sz="1200" dirty="0">
                  <a:solidFill>
                    <a:schemeClr val="lt1"/>
                  </a:solidFill>
                  <a:latin typeface="Calibri"/>
                  <a:ea typeface="Calibri"/>
                  <a:cs typeface="Calibri"/>
                  <a:sym typeface="Calibri"/>
                </a:endParaRPr>
              </a:p>
            </p:txBody>
          </p:sp>
          <p:sp>
            <p:nvSpPr>
              <p:cNvPr id="73" name="Shape 256">
                <a:extLst>
                  <a:ext uri="{FF2B5EF4-FFF2-40B4-BE49-F238E27FC236}">
                    <a16:creationId xmlns:a16="http://schemas.microsoft.com/office/drawing/2014/main" xmlns="" id="{7F49CBED-38B2-892E-B510-E4F7015D64DA}"/>
                  </a:ext>
                </a:extLst>
              </p:cNvPr>
              <p:cNvSpPr/>
              <p:nvPr/>
            </p:nvSpPr>
            <p:spPr>
              <a:xfrm>
                <a:off x="5639960" y="4866149"/>
                <a:ext cx="2555579" cy="208449"/>
              </a:xfrm>
              <a:prstGeom prst="rect">
                <a:avLst/>
              </a:prstGeom>
              <a:grpFill/>
              <a:ln>
                <a:noFill/>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spcBef>
                    <a:spcPts val="0"/>
                  </a:spcBef>
                  <a:buNone/>
                </a:pPr>
                <a:endParaRPr sz="1200" dirty="0">
                  <a:solidFill>
                    <a:schemeClr val="lt1"/>
                  </a:solidFill>
                  <a:latin typeface="Calibri"/>
                  <a:ea typeface="Calibri"/>
                  <a:cs typeface="Calibri"/>
                  <a:sym typeface="Calibri"/>
                </a:endParaRPr>
              </a:p>
            </p:txBody>
          </p:sp>
        </p:grpSp>
      </p:grpSp>
      <p:sp>
        <p:nvSpPr>
          <p:cNvPr id="76" name="Rechteck 75">
            <a:extLst>
              <a:ext uri="{FF2B5EF4-FFF2-40B4-BE49-F238E27FC236}">
                <a16:creationId xmlns:a16="http://schemas.microsoft.com/office/drawing/2014/main" xmlns="" id="{3CA30A66-490D-321E-B1D9-27EECBA8273A}"/>
              </a:ext>
            </a:extLst>
          </p:cNvPr>
          <p:cNvSpPr/>
          <p:nvPr/>
        </p:nvSpPr>
        <p:spPr bwMode="auto">
          <a:xfrm>
            <a:off x="3658105" y="1117690"/>
            <a:ext cx="4930243" cy="27699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449252" rtl="0" eaLnBrk="0" fontAlgn="base" latinLnBrk="0" hangingPunct="0">
              <a:lnSpc>
                <a:spcPct val="100000"/>
              </a:lnSpc>
              <a:spcBef>
                <a:spcPct val="0"/>
              </a:spcBef>
              <a:spcAft>
                <a:spcPct val="0"/>
              </a:spcAft>
              <a:buClr>
                <a:srgbClr val="000000"/>
              </a:buClr>
              <a:buSzPct val="100000"/>
              <a:buFontTx/>
              <a:buNone/>
              <a:tabLst/>
              <a:defRPr/>
            </a:pPr>
            <a:r>
              <a:rPr kumimoji="0" lang="en-US" b="0" i="0" u="none" strike="noStrike" kern="0" cap="none" spc="0" normalizeH="0" baseline="0" noProof="0" dirty="0">
                <a:ln>
                  <a:noFill/>
                </a:ln>
                <a:solidFill>
                  <a:schemeClr val="bg2">
                    <a:lumMod val="50000"/>
                  </a:schemeClr>
                </a:solidFill>
                <a:uLnTx/>
                <a:uFillTx/>
                <a:latin typeface="Arial"/>
                <a:ea typeface="+mn-ea"/>
                <a:cs typeface="+mn-cs"/>
              </a:rPr>
              <a:t>Process</a:t>
            </a:r>
            <a:endParaRPr kumimoji="0" lang="en-US" b="0" i="0" u="none" strike="noStrike" kern="0" cap="none" spc="-20" normalizeH="0" baseline="0" noProof="0" dirty="0">
              <a:ln>
                <a:noFill/>
              </a:ln>
              <a:solidFill>
                <a:schemeClr val="bg2">
                  <a:lumMod val="50000"/>
                </a:schemeClr>
              </a:solidFill>
              <a:uLnTx/>
              <a:uFillTx/>
              <a:latin typeface="Arial"/>
              <a:ea typeface="+mn-ea"/>
              <a:cs typeface="+mn-cs"/>
            </a:endParaRPr>
          </a:p>
        </p:txBody>
      </p:sp>
    </p:spTree>
    <p:extLst>
      <p:ext uri="{BB962C8B-B14F-4D97-AF65-F5344CB8AC3E}">
        <p14:creationId xmlns:p14="http://schemas.microsoft.com/office/powerpoint/2010/main" val="315073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1117</Words>
  <Application>Microsoft Office PowerPoint</Application>
  <PresentationFormat>Geniş ekran</PresentationFormat>
  <Paragraphs>200</Paragraphs>
  <Slides>15</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Calibri</vt:lpstr>
      <vt:lpstr>Calibri Light</vt:lpstr>
      <vt:lpstr>Helvetica Neue LT W05_45</vt:lpstr>
      <vt:lpstr>Roboto</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Ceyda ÖZTÜRK</dc:creator>
  <cp:lastModifiedBy>İGE Stajyer</cp:lastModifiedBy>
  <cp:revision>17</cp:revision>
  <dcterms:created xsi:type="dcterms:W3CDTF">2019-03-06T10:36:16Z</dcterms:created>
  <dcterms:modified xsi:type="dcterms:W3CDTF">2023-09-08T06:32:00Z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b0d713-a5c0-44b2-81ea-002580e1d24c_Enabled">
    <vt:lpwstr>true</vt:lpwstr>
  </property>
  <property fmtid="{D5CDD505-2E9C-101B-9397-08002B2CF9AE}" pid="3" name="MSIP_Label_30b0d713-a5c0-44b2-81ea-002580e1d24c_SetDate">
    <vt:lpwstr>2023-09-01T14:59:16Z</vt:lpwstr>
  </property>
  <property fmtid="{D5CDD505-2E9C-101B-9397-08002B2CF9AE}" pid="4" name="MSIP_Label_30b0d713-a5c0-44b2-81ea-002580e1d24c_Method">
    <vt:lpwstr>Standard</vt:lpwstr>
  </property>
  <property fmtid="{D5CDD505-2E9C-101B-9397-08002B2CF9AE}" pid="5" name="MSIP_Label_30b0d713-a5c0-44b2-81ea-002580e1d24c_Name">
    <vt:lpwstr>Internal</vt:lpwstr>
  </property>
  <property fmtid="{D5CDD505-2E9C-101B-9397-08002B2CF9AE}" pid="6" name="MSIP_Label_30b0d713-a5c0-44b2-81ea-002580e1d24c_SiteId">
    <vt:lpwstr>daa14706-6b65-4aec-b001-90a7bef6399d</vt:lpwstr>
  </property>
  <property fmtid="{D5CDD505-2E9C-101B-9397-08002B2CF9AE}" pid="7" name="MSIP_Label_30b0d713-a5c0-44b2-81ea-002580e1d24c_ActionId">
    <vt:lpwstr>4b4528e5-23c1-4767-831f-fc7bf58d56f5</vt:lpwstr>
  </property>
  <property fmtid="{D5CDD505-2E9C-101B-9397-08002B2CF9AE}" pid="8" name="MSIP_Label_30b0d713-a5c0-44b2-81ea-002580e1d24c_ContentBits">
    <vt:lpwstr>0</vt:lpwstr>
  </property>
</Properties>
</file>