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318" r:id="rId3"/>
    <p:sldId id="319" r:id="rId4"/>
    <p:sldId id="320" r:id="rId5"/>
    <p:sldId id="325" r:id="rId6"/>
    <p:sldId id="326" r:id="rId7"/>
    <p:sldId id="327" r:id="rId8"/>
    <p:sldId id="292" r:id="rId9"/>
    <p:sldId id="297" r:id="rId10"/>
    <p:sldId id="328" r:id="rId11"/>
    <p:sldId id="324" r:id="rId12"/>
    <p:sldId id="323" r:id="rId13"/>
    <p:sldId id="300" r:id="rId14"/>
    <p:sldId id="329" r:id="rId15"/>
    <p:sldId id="304" r:id="rId16"/>
    <p:sldId id="305" r:id="rId17"/>
    <p:sldId id="307" r:id="rId18"/>
    <p:sldId id="309" r:id="rId19"/>
    <p:sldId id="310" r:id="rId20"/>
    <p:sldId id="311" r:id="rId21"/>
    <p:sldId id="330" r:id="rId22"/>
    <p:sldId id="313" r:id="rId23"/>
    <p:sldId id="314" r:id="rId24"/>
    <p:sldId id="260"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685" autoAdjust="0"/>
  </p:normalViewPr>
  <p:slideViewPr>
    <p:cSldViewPr snapToGrid="0" snapToObjects="1">
      <p:cViewPr varScale="1">
        <p:scale>
          <a:sx n="73" d="100"/>
          <a:sy n="73" d="100"/>
        </p:scale>
        <p:origin x="798"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6AEB2-86D0-4FF2-B8EC-C9F719CCE1F9}" type="datetimeFigureOut">
              <a:rPr lang="tr-TR" smtClean="0"/>
              <a:t>8.09.2023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B2468-786A-4946-B0CC-FCFC2C12ACC9}" type="slidenum">
              <a:rPr lang="tr-TR" smtClean="0"/>
              <a:t>‹#›</a:t>
            </a:fld>
            <a:endParaRPr lang="tr-TR"/>
          </a:p>
        </p:txBody>
      </p:sp>
    </p:spTree>
    <p:extLst>
      <p:ext uri="{BB962C8B-B14F-4D97-AF65-F5344CB8AC3E}">
        <p14:creationId xmlns:p14="http://schemas.microsoft.com/office/powerpoint/2010/main" val="1778699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5638299-C102-0440-9DB4-679900BD6B3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C383FA3-FF28-9246-AD21-CC4EFCD538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343FCD8-5E78-0F45-952B-ADF8F9D50230}"/>
              </a:ext>
            </a:extLst>
          </p:cNvPr>
          <p:cNvSpPr>
            <a:spLocks noGrp="1"/>
          </p:cNvSpPr>
          <p:nvPr>
            <p:ph type="dt" sz="half" idx="10"/>
          </p:nvPr>
        </p:nvSpPr>
        <p:spPr/>
        <p:txBody>
          <a:bodyPr/>
          <a:lstStyle/>
          <a:p>
            <a:fld id="{E8DF0060-7939-9542-9CA4-2D12A00068A3}" type="datetimeFigureOut">
              <a:rPr lang="tr-TR" smtClean="0"/>
              <a:t>8.09.2023</a:t>
            </a:fld>
            <a:endParaRPr lang="tr-TR"/>
          </a:p>
        </p:txBody>
      </p:sp>
      <p:sp>
        <p:nvSpPr>
          <p:cNvPr id="5" name="Alt Bilgi Yer Tutucusu 4">
            <a:extLst>
              <a:ext uri="{FF2B5EF4-FFF2-40B4-BE49-F238E27FC236}">
                <a16:creationId xmlns:a16="http://schemas.microsoft.com/office/drawing/2014/main" id="{A50DFFE9-C780-F84C-851A-F59DC9376BF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843A043-0C88-BB49-B060-B563D5A53DC7}"/>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672560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221CABF-28E7-8742-9226-970952B9668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EBA38C2-1D83-AD4A-8A3A-1738B4FF0A98}"/>
              </a:ext>
            </a:extLst>
          </p:cNvPr>
          <p:cNvSpPr>
            <a:spLocks noGrp="1"/>
          </p:cNvSpPr>
          <p:nvPr>
            <p:ph type="body" orient="vert" idx="1"/>
          </p:nvPr>
        </p:nvSpPr>
        <p:spPr/>
        <p:txBody>
          <a:bodyPr vert="eaVert"/>
          <a:lstStyle/>
          <a:p>
            <a:r>
              <a:rPr lang="tr-TR"/>
              <a:t>Asıl metin stillerini düzenlemek için tıklayın
İkinci düzey
Üçüncü düzey
Dördüncü düzey
Beşinci düzey</a:t>
            </a:r>
          </a:p>
        </p:txBody>
      </p:sp>
      <p:sp>
        <p:nvSpPr>
          <p:cNvPr id="4" name="Veri Yer Tutucusu 3">
            <a:extLst>
              <a:ext uri="{FF2B5EF4-FFF2-40B4-BE49-F238E27FC236}">
                <a16:creationId xmlns:a16="http://schemas.microsoft.com/office/drawing/2014/main" id="{B8652D8D-EA64-924F-8FC2-82CB9F7E1A13}"/>
              </a:ext>
            </a:extLst>
          </p:cNvPr>
          <p:cNvSpPr>
            <a:spLocks noGrp="1"/>
          </p:cNvSpPr>
          <p:nvPr>
            <p:ph type="dt" sz="half" idx="10"/>
          </p:nvPr>
        </p:nvSpPr>
        <p:spPr/>
        <p:txBody>
          <a:bodyPr/>
          <a:lstStyle/>
          <a:p>
            <a:fld id="{E8DF0060-7939-9542-9CA4-2D12A00068A3}" type="datetimeFigureOut">
              <a:rPr lang="tr-TR" smtClean="0"/>
              <a:t>8.09.2023</a:t>
            </a:fld>
            <a:endParaRPr lang="tr-TR"/>
          </a:p>
        </p:txBody>
      </p:sp>
      <p:sp>
        <p:nvSpPr>
          <p:cNvPr id="5" name="Alt Bilgi Yer Tutucusu 4">
            <a:extLst>
              <a:ext uri="{FF2B5EF4-FFF2-40B4-BE49-F238E27FC236}">
                <a16:creationId xmlns:a16="http://schemas.microsoft.com/office/drawing/2014/main" id="{14ABD85E-20BB-C945-A607-D10AF0EB5F7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99D4E4E-3686-6A42-B6F5-C3A88D69111C}"/>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65170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1419B49-6DEE-D94E-97E2-DAD5309D5E8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74E4E24-BA4B-644F-9092-66ABD41BBC6D}"/>
              </a:ext>
            </a:extLst>
          </p:cNvPr>
          <p:cNvSpPr>
            <a:spLocks noGrp="1"/>
          </p:cNvSpPr>
          <p:nvPr>
            <p:ph type="body" orient="vert" idx="1"/>
          </p:nvPr>
        </p:nvSpPr>
        <p:spPr>
          <a:xfrm>
            <a:off x="838200" y="365125"/>
            <a:ext cx="7734300" cy="5811838"/>
          </a:xfrm>
        </p:spPr>
        <p:txBody>
          <a:bodyPr vert="eaVert"/>
          <a:lstStyle/>
          <a:p>
            <a:r>
              <a:rPr lang="tr-TR"/>
              <a:t>Asıl metin stillerini düzenlemek için tıklayın
İkinci düzey
Üçüncü düzey
Dördüncü düzey
Beşinci düzey</a:t>
            </a:r>
          </a:p>
        </p:txBody>
      </p:sp>
      <p:sp>
        <p:nvSpPr>
          <p:cNvPr id="4" name="Veri Yer Tutucusu 3">
            <a:extLst>
              <a:ext uri="{FF2B5EF4-FFF2-40B4-BE49-F238E27FC236}">
                <a16:creationId xmlns:a16="http://schemas.microsoft.com/office/drawing/2014/main" id="{2588B529-D850-1240-B7CE-A37568137F61}"/>
              </a:ext>
            </a:extLst>
          </p:cNvPr>
          <p:cNvSpPr>
            <a:spLocks noGrp="1"/>
          </p:cNvSpPr>
          <p:nvPr>
            <p:ph type="dt" sz="half" idx="10"/>
          </p:nvPr>
        </p:nvSpPr>
        <p:spPr/>
        <p:txBody>
          <a:bodyPr/>
          <a:lstStyle/>
          <a:p>
            <a:fld id="{E8DF0060-7939-9542-9CA4-2D12A00068A3}" type="datetimeFigureOut">
              <a:rPr lang="tr-TR" smtClean="0"/>
              <a:t>8.09.2023</a:t>
            </a:fld>
            <a:endParaRPr lang="tr-TR"/>
          </a:p>
        </p:txBody>
      </p:sp>
      <p:sp>
        <p:nvSpPr>
          <p:cNvPr id="5" name="Alt Bilgi Yer Tutucusu 4">
            <a:extLst>
              <a:ext uri="{FF2B5EF4-FFF2-40B4-BE49-F238E27FC236}">
                <a16:creationId xmlns:a16="http://schemas.microsoft.com/office/drawing/2014/main" id="{56BC7246-F7BA-254D-983E-81BA436F905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D4E2A7-A068-F74A-97E2-465EC5BB3B1E}"/>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16082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17F50E2-D6BC-9D48-9387-F33768A660F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21559E4-66F6-F849-A5D4-8B14E853CEEB}"/>
              </a:ext>
            </a:extLst>
          </p:cNvPr>
          <p:cNvSpPr>
            <a:spLocks noGrp="1"/>
          </p:cNvSpPr>
          <p:nvPr>
            <p:ph idx="1"/>
          </p:nvPr>
        </p:nvSpPr>
        <p:spPr/>
        <p:txBody>
          <a:bodyPr/>
          <a:lstStyle/>
          <a:p>
            <a:r>
              <a:rPr lang="tr-TR"/>
              <a:t>Asıl metin stillerini düzenlemek için tıklayın
İkinci düzey
Üçüncü düzey
Dördüncü düzey
Beşinci düzey</a:t>
            </a:r>
          </a:p>
        </p:txBody>
      </p:sp>
      <p:sp>
        <p:nvSpPr>
          <p:cNvPr id="4" name="Veri Yer Tutucusu 3">
            <a:extLst>
              <a:ext uri="{FF2B5EF4-FFF2-40B4-BE49-F238E27FC236}">
                <a16:creationId xmlns:a16="http://schemas.microsoft.com/office/drawing/2014/main" id="{D198529A-C5DE-2948-8135-F09E539C898B}"/>
              </a:ext>
            </a:extLst>
          </p:cNvPr>
          <p:cNvSpPr>
            <a:spLocks noGrp="1"/>
          </p:cNvSpPr>
          <p:nvPr>
            <p:ph type="dt" sz="half" idx="10"/>
          </p:nvPr>
        </p:nvSpPr>
        <p:spPr/>
        <p:txBody>
          <a:bodyPr/>
          <a:lstStyle/>
          <a:p>
            <a:fld id="{E8DF0060-7939-9542-9CA4-2D12A00068A3}" type="datetimeFigureOut">
              <a:rPr lang="tr-TR" smtClean="0"/>
              <a:t>8.09.2023</a:t>
            </a:fld>
            <a:endParaRPr lang="tr-TR"/>
          </a:p>
        </p:txBody>
      </p:sp>
      <p:sp>
        <p:nvSpPr>
          <p:cNvPr id="5" name="Alt Bilgi Yer Tutucusu 4">
            <a:extLst>
              <a:ext uri="{FF2B5EF4-FFF2-40B4-BE49-F238E27FC236}">
                <a16:creationId xmlns:a16="http://schemas.microsoft.com/office/drawing/2014/main" id="{B4F6D027-FB40-7242-B5E4-6D74F224CE0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2113FB-1E42-8245-BD6A-327EDAF4AF16}"/>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54072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E3310BF-C848-C842-90E4-63EB3D2B6F8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605DC4F-94ED-2647-AA7D-6026079387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düzenlemek için tıklayın
İkinci düzey
Üçüncü düzey
Dördüncü düzey
Beşinci düzey</a:t>
            </a:r>
          </a:p>
        </p:txBody>
      </p:sp>
      <p:sp>
        <p:nvSpPr>
          <p:cNvPr id="4" name="Veri Yer Tutucusu 3">
            <a:extLst>
              <a:ext uri="{FF2B5EF4-FFF2-40B4-BE49-F238E27FC236}">
                <a16:creationId xmlns:a16="http://schemas.microsoft.com/office/drawing/2014/main" id="{97AC73DA-499A-DD4C-A8DF-51BCCF91F675}"/>
              </a:ext>
            </a:extLst>
          </p:cNvPr>
          <p:cNvSpPr>
            <a:spLocks noGrp="1"/>
          </p:cNvSpPr>
          <p:nvPr>
            <p:ph type="dt" sz="half" idx="10"/>
          </p:nvPr>
        </p:nvSpPr>
        <p:spPr/>
        <p:txBody>
          <a:bodyPr/>
          <a:lstStyle/>
          <a:p>
            <a:fld id="{E8DF0060-7939-9542-9CA4-2D12A00068A3}" type="datetimeFigureOut">
              <a:rPr lang="tr-TR" smtClean="0"/>
              <a:t>8.09.2023</a:t>
            </a:fld>
            <a:endParaRPr lang="tr-TR"/>
          </a:p>
        </p:txBody>
      </p:sp>
      <p:sp>
        <p:nvSpPr>
          <p:cNvPr id="5" name="Alt Bilgi Yer Tutucusu 4">
            <a:extLst>
              <a:ext uri="{FF2B5EF4-FFF2-40B4-BE49-F238E27FC236}">
                <a16:creationId xmlns:a16="http://schemas.microsoft.com/office/drawing/2014/main" id="{3C56603A-F891-A64A-AD2C-41A2CDD3F49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EF1E048-7253-8B4E-B5B9-AE125BD77A92}"/>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281200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68D20E4-99C2-4942-B971-6313ECB0108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CF265C8-3F02-9747-B893-A3CD6733B1B0}"/>
              </a:ext>
            </a:extLst>
          </p:cNvPr>
          <p:cNvSpPr>
            <a:spLocks noGrp="1"/>
          </p:cNvSpPr>
          <p:nvPr>
            <p:ph sz="half" idx="1"/>
          </p:nvPr>
        </p:nvSpPr>
        <p:spPr>
          <a:xfrm>
            <a:off x="838200" y="1825625"/>
            <a:ext cx="5181600" cy="4351338"/>
          </a:xfrm>
        </p:spPr>
        <p:txBody>
          <a:bodyPr/>
          <a:lstStyle/>
          <a:p>
            <a:r>
              <a:rPr lang="tr-TR"/>
              <a:t>Asıl metin stillerini düzenlemek için tıklayın
İkinci düzey
Üçüncü düzey
Dördüncü düzey
Beşinci düzey</a:t>
            </a:r>
          </a:p>
        </p:txBody>
      </p:sp>
      <p:sp>
        <p:nvSpPr>
          <p:cNvPr id="4" name="İçerik Yer Tutucusu 3">
            <a:extLst>
              <a:ext uri="{FF2B5EF4-FFF2-40B4-BE49-F238E27FC236}">
                <a16:creationId xmlns:a16="http://schemas.microsoft.com/office/drawing/2014/main" id="{54B75E41-2445-C44E-9097-9618AB56A3A4}"/>
              </a:ext>
            </a:extLst>
          </p:cNvPr>
          <p:cNvSpPr>
            <a:spLocks noGrp="1"/>
          </p:cNvSpPr>
          <p:nvPr>
            <p:ph sz="half" idx="2"/>
          </p:nvPr>
        </p:nvSpPr>
        <p:spPr>
          <a:xfrm>
            <a:off x="6172200" y="1825625"/>
            <a:ext cx="5181600" cy="4351338"/>
          </a:xfrm>
        </p:spPr>
        <p:txBody>
          <a:bodyPr/>
          <a:lstStyle/>
          <a:p>
            <a:r>
              <a:rPr lang="tr-TR"/>
              <a:t>Asıl metin stillerini düzenlemek için tıklayın
İkinci düzey
Üçüncü düzey
Dördüncü düzey
Beşinci düzey</a:t>
            </a:r>
          </a:p>
        </p:txBody>
      </p:sp>
      <p:sp>
        <p:nvSpPr>
          <p:cNvPr id="5" name="Veri Yer Tutucusu 4">
            <a:extLst>
              <a:ext uri="{FF2B5EF4-FFF2-40B4-BE49-F238E27FC236}">
                <a16:creationId xmlns:a16="http://schemas.microsoft.com/office/drawing/2014/main" id="{CA7EDD63-C8EA-9A4B-90D7-2B57B4C4F170}"/>
              </a:ext>
            </a:extLst>
          </p:cNvPr>
          <p:cNvSpPr>
            <a:spLocks noGrp="1"/>
          </p:cNvSpPr>
          <p:nvPr>
            <p:ph type="dt" sz="half" idx="10"/>
          </p:nvPr>
        </p:nvSpPr>
        <p:spPr/>
        <p:txBody>
          <a:bodyPr/>
          <a:lstStyle/>
          <a:p>
            <a:fld id="{E8DF0060-7939-9542-9CA4-2D12A00068A3}" type="datetimeFigureOut">
              <a:rPr lang="tr-TR" smtClean="0"/>
              <a:t>8.09.2023</a:t>
            </a:fld>
            <a:endParaRPr lang="tr-TR"/>
          </a:p>
        </p:txBody>
      </p:sp>
      <p:sp>
        <p:nvSpPr>
          <p:cNvPr id="6" name="Alt Bilgi Yer Tutucusu 5">
            <a:extLst>
              <a:ext uri="{FF2B5EF4-FFF2-40B4-BE49-F238E27FC236}">
                <a16:creationId xmlns:a16="http://schemas.microsoft.com/office/drawing/2014/main" id="{A01FAE7F-29A2-9945-AE78-1F554E07A91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64C392C-7C5D-8842-A12D-76A712F64232}"/>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291672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0A2B16D-D0B5-8E4C-B817-D8276929F63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A428B52-569A-FA43-ACFF-A7CF3D094A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düzenlemek için tıklayın
İkinci düzey
Üçüncü düzey
Dördüncü düzey
Beşinci düzey</a:t>
            </a:r>
          </a:p>
        </p:txBody>
      </p:sp>
      <p:sp>
        <p:nvSpPr>
          <p:cNvPr id="4" name="İçerik Yer Tutucusu 3">
            <a:extLst>
              <a:ext uri="{FF2B5EF4-FFF2-40B4-BE49-F238E27FC236}">
                <a16:creationId xmlns:a16="http://schemas.microsoft.com/office/drawing/2014/main" id="{2ECDF3D6-4B8A-3E42-A1AA-661ED9C034A3}"/>
              </a:ext>
            </a:extLst>
          </p:cNvPr>
          <p:cNvSpPr>
            <a:spLocks noGrp="1"/>
          </p:cNvSpPr>
          <p:nvPr>
            <p:ph sz="half" idx="2"/>
          </p:nvPr>
        </p:nvSpPr>
        <p:spPr>
          <a:xfrm>
            <a:off x="839788" y="2505075"/>
            <a:ext cx="5157787" cy="3684588"/>
          </a:xfrm>
        </p:spPr>
        <p:txBody>
          <a:bodyPr/>
          <a:lstStyle/>
          <a:p>
            <a:r>
              <a:rPr lang="tr-TR"/>
              <a:t>Asıl metin stillerini düzenlemek için tıklayın
İkinci düzey
Üçüncü düzey
Dördüncü düzey
Beşinci düzey</a:t>
            </a:r>
          </a:p>
        </p:txBody>
      </p:sp>
      <p:sp>
        <p:nvSpPr>
          <p:cNvPr id="5" name="Metin Yer Tutucusu 4">
            <a:extLst>
              <a:ext uri="{FF2B5EF4-FFF2-40B4-BE49-F238E27FC236}">
                <a16:creationId xmlns:a16="http://schemas.microsoft.com/office/drawing/2014/main" id="{4064886D-6ACD-3741-B020-80E21E9638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düzenlemek için tıklayın
İkinci düzey
Üçüncü düzey
Dördüncü düzey
Beşinci düzey</a:t>
            </a:r>
          </a:p>
        </p:txBody>
      </p:sp>
      <p:sp>
        <p:nvSpPr>
          <p:cNvPr id="6" name="İçerik Yer Tutucusu 5">
            <a:extLst>
              <a:ext uri="{FF2B5EF4-FFF2-40B4-BE49-F238E27FC236}">
                <a16:creationId xmlns:a16="http://schemas.microsoft.com/office/drawing/2014/main" id="{BF8F735C-A6A1-0647-9E0E-C8BE30718068}"/>
              </a:ext>
            </a:extLst>
          </p:cNvPr>
          <p:cNvSpPr>
            <a:spLocks noGrp="1"/>
          </p:cNvSpPr>
          <p:nvPr>
            <p:ph sz="quarter" idx="4"/>
          </p:nvPr>
        </p:nvSpPr>
        <p:spPr>
          <a:xfrm>
            <a:off x="6172200" y="2505075"/>
            <a:ext cx="5183188" cy="3684588"/>
          </a:xfrm>
        </p:spPr>
        <p:txBody>
          <a:bodyPr/>
          <a:lstStyle/>
          <a:p>
            <a:r>
              <a:rPr lang="tr-TR"/>
              <a:t>Asıl metin stillerini düzenlemek için tıklayın
İkinci düzey
Üçüncü düzey
Dördüncü düzey
Beşinci düzey</a:t>
            </a:r>
          </a:p>
        </p:txBody>
      </p:sp>
      <p:sp>
        <p:nvSpPr>
          <p:cNvPr id="7" name="Veri Yer Tutucusu 6">
            <a:extLst>
              <a:ext uri="{FF2B5EF4-FFF2-40B4-BE49-F238E27FC236}">
                <a16:creationId xmlns:a16="http://schemas.microsoft.com/office/drawing/2014/main" id="{507156BB-44E2-4D43-8DE7-1548773F23BA}"/>
              </a:ext>
            </a:extLst>
          </p:cNvPr>
          <p:cNvSpPr>
            <a:spLocks noGrp="1"/>
          </p:cNvSpPr>
          <p:nvPr>
            <p:ph type="dt" sz="half" idx="10"/>
          </p:nvPr>
        </p:nvSpPr>
        <p:spPr/>
        <p:txBody>
          <a:bodyPr/>
          <a:lstStyle/>
          <a:p>
            <a:fld id="{E8DF0060-7939-9542-9CA4-2D12A00068A3}" type="datetimeFigureOut">
              <a:rPr lang="tr-TR" smtClean="0"/>
              <a:t>8.09.2023</a:t>
            </a:fld>
            <a:endParaRPr lang="tr-TR"/>
          </a:p>
        </p:txBody>
      </p:sp>
      <p:sp>
        <p:nvSpPr>
          <p:cNvPr id="8" name="Alt Bilgi Yer Tutucusu 7">
            <a:extLst>
              <a:ext uri="{FF2B5EF4-FFF2-40B4-BE49-F238E27FC236}">
                <a16:creationId xmlns:a16="http://schemas.microsoft.com/office/drawing/2014/main" id="{316974FB-9BC7-4943-9FED-3C10FD87216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DF24999-8DB3-F247-84DF-5E06CE3BECB6}"/>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242363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006E93D-AF85-0E4C-A1D1-DBDBF423F49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B0D494B-F7A4-F04A-8C35-5A7F8EBF757D}"/>
              </a:ext>
            </a:extLst>
          </p:cNvPr>
          <p:cNvSpPr>
            <a:spLocks noGrp="1"/>
          </p:cNvSpPr>
          <p:nvPr>
            <p:ph type="dt" sz="half" idx="10"/>
          </p:nvPr>
        </p:nvSpPr>
        <p:spPr/>
        <p:txBody>
          <a:bodyPr/>
          <a:lstStyle/>
          <a:p>
            <a:fld id="{E8DF0060-7939-9542-9CA4-2D12A00068A3}" type="datetimeFigureOut">
              <a:rPr lang="tr-TR" smtClean="0"/>
              <a:t>8.09.2023</a:t>
            </a:fld>
            <a:endParaRPr lang="tr-TR"/>
          </a:p>
        </p:txBody>
      </p:sp>
      <p:sp>
        <p:nvSpPr>
          <p:cNvPr id="4" name="Alt Bilgi Yer Tutucusu 3">
            <a:extLst>
              <a:ext uri="{FF2B5EF4-FFF2-40B4-BE49-F238E27FC236}">
                <a16:creationId xmlns:a16="http://schemas.microsoft.com/office/drawing/2014/main" id="{99206460-606C-1D4F-BEFC-DF401AA111D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B77C696-E772-3146-A3DA-F6B8E3B7BC90}"/>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18487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945E0C4-7499-8740-8D54-A7DA7E635ACA}"/>
              </a:ext>
            </a:extLst>
          </p:cNvPr>
          <p:cNvSpPr>
            <a:spLocks noGrp="1"/>
          </p:cNvSpPr>
          <p:nvPr>
            <p:ph type="dt" sz="half" idx="10"/>
          </p:nvPr>
        </p:nvSpPr>
        <p:spPr/>
        <p:txBody>
          <a:bodyPr/>
          <a:lstStyle/>
          <a:p>
            <a:fld id="{E8DF0060-7939-9542-9CA4-2D12A00068A3}" type="datetimeFigureOut">
              <a:rPr lang="tr-TR" smtClean="0"/>
              <a:t>8.09.2023</a:t>
            </a:fld>
            <a:endParaRPr lang="tr-TR"/>
          </a:p>
        </p:txBody>
      </p:sp>
      <p:sp>
        <p:nvSpPr>
          <p:cNvPr id="3" name="Alt Bilgi Yer Tutucusu 2">
            <a:extLst>
              <a:ext uri="{FF2B5EF4-FFF2-40B4-BE49-F238E27FC236}">
                <a16:creationId xmlns:a16="http://schemas.microsoft.com/office/drawing/2014/main" id="{7B6CA455-09EE-3E41-91E3-A169EA546F0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3B54B6E-37C1-4744-B7E4-74E867AB484E}"/>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2687092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CCADDFA-7162-9E46-B6EB-57EB5837B4E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1C51360-7531-6749-8A91-D203496BDE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düzenlemek için tıklayın
İkinci düzey
Üçüncü düzey
Dördüncü düzey
Beşinci düzey</a:t>
            </a:r>
          </a:p>
        </p:txBody>
      </p:sp>
      <p:sp>
        <p:nvSpPr>
          <p:cNvPr id="4" name="Metin Yer Tutucusu 3">
            <a:extLst>
              <a:ext uri="{FF2B5EF4-FFF2-40B4-BE49-F238E27FC236}">
                <a16:creationId xmlns:a16="http://schemas.microsoft.com/office/drawing/2014/main" id="{F4E29ED3-7EE9-C149-A0DF-054BD2CF97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düzenlemek için tıklayın
İkinci düzey
Üçüncü düzey
Dördüncü düzey
Beşinci düzey</a:t>
            </a:r>
          </a:p>
        </p:txBody>
      </p:sp>
      <p:sp>
        <p:nvSpPr>
          <p:cNvPr id="5" name="Veri Yer Tutucusu 4">
            <a:extLst>
              <a:ext uri="{FF2B5EF4-FFF2-40B4-BE49-F238E27FC236}">
                <a16:creationId xmlns:a16="http://schemas.microsoft.com/office/drawing/2014/main" id="{35FE84F6-0C40-8C40-A3EB-4C88BD362517}"/>
              </a:ext>
            </a:extLst>
          </p:cNvPr>
          <p:cNvSpPr>
            <a:spLocks noGrp="1"/>
          </p:cNvSpPr>
          <p:nvPr>
            <p:ph type="dt" sz="half" idx="10"/>
          </p:nvPr>
        </p:nvSpPr>
        <p:spPr/>
        <p:txBody>
          <a:bodyPr/>
          <a:lstStyle/>
          <a:p>
            <a:fld id="{E8DF0060-7939-9542-9CA4-2D12A00068A3}" type="datetimeFigureOut">
              <a:rPr lang="tr-TR" smtClean="0"/>
              <a:t>8.09.2023</a:t>
            </a:fld>
            <a:endParaRPr lang="tr-TR"/>
          </a:p>
        </p:txBody>
      </p:sp>
      <p:sp>
        <p:nvSpPr>
          <p:cNvPr id="6" name="Alt Bilgi Yer Tutucusu 5">
            <a:extLst>
              <a:ext uri="{FF2B5EF4-FFF2-40B4-BE49-F238E27FC236}">
                <a16:creationId xmlns:a16="http://schemas.microsoft.com/office/drawing/2014/main" id="{47CC9F8D-03F6-9645-BB9E-F368D68E519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75FDDF4-ECA5-A946-B21D-0C41D470A3DF}"/>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2162415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F274835-574F-2D47-AD12-5D02FFFBC60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66DC42B-903B-1942-9B9C-0795FDBCF2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06C127C-6942-884F-BB8F-0EE18A3667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düzenlemek için tıklayın
İkinci düzey
Üçüncü düzey
Dördüncü düzey
Beşinci düzey</a:t>
            </a:r>
          </a:p>
        </p:txBody>
      </p:sp>
      <p:sp>
        <p:nvSpPr>
          <p:cNvPr id="5" name="Veri Yer Tutucusu 4">
            <a:extLst>
              <a:ext uri="{FF2B5EF4-FFF2-40B4-BE49-F238E27FC236}">
                <a16:creationId xmlns:a16="http://schemas.microsoft.com/office/drawing/2014/main" id="{73D355CA-7933-1341-B3B6-F88CCD8E31E4}"/>
              </a:ext>
            </a:extLst>
          </p:cNvPr>
          <p:cNvSpPr>
            <a:spLocks noGrp="1"/>
          </p:cNvSpPr>
          <p:nvPr>
            <p:ph type="dt" sz="half" idx="10"/>
          </p:nvPr>
        </p:nvSpPr>
        <p:spPr/>
        <p:txBody>
          <a:bodyPr/>
          <a:lstStyle/>
          <a:p>
            <a:fld id="{E8DF0060-7939-9542-9CA4-2D12A00068A3}" type="datetimeFigureOut">
              <a:rPr lang="tr-TR" smtClean="0"/>
              <a:t>8.09.2023</a:t>
            </a:fld>
            <a:endParaRPr lang="tr-TR"/>
          </a:p>
        </p:txBody>
      </p:sp>
      <p:sp>
        <p:nvSpPr>
          <p:cNvPr id="6" name="Alt Bilgi Yer Tutucusu 5">
            <a:extLst>
              <a:ext uri="{FF2B5EF4-FFF2-40B4-BE49-F238E27FC236}">
                <a16:creationId xmlns:a16="http://schemas.microsoft.com/office/drawing/2014/main" id="{62B265F3-DA7B-2B48-A5AF-6C0F64C9C9D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AB0E997-0D17-0C4B-9500-B3CB12372C41}"/>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157459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B7D2920-3460-3F41-B8CC-EC4E64A33B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8E00175-28AA-1341-99F1-618478A682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düzenlemek için tıklayın
İkinci düzey
Üçüncü düzey
Dördüncü düzey
Beşinci düzey</a:t>
            </a:r>
          </a:p>
        </p:txBody>
      </p:sp>
      <p:sp>
        <p:nvSpPr>
          <p:cNvPr id="4" name="Veri Yer Tutucusu 3">
            <a:extLst>
              <a:ext uri="{FF2B5EF4-FFF2-40B4-BE49-F238E27FC236}">
                <a16:creationId xmlns:a16="http://schemas.microsoft.com/office/drawing/2014/main" id="{04749635-6DF6-3647-88F4-2FAF8CCDF1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F0060-7939-9542-9CA4-2D12A00068A3}" type="datetimeFigureOut">
              <a:rPr lang="tr-TR" smtClean="0"/>
              <a:t>8.09.2023</a:t>
            </a:fld>
            <a:endParaRPr lang="tr-TR"/>
          </a:p>
        </p:txBody>
      </p:sp>
      <p:sp>
        <p:nvSpPr>
          <p:cNvPr id="5" name="Alt Bilgi Yer Tutucusu 4">
            <a:extLst>
              <a:ext uri="{FF2B5EF4-FFF2-40B4-BE49-F238E27FC236}">
                <a16:creationId xmlns:a16="http://schemas.microsoft.com/office/drawing/2014/main" id="{4EA32745-11C1-E04A-8737-BCD89D889A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BA0F26F7-A5D7-5F45-B14D-517A1E2670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1C291-B3BE-AA41-B706-03DDD82642FD}" type="slidenum">
              <a:rPr lang="tr-TR" smtClean="0"/>
              <a:t>‹#›</a:t>
            </a:fld>
            <a:endParaRPr lang="tr-TR"/>
          </a:p>
        </p:txBody>
      </p:sp>
    </p:spTree>
    <p:extLst>
      <p:ext uri="{BB962C8B-B14F-4D97-AF65-F5344CB8AC3E}">
        <p14:creationId xmlns:p14="http://schemas.microsoft.com/office/powerpoint/2010/main" val="1480204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5.jpg"/><Relationship Id="rId7"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29.jpeg"/><Relationship Id="rId4" Type="http://schemas.openxmlformats.org/officeDocument/2006/relationships/image" Target="../media/image2.png"/><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5.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jpg"/><Relationship Id="rId7" Type="http://schemas.openxmlformats.org/officeDocument/2006/relationships/image" Target="../media/image36.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9.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40.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41.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2.png"/><Relationship Id="rId9" Type="http://schemas.openxmlformats.org/officeDocument/2006/relationships/image" Target="../media/image10.gif"/></Relationships>
</file>

<file path=ppt/slides/_rels/slide2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jpg"/><Relationship Id="rId7" Type="http://schemas.openxmlformats.org/officeDocument/2006/relationships/image" Target="../media/image4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2.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2.png"/><Relationship Id="rId7" Type="http://schemas.openxmlformats.org/officeDocument/2006/relationships/image" Target="../media/image4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9.png"/><Relationship Id="rId10" Type="http://schemas.openxmlformats.org/officeDocument/2006/relationships/image" Target="../media/image51.jpeg"/><Relationship Id="rId4" Type="http://schemas.openxmlformats.org/officeDocument/2006/relationships/image" Target="../media/image8.jpeg"/><Relationship Id="rId9"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52.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53.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2.pn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jp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0.jpeg"/><Relationship Id="rId5" Type="http://schemas.openxmlformats.org/officeDocument/2006/relationships/image" Target="../media/image8.jpe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5.jpg"/><Relationship Id="rId7"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jpg"/><Relationship Id="rId7"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20.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ocaeli dosya ön kapak">
            <a:extLst>
              <a:ext uri="{FF2B5EF4-FFF2-40B4-BE49-F238E27FC236}">
                <a16:creationId xmlns:a16="http://schemas.microsoft.com/office/drawing/2014/main" id="{197F93CC-4D03-CE44-B3C6-54F35ADCEE87}"/>
              </a:ext>
            </a:extLst>
          </p:cNvPr>
          <p:cNvPicPr>
            <a:picLocks noChangeAspect="1" noChangeArrowheads="1"/>
          </p:cNvPicPr>
          <p:nvPr/>
        </p:nvPicPr>
        <p:blipFill rotWithShape="1">
          <a:blip r:embed="rId2">
            <a:lum bright="20000" contrast="-20000"/>
          </a:blip>
          <a:srcRect l="18533" t="28945" r="20114" b="31414"/>
          <a:stretch/>
        </p:blipFill>
        <p:spPr bwMode="auto">
          <a:xfrm>
            <a:off x="8238" y="0"/>
            <a:ext cx="12192000" cy="6858000"/>
          </a:xfrm>
          <a:prstGeom prst="rect">
            <a:avLst/>
          </a:prstGeom>
          <a:noFill/>
          <a:ln w="9525">
            <a:noFill/>
            <a:miter lim="800000"/>
            <a:headEnd/>
            <a:tailEnd/>
          </a:ln>
        </p:spPr>
      </p:pic>
      <p:sp>
        <p:nvSpPr>
          <p:cNvPr id="6" name="Text Box 18">
            <a:extLst>
              <a:ext uri="{FF2B5EF4-FFF2-40B4-BE49-F238E27FC236}">
                <a16:creationId xmlns:a16="http://schemas.microsoft.com/office/drawing/2014/main" id="{18B669E7-50FF-374B-8777-D197892956D3}"/>
              </a:ext>
            </a:extLst>
          </p:cNvPr>
          <p:cNvSpPr txBox="1">
            <a:spLocks noChangeArrowheads="1"/>
          </p:cNvSpPr>
          <p:nvPr/>
        </p:nvSpPr>
        <p:spPr bwMode="auto">
          <a:xfrm>
            <a:off x="1724297" y="535577"/>
            <a:ext cx="8152333" cy="3672443"/>
          </a:xfrm>
          <a:prstGeom prst="rect">
            <a:avLst/>
          </a:prstGeom>
          <a:noFill/>
          <a:ln w="9525">
            <a:noFill/>
            <a:miter lim="800000"/>
            <a:headEnd/>
            <a:tailEnd/>
          </a:ln>
        </p:spPr>
        <p:txBody>
          <a:bodyPr wrap="square" lIns="70765" tIns="35383" rIns="70765" bIns="35383">
            <a:spAutoFit/>
          </a:bodyPr>
          <a:lstStyle/>
          <a:p>
            <a:pPr algn="ctr" defTabSz="708025" eaLnBrk="0" hangingPunct="0">
              <a:spcBef>
                <a:spcPct val="50000"/>
              </a:spcBef>
              <a:defRPr/>
            </a:pPr>
            <a:endParaRPr lang="tr-TR" sz="3200" b="1" dirty="0">
              <a:solidFill>
                <a:srgbClr val="5F5F5F"/>
              </a:solidFill>
            </a:endParaRPr>
          </a:p>
          <a:p>
            <a:pPr algn="ctr" defTabSz="708025" eaLnBrk="0" hangingPunct="0">
              <a:spcBef>
                <a:spcPct val="50000"/>
              </a:spcBef>
              <a:defRPr/>
            </a:pPr>
            <a:r>
              <a:rPr lang="tr-TR" sz="2800" b="1" dirty="0" smtClean="0">
                <a:solidFill>
                  <a:srgbClr val="FF0000"/>
                </a:solidFill>
              </a:rPr>
              <a:t>   Mekanik ve Elektrikli Ekipmanlardan </a:t>
            </a:r>
            <a:r>
              <a:rPr lang="tr-TR" sz="2800" b="1" dirty="0">
                <a:solidFill>
                  <a:srgbClr val="FF0000"/>
                </a:solidFill>
              </a:rPr>
              <a:t>O</a:t>
            </a:r>
            <a:r>
              <a:rPr lang="tr-TR" sz="2800" b="1" dirty="0" smtClean="0">
                <a:solidFill>
                  <a:srgbClr val="FF0000"/>
                </a:solidFill>
              </a:rPr>
              <a:t>luşan Sistem ve Otomasyon Kontrol </a:t>
            </a:r>
            <a:r>
              <a:rPr lang="tr-TR" sz="2800" b="1" dirty="0">
                <a:solidFill>
                  <a:srgbClr val="FF0000"/>
                </a:solidFill>
              </a:rPr>
              <a:t>B</a:t>
            </a:r>
            <a:r>
              <a:rPr lang="tr-TR" sz="2800" b="1" dirty="0" smtClean="0">
                <a:solidFill>
                  <a:srgbClr val="FF0000"/>
                </a:solidFill>
              </a:rPr>
              <a:t>ağlantıları</a:t>
            </a:r>
            <a:endParaRPr lang="tr-TR" sz="2800" b="1" dirty="0">
              <a:solidFill>
                <a:srgbClr val="FF0000"/>
              </a:solidFill>
            </a:endParaRPr>
          </a:p>
          <a:p>
            <a:pPr algn="ctr" defTabSz="708025" eaLnBrk="0" hangingPunct="0">
              <a:spcBef>
                <a:spcPct val="50000"/>
              </a:spcBef>
              <a:defRPr/>
            </a:pPr>
            <a:r>
              <a:rPr lang="tr-TR" altLang="tr-TR" sz="2400" b="1" dirty="0" smtClean="0"/>
              <a:t>Nurettin Terzioğlu (</a:t>
            </a:r>
            <a:r>
              <a:rPr lang="tr-TR" altLang="tr-TR" sz="2400" b="1" dirty="0" err="1" smtClean="0"/>
              <a:t>Elk</a:t>
            </a:r>
            <a:r>
              <a:rPr lang="tr-TR" altLang="tr-TR" sz="2400" b="1" dirty="0" smtClean="0"/>
              <a:t>. Müh.ve Mat. </a:t>
            </a:r>
            <a:r>
              <a:rPr lang="tr-TR" altLang="tr-TR" sz="2400" b="1" dirty="0" err="1" smtClean="0"/>
              <a:t>Öğr</a:t>
            </a:r>
            <a:r>
              <a:rPr lang="tr-TR" altLang="tr-TR" sz="2400" b="1" dirty="0" smtClean="0"/>
              <a:t>.)</a:t>
            </a:r>
          </a:p>
          <a:p>
            <a:pPr algn="ctr" defTabSz="708025" eaLnBrk="0" hangingPunct="0">
              <a:spcBef>
                <a:spcPct val="50000"/>
              </a:spcBef>
              <a:defRPr/>
            </a:pPr>
            <a:r>
              <a:rPr lang="tr-TR" altLang="tr-TR" sz="2400" b="1" dirty="0" smtClean="0">
                <a:solidFill>
                  <a:srgbClr val="FF0000"/>
                </a:solidFill>
              </a:rPr>
              <a:t>IEP Enerji Petrol Enstitüsü </a:t>
            </a:r>
            <a:endParaRPr lang="tr-TR" altLang="tr-TR" sz="2400" b="1" dirty="0">
              <a:solidFill>
                <a:srgbClr val="FF0000"/>
              </a:solidFill>
            </a:endParaRPr>
          </a:p>
          <a:p>
            <a:pPr algn="ctr" defTabSz="708025" eaLnBrk="0" hangingPunct="0">
              <a:spcBef>
                <a:spcPct val="50000"/>
              </a:spcBef>
              <a:defRPr/>
            </a:pPr>
            <a:r>
              <a:rPr lang="tr-TR" altLang="tr-TR" sz="2000" b="1" dirty="0" smtClean="0">
                <a:solidFill>
                  <a:srgbClr val="0070C0"/>
                </a:solidFill>
              </a:rPr>
              <a:t>Teknik Koordinatör</a:t>
            </a:r>
            <a:endParaRPr lang="en-US" altLang="tr-TR" sz="2000" b="1" dirty="0">
              <a:solidFill>
                <a:srgbClr val="0070C0"/>
              </a:solidFill>
            </a:endParaRPr>
          </a:p>
          <a:p>
            <a:pPr algn="ctr" defTabSz="708025" eaLnBrk="0" hangingPunct="0">
              <a:spcBef>
                <a:spcPct val="50000"/>
              </a:spcBef>
              <a:defRPr/>
            </a:pPr>
            <a:r>
              <a:rPr lang="tr-TR" sz="2000" b="1" dirty="0" smtClean="0"/>
              <a:t>12-13 Eylül 2023</a:t>
            </a:r>
            <a:endParaRPr lang="tr-TR" b="1" dirty="0"/>
          </a:p>
        </p:txBody>
      </p:sp>
      <p:pic>
        <p:nvPicPr>
          <p:cNvPr id="3" name="Picture 2" descr="Logo&#10;&#10;Description automatically generated">
            <a:extLst>
              <a:ext uri="{FF2B5EF4-FFF2-40B4-BE49-F238E27FC236}">
                <a16:creationId xmlns:a16="http://schemas.microsoft.com/office/drawing/2014/main" id="{AEB4F043-5655-A44F-8A26-280276F90F80}"/>
              </a:ext>
            </a:extLst>
          </p:cNvPr>
          <p:cNvPicPr>
            <a:picLocks noChangeAspect="1"/>
          </p:cNvPicPr>
          <p:nvPr/>
        </p:nvPicPr>
        <p:blipFill>
          <a:blip r:embed="rId3"/>
          <a:stretch>
            <a:fillRect/>
          </a:stretch>
        </p:blipFill>
        <p:spPr>
          <a:xfrm>
            <a:off x="4519749" y="210065"/>
            <a:ext cx="2820165" cy="1396313"/>
          </a:xfrm>
          <a:prstGeom prst="rect">
            <a:avLst/>
          </a:prstGeom>
        </p:spPr>
      </p:pic>
      <p:pic>
        <p:nvPicPr>
          <p:cNvPr id="5" name="Resim 4"/>
          <p:cNvPicPr/>
          <p:nvPr/>
        </p:nvPicPr>
        <p:blipFill>
          <a:blip r:embed="rId4">
            <a:extLst>
              <a:ext uri="{28A0092B-C50C-407E-A947-70E740481C1C}">
                <a14:useLocalDpi xmlns:a14="http://schemas.microsoft.com/office/drawing/2010/main" val="0"/>
              </a:ext>
            </a:extLst>
          </a:blip>
          <a:srcRect/>
          <a:stretch>
            <a:fillRect/>
          </a:stretch>
        </p:blipFill>
        <p:spPr bwMode="auto">
          <a:xfrm>
            <a:off x="7471955" y="2788637"/>
            <a:ext cx="605346" cy="515983"/>
          </a:xfrm>
          <a:prstGeom prst="rect">
            <a:avLst/>
          </a:prstGeom>
          <a:noFill/>
          <a:ln>
            <a:noFill/>
          </a:ln>
          <a:extLst/>
        </p:spPr>
      </p:pic>
      <p:pic>
        <p:nvPicPr>
          <p:cNvPr id="7" name="Resim 6"/>
          <p:cNvPicPr/>
          <p:nvPr/>
        </p:nvPicPr>
        <p:blipFill>
          <a:blip r:embed="rId4">
            <a:extLst>
              <a:ext uri="{28A0092B-C50C-407E-A947-70E740481C1C}">
                <a14:useLocalDpi xmlns:a14="http://schemas.microsoft.com/office/drawing/2010/main" val="0"/>
              </a:ext>
            </a:extLst>
          </a:blip>
          <a:srcRect/>
          <a:stretch>
            <a:fillRect/>
          </a:stretch>
        </p:blipFill>
        <p:spPr bwMode="auto">
          <a:xfrm>
            <a:off x="3579223" y="2788637"/>
            <a:ext cx="561803" cy="515983"/>
          </a:xfrm>
          <a:prstGeom prst="rect">
            <a:avLst/>
          </a:prstGeom>
          <a:noFill/>
          <a:ln>
            <a:noFill/>
          </a:ln>
          <a:extLst/>
        </p:spPr>
      </p:pic>
    </p:spTree>
    <p:extLst>
      <p:ext uri="{BB962C8B-B14F-4D97-AF65-F5344CB8AC3E}">
        <p14:creationId xmlns:p14="http://schemas.microsoft.com/office/powerpoint/2010/main" val="1766267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jpg">
            <a:extLst>
              <a:ext uri="{FF2B5EF4-FFF2-40B4-BE49-F238E27FC236}">
                <a16:creationId xmlns:a16="http://schemas.microsoft.com/office/drawing/2014/main" id="{7C2DE000-26CE-EE43-9758-A159FBEDF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07" y="125156"/>
            <a:ext cx="11596008" cy="726402"/>
          </a:xfrm>
          <a:prstGeom prst="rect">
            <a:avLst/>
          </a:prstGeom>
        </p:spPr>
      </p:pic>
      <p:sp>
        <p:nvSpPr>
          <p:cNvPr id="5" name="Title 1">
            <a:extLst>
              <a:ext uri="{FF2B5EF4-FFF2-40B4-BE49-F238E27FC236}">
                <a16:creationId xmlns:a16="http://schemas.microsoft.com/office/drawing/2014/main" id="{6988312C-16E6-0F44-BB95-EBF6498B5538}"/>
              </a:ext>
            </a:extLst>
          </p:cNvPr>
          <p:cNvSpPr txBox="1">
            <a:spLocks/>
          </p:cNvSpPr>
          <p:nvPr/>
        </p:nvSpPr>
        <p:spPr>
          <a:xfrm>
            <a:off x="425279" y="164912"/>
            <a:ext cx="10235375"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endParaRPr lang="en-GB" sz="3200" dirty="0">
              <a:solidFill>
                <a:srgbClr val="FFFFFF"/>
              </a:solidFill>
            </a:endParaRPr>
          </a:p>
        </p:txBody>
      </p:sp>
      <p:pic>
        <p:nvPicPr>
          <p:cNvPr id="3" name="Resim 2">
            <a:extLst>
              <a:ext uri="{FF2B5EF4-FFF2-40B4-BE49-F238E27FC236}">
                <a16:creationId xmlns:a16="http://schemas.microsoft.com/office/drawing/2014/main" id="{497A511F-B4E1-4B46-AF25-8CFFE9643C5F}"/>
              </a:ext>
            </a:extLst>
          </p:cNvPr>
          <p:cNvPicPr>
            <a:picLocks noChangeAspect="1"/>
          </p:cNvPicPr>
          <p:nvPr/>
        </p:nvPicPr>
        <p:blipFill>
          <a:blip r:embed="rId3"/>
          <a:stretch>
            <a:fillRect/>
          </a:stretch>
        </p:blipFill>
        <p:spPr>
          <a:xfrm>
            <a:off x="297997" y="952500"/>
            <a:ext cx="11560628" cy="5905500"/>
          </a:xfrm>
          <a:prstGeom prst="rect">
            <a:avLst/>
          </a:prstGeom>
        </p:spPr>
      </p:pic>
      <p:sp>
        <p:nvSpPr>
          <p:cNvPr id="6" name="Rectangle 5">
            <a:extLst>
              <a:ext uri="{FF2B5EF4-FFF2-40B4-BE49-F238E27FC236}">
                <a16:creationId xmlns:a16="http://schemas.microsoft.com/office/drawing/2014/main" id="{D608068E-82CC-2A44-9826-D03844D4D3A7}"/>
              </a:ext>
            </a:extLst>
          </p:cNvPr>
          <p:cNvSpPr/>
          <p:nvPr/>
        </p:nvSpPr>
        <p:spPr>
          <a:xfrm>
            <a:off x="5128053" y="5961050"/>
            <a:ext cx="2174789" cy="78133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pic>
        <p:nvPicPr>
          <p:cNvPr id="7" name="Picture 6" descr="Logo&#10;&#10;Description automatically generated">
            <a:extLst>
              <a:ext uri="{FF2B5EF4-FFF2-40B4-BE49-F238E27FC236}">
                <a16:creationId xmlns:a16="http://schemas.microsoft.com/office/drawing/2014/main" id="{E031EC10-ADBD-D54E-B9F1-7391393DF75A}"/>
              </a:ext>
            </a:extLst>
          </p:cNvPr>
          <p:cNvPicPr>
            <a:picLocks noChangeAspect="1"/>
          </p:cNvPicPr>
          <p:nvPr/>
        </p:nvPicPr>
        <p:blipFill>
          <a:blip r:embed="rId4"/>
          <a:stretch>
            <a:fillRect/>
          </a:stretch>
        </p:blipFill>
        <p:spPr>
          <a:xfrm>
            <a:off x="5177043" y="5772781"/>
            <a:ext cx="1939373" cy="1186161"/>
          </a:xfrm>
          <a:prstGeom prst="rect">
            <a:avLst/>
          </a:prstGeom>
        </p:spPr>
      </p:pic>
      <p:sp>
        <p:nvSpPr>
          <p:cNvPr id="8" name="Unvan 1"/>
          <p:cNvSpPr>
            <a:spLocks noGrp="1" noChangeArrowheads="1"/>
          </p:cNvSpPr>
          <p:nvPr>
            <p:ph type="title"/>
          </p:nvPr>
        </p:nvSpPr>
        <p:spPr>
          <a:xfrm>
            <a:off x="389280" y="-119656"/>
            <a:ext cx="8415086" cy="1216025"/>
          </a:xfrm>
        </p:spPr>
        <p:txBody>
          <a:bodyPr/>
          <a:lstStyle/>
          <a:p>
            <a:r>
              <a:rPr lang="tr-TR" altLang="tr-TR" sz="1800" b="1" dirty="0" smtClean="0">
                <a:latin typeface="Times New Roman" panose="02020603050405020304" pitchFamily="18" charset="0"/>
                <a:cs typeface="Times New Roman" panose="02020603050405020304" pitchFamily="18" charset="0"/>
              </a:rPr>
              <a:t>                                                    </a:t>
            </a:r>
            <a:endParaRPr lang="tr-TR" altLang="tr-TR" sz="3200" b="1" dirty="0"/>
          </a:p>
        </p:txBody>
      </p:sp>
      <p:pic>
        <p:nvPicPr>
          <p:cNvPr id="1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27912" y="5415065"/>
            <a:ext cx="410603" cy="35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4114" y="5363949"/>
            <a:ext cx="471119" cy="40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0" y="261130"/>
            <a:ext cx="10660654" cy="523220"/>
          </a:xfrm>
          <a:prstGeom prst="rect">
            <a:avLst/>
          </a:prstGeom>
        </p:spPr>
        <p:txBody>
          <a:bodyPr wrap="square">
            <a:spAutoFit/>
          </a:bodyPr>
          <a:lstStyle/>
          <a:p>
            <a:pPr algn="ctr">
              <a:defRPr/>
            </a:pPr>
            <a:r>
              <a:rPr lang="tr-TR" sz="2800" b="1" dirty="0">
                <a:ea typeface="Times New Roman" pitchFamily="18" charset="0"/>
                <a:cs typeface="Times New Roman" pitchFamily="18" charset="0"/>
              </a:rPr>
              <a:t>MAKİNA  KONTROL KUTULARI</a:t>
            </a:r>
            <a:endParaRPr lang="tr-TR" sz="2800" dirty="0"/>
          </a:p>
        </p:txBody>
      </p:sp>
      <p:graphicFrame>
        <p:nvGraphicFramePr>
          <p:cNvPr id="15" name="7 Tablo"/>
          <p:cNvGraphicFramePr>
            <a:graphicFrameLocks noGrp="1"/>
          </p:cNvGraphicFramePr>
          <p:nvPr>
            <p:extLst>
              <p:ext uri="{D42A27DB-BD31-4B8C-83A1-F6EECF244321}">
                <p14:modId xmlns:p14="http://schemas.microsoft.com/office/powerpoint/2010/main" val="3891875951"/>
              </p:ext>
            </p:extLst>
          </p:nvPr>
        </p:nvGraphicFramePr>
        <p:xfrm>
          <a:off x="1574786" y="987532"/>
          <a:ext cx="8756709" cy="2389890"/>
        </p:xfrm>
        <a:graphic>
          <a:graphicData uri="http://schemas.openxmlformats.org/drawingml/2006/table">
            <a:tbl>
              <a:tblPr/>
              <a:tblGrid>
                <a:gridCol w="1370538">
                  <a:extLst>
                    <a:ext uri="{9D8B030D-6E8A-4147-A177-3AD203B41FA5}">
                      <a16:colId xmlns:a16="http://schemas.microsoft.com/office/drawing/2014/main" val="20000"/>
                    </a:ext>
                  </a:extLst>
                </a:gridCol>
                <a:gridCol w="1530403">
                  <a:extLst>
                    <a:ext uri="{9D8B030D-6E8A-4147-A177-3AD203B41FA5}">
                      <a16:colId xmlns:a16="http://schemas.microsoft.com/office/drawing/2014/main" val="20001"/>
                    </a:ext>
                  </a:extLst>
                </a:gridCol>
                <a:gridCol w="1781877">
                  <a:extLst>
                    <a:ext uri="{9D8B030D-6E8A-4147-A177-3AD203B41FA5}">
                      <a16:colId xmlns:a16="http://schemas.microsoft.com/office/drawing/2014/main" val="20002"/>
                    </a:ext>
                  </a:extLst>
                </a:gridCol>
                <a:gridCol w="891838">
                  <a:extLst>
                    <a:ext uri="{9D8B030D-6E8A-4147-A177-3AD203B41FA5}">
                      <a16:colId xmlns:a16="http://schemas.microsoft.com/office/drawing/2014/main" val="20003"/>
                    </a:ext>
                  </a:extLst>
                </a:gridCol>
                <a:gridCol w="1272641">
                  <a:extLst>
                    <a:ext uri="{9D8B030D-6E8A-4147-A177-3AD203B41FA5}">
                      <a16:colId xmlns:a16="http://schemas.microsoft.com/office/drawing/2014/main" val="20004"/>
                    </a:ext>
                  </a:extLst>
                </a:gridCol>
                <a:gridCol w="1909412">
                  <a:extLst>
                    <a:ext uri="{9D8B030D-6E8A-4147-A177-3AD203B41FA5}">
                      <a16:colId xmlns:a16="http://schemas.microsoft.com/office/drawing/2014/main" val="20005"/>
                    </a:ext>
                  </a:extLst>
                </a:gridCol>
              </a:tblGrid>
              <a:tr h="362099">
                <a:tc>
                  <a:txBody>
                    <a:bodyPr/>
                    <a:lstStyle/>
                    <a:p>
                      <a:pPr algn="ctr">
                        <a:lnSpc>
                          <a:spcPct val="115000"/>
                        </a:lnSpc>
                        <a:spcAft>
                          <a:spcPts val="0"/>
                        </a:spcAft>
                      </a:pPr>
                      <a:r>
                        <a:rPr lang="tr-TR" sz="1400" b="1" dirty="0" err="1">
                          <a:latin typeface="Calibri"/>
                          <a:ea typeface="Calibri"/>
                          <a:cs typeface="Times New Roman"/>
                        </a:rPr>
                        <a:t>Kompenent</a:t>
                      </a:r>
                      <a:r>
                        <a:rPr lang="tr-TR" sz="1400" b="1" dirty="0">
                          <a:latin typeface="Calibri"/>
                          <a:ea typeface="Calibri"/>
                          <a:cs typeface="Times New Roman"/>
                        </a:rPr>
                        <a:t> adı</a:t>
                      </a: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latin typeface="Calibri"/>
                          <a:ea typeface="Calibri"/>
                          <a:cs typeface="Times New Roman"/>
                        </a:rPr>
                        <a:t>Teknik Özellikler</a:t>
                      </a: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a:latin typeface="Calibri"/>
                          <a:ea typeface="Calibri"/>
                          <a:cs typeface="Times New Roman"/>
                        </a:rPr>
                        <a:t>Ex Kodu</a:t>
                      </a: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a:latin typeface="Calibri"/>
                          <a:ea typeface="Calibri"/>
                          <a:cs typeface="Times New Roman"/>
                        </a:rPr>
                        <a:t>IP / Ta</a:t>
                      </a: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a:latin typeface="Calibri"/>
                          <a:ea typeface="Calibri"/>
                          <a:cs typeface="Times New Roman"/>
                        </a:rPr>
                        <a:t>Eki (Sertifika)</a:t>
                      </a: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smtClean="0">
                          <a:latin typeface="Calibri"/>
                          <a:ea typeface="Calibri"/>
                          <a:cs typeface="Times New Roman"/>
                        </a:rPr>
                        <a:t>     Revizyon </a:t>
                      </a:r>
                      <a:r>
                        <a:rPr lang="tr-TR" sz="1400" b="1" dirty="0">
                          <a:latin typeface="Calibri"/>
                          <a:ea typeface="Calibri"/>
                          <a:cs typeface="Times New Roman"/>
                        </a:rPr>
                        <a:t>durumu </a:t>
                      </a: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1634">
                <a:tc>
                  <a:txBody>
                    <a:bodyPr/>
                    <a:lstStyle/>
                    <a:p>
                      <a:pPr>
                        <a:lnSpc>
                          <a:spcPct val="115000"/>
                        </a:lnSpc>
                        <a:spcAft>
                          <a:spcPts val="0"/>
                        </a:spcAft>
                      </a:pPr>
                      <a:r>
                        <a:rPr lang="tr-TR" sz="1400" b="1" dirty="0" smtClean="0">
                          <a:latin typeface="Calibri"/>
                          <a:ea typeface="Calibri"/>
                          <a:cs typeface="Times New Roman"/>
                        </a:rPr>
                        <a:t>Motor</a:t>
                      </a:r>
                      <a:endParaRPr lang="tr-TR" sz="1400" b="1" dirty="0">
                        <a:latin typeface="Calibri"/>
                        <a:ea typeface="Calibri"/>
                        <a:cs typeface="Times New Roman"/>
                      </a:endParaRP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b="1" dirty="0">
                          <a:latin typeface="Calibri"/>
                          <a:ea typeface="Calibri"/>
                          <a:cs typeface="Times New Roman"/>
                        </a:rPr>
                        <a:t>….V, …..A, </a:t>
                      </a:r>
                      <a:r>
                        <a:rPr lang="tr-TR" sz="1400" b="1" dirty="0" err="1">
                          <a:latin typeface="Calibri"/>
                          <a:ea typeface="Calibri"/>
                          <a:cs typeface="Times New Roman"/>
                        </a:rPr>
                        <a:t>Gua</a:t>
                      </a:r>
                      <a:r>
                        <a:rPr lang="tr-TR" sz="1400" b="1" dirty="0">
                          <a:latin typeface="Calibri"/>
                          <a:ea typeface="Calibri"/>
                          <a:cs typeface="Times New Roman"/>
                        </a:rPr>
                        <a:t> tipi</a:t>
                      </a: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b="1" dirty="0">
                          <a:latin typeface="Calibri"/>
                          <a:ea typeface="Calibri"/>
                          <a:cs typeface="Times New Roman"/>
                        </a:rPr>
                        <a:t>II 2G </a:t>
                      </a:r>
                      <a:r>
                        <a:rPr lang="tr-TR" sz="1400" b="1" dirty="0" err="1">
                          <a:latin typeface="Calibri"/>
                          <a:ea typeface="Calibri"/>
                          <a:cs typeface="Times New Roman"/>
                        </a:rPr>
                        <a:t>Ex</a:t>
                      </a:r>
                      <a:r>
                        <a:rPr lang="tr-TR" sz="1400" b="1" dirty="0">
                          <a:latin typeface="Calibri"/>
                          <a:ea typeface="Calibri"/>
                          <a:cs typeface="Times New Roman"/>
                        </a:rPr>
                        <a:t> d  II B T3 </a:t>
                      </a:r>
                      <a:r>
                        <a:rPr lang="tr-TR" sz="1400" b="1" dirty="0" err="1">
                          <a:latin typeface="Calibri"/>
                          <a:ea typeface="Calibri"/>
                          <a:cs typeface="Times New Roman"/>
                        </a:rPr>
                        <a:t>Gb</a:t>
                      </a:r>
                      <a:endParaRPr lang="tr-TR" sz="1400" b="1" dirty="0">
                        <a:latin typeface="Calibri"/>
                        <a:ea typeface="Calibri"/>
                        <a:cs typeface="Times New Roman"/>
                      </a:endParaRP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b="1" dirty="0">
                          <a:latin typeface="Calibri"/>
                          <a:ea typeface="Calibri"/>
                          <a:cs typeface="Times New Roman"/>
                        </a:rPr>
                        <a:t>IP65/....C</a:t>
                      </a: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b="1" dirty="0">
                          <a:latin typeface="Calibri"/>
                          <a:ea typeface="Calibri"/>
                          <a:cs typeface="Times New Roman"/>
                        </a:rPr>
                        <a:t>Ek 1 </a:t>
                      </a: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a:latin typeface="Calibri"/>
                          <a:ea typeface="Calibri"/>
                          <a:cs typeface="Times New Roman"/>
                        </a:rPr>
                        <a:t>..........</a:t>
                      </a: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6195">
                <a:tc>
                  <a:txBody>
                    <a:bodyPr/>
                    <a:lstStyle/>
                    <a:p>
                      <a:pPr>
                        <a:lnSpc>
                          <a:spcPct val="115000"/>
                        </a:lnSpc>
                        <a:spcAft>
                          <a:spcPts val="0"/>
                        </a:spcAft>
                      </a:pPr>
                      <a:r>
                        <a:rPr lang="tr-TR" sz="1400" b="1" u="sng" dirty="0" smtClean="0">
                          <a:solidFill>
                            <a:srgbClr val="FF0000"/>
                          </a:solidFill>
                          <a:latin typeface="Calibri"/>
                          <a:ea typeface="Calibri"/>
                          <a:cs typeface="Times New Roman"/>
                        </a:rPr>
                        <a:t>Kontrol</a:t>
                      </a:r>
                      <a:r>
                        <a:rPr lang="tr-TR" sz="1400" b="1" u="sng" baseline="0" dirty="0" smtClean="0">
                          <a:solidFill>
                            <a:srgbClr val="FF0000"/>
                          </a:solidFill>
                          <a:latin typeface="Calibri"/>
                          <a:ea typeface="Calibri"/>
                          <a:cs typeface="Times New Roman"/>
                        </a:rPr>
                        <a:t> kutusu</a:t>
                      </a:r>
                      <a:endParaRPr lang="tr-TR" sz="1400" b="1" u="sng" dirty="0">
                        <a:solidFill>
                          <a:srgbClr val="FF0000"/>
                        </a:solidFill>
                        <a:latin typeface="Calibri"/>
                        <a:ea typeface="Calibri"/>
                        <a:cs typeface="Times New Roman"/>
                      </a:endParaRP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a:latin typeface="Calibri"/>
                        <a:ea typeface="Calibri"/>
                        <a:cs typeface="Times New Roman"/>
                      </a:endParaRP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a:latin typeface="Calibri"/>
                        <a:ea typeface="Calibri"/>
                        <a:cs typeface="Times New Roman"/>
                      </a:endParaRP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a:latin typeface="Calibri"/>
                        <a:ea typeface="Calibri"/>
                        <a:cs typeface="Times New Roman"/>
                      </a:endParaRP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8194">
                <a:tc>
                  <a:txBody>
                    <a:bodyPr/>
                    <a:lstStyle/>
                    <a:p>
                      <a:pPr>
                        <a:lnSpc>
                          <a:spcPct val="115000"/>
                        </a:lnSpc>
                        <a:spcAft>
                          <a:spcPts val="0"/>
                        </a:spcAft>
                      </a:pPr>
                      <a:r>
                        <a:rPr lang="tr-TR" sz="1400" b="1" dirty="0" err="1" smtClean="0">
                          <a:latin typeface="Calibri"/>
                          <a:ea typeface="Calibri"/>
                          <a:cs typeface="Times New Roman"/>
                        </a:rPr>
                        <a:t>Redüktör</a:t>
                      </a:r>
                      <a:endParaRPr lang="tr-TR" sz="1400" b="1" dirty="0">
                        <a:latin typeface="Calibri"/>
                        <a:ea typeface="Calibri"/>
                        <a:cs typeface="Times New Roman"/>
                      </a:endParaRP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a:latin typeface="Calibri"/>
                        <a:ea typeface="Calibri"/>
                        <a:cs typeface="Times New Roman"/>
                      </a:endParaRP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a:latin typeface="Calibri"/>
                        <a:ea typeface="Calibri"/>
                        <a:cs typeface="Times New Roman"/>
                      </a:endParaRP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a:latin typeface="Calibri"/>
                        <a:ea typeface="Calibri"/>
                        <a:cs typeface="Times New Roman"/>
                      </a:endParaRP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7657">
                <a:tc gridSpan="6">
                  <a:txBody>
                    <a:bodyPr/>
                    <a:lstStyle/>
                    <a:p>
                      <a:pPr>
                        <a:lnSpc>
                          <a:spcPct val="115000"/>
                        </a:lnSpc>
                        <a:spcAft>
                          <a:spcPts val="0"/>
                        </a:spcAft>
                      </a:pPr>
                      <a:r>
                        <a:rPr lang="tr-TR" sz="1400" b="1" dirty="0" smtClean="0">
                          <a:latin typeface="Calibri"/>
                          <a:ea typeface="Calibri"/>
                          <a:cs typeface="Times New Roman"/>
                        </a:rPr>
                        <a:t>…………..                                        </a:t>
                      </a:r>
                      <a:r>
                        <a:rPr lang="tr-TR" sz="1400" b="1" u="sng" dirty="0" smtClean="0">
                          <a:solidFill>
                            <a:srgbClr val="FF0000"/>
                          </a:solidFill>
                          <a:latin typeface="Calibri"/>
                          <a:ea typeface="Calibri"/>
                          <a:cs typeface="Times New Roman"/>
                        </a:rPr>
                        <a:t>KONTROL KUTULARI </a:t>
                      </a:r>
                      <a:r>
                        <a:rPr lang="tr-TR" sz="1400" b="1" u="sng" baseline="0" dirty="0" smtClean="0">
                          <a:solidFill>
                            <a:srgbClr val="FF0000"/>
                          </a:solidFill>
                          <a:latin typeface="Calibri"/>
                          <a:ea typeface="Calibri"/>
                          <a:cs typeface="Times New Roman"/>
                        </a:rPr>
                        <a:t> / KONTROL KABİNLERİ </a:t>
                      </a:r>
                    </a:p>
                    <a:p>
                      <a:pPr>
                        <a:lnSpc>
                          <a:spcPct val="115000"/>
                        </a:lnSpc>
                        <a:spcAft>
                          <a:spcPts val="0"/>
                        </a:spcAft>
                      </a:pPr>
                      <a:r>
                        <a:rPr lang="tr-TR" sz="1400" b="1" baseline="0" dirty="0" smtClean="0">
                          <a:latin typeface="Calibri"/>
                          <a:ea typeface="Calibri"/>
                          <a:cs typeface="Times New Roman"/>
                        </a:rPr>
                        <a:t>                                        </a:t>
                      </a:r>
                      <a:r>
                        <a:rPr lang="tr-TR" sz="1800" b="1" baseline="0" dirty="0" smtClean="0">
                          <a:latin typeface="Calibri"/>
                          <a:ea typeface="Calibri"/>
                          <a:cs typeface="Times New Roman"/>
                        </a:rPr>
                        <a:t>1-PANO MAKİNA ÜZERİ  (</a:t>
                      </a:r>
                      <a:r>
                        <a:rPr lang="tr-TR" sz="1800" b="1" baseline="0" dirty="0" smtClean="0">
                          <a:solidFill>
                            <a:srgbClr val="0070C0"/>
                          </a:solidFill>
                          <a:latin typeface="Calibri"/>
                          <a:ea typeface="Calibri"/>
                          <a:cs typeface="Times New Roman"/>
                        </a:rPr>
                        <a:t>EXPROOF</a:t>
                      </a:r>
                      <a:r>
                        <a:rPr lang="tr-TR" sz="1800" b="1" baseline="0" dirty="0" smtClean="0">
                          <a:latin typeface="Calibri"/>
                          <a:ea typeface="Calibri"/>
                          <a:cs typeface="Times New Roman"/>
                        </a:rPr>
                        <a:t>) </a:t>
                      </a:r>
                      <a:r>
                        <a:rPr lang="tr-TR" sz="1800" b="1" baseline="0" dirty="0" err="1" smtClean="0">
                          <a:latin typeface="Calibri"/>
                          <a:ea typeface="Calibri"/>
                          <a:cs typeface="Times New Roman"/>
                        </a:rPr>
                        <a:t>Ex</a:t>
                      </a:r>
                      <a:r>
                        <a:rPr lang="tr-TR" sz="1800" b="1" baseline="0" dirty="0" smtClean="0">
                          <a:latin typeface="Calibri"/>
                          <a:ea typeface="Calibri"/>
                          <a:cs typeface="Times New Roman"/>
                        </a:rPr>
                        <a:t> d, </a:t>
                      </a:r>
                      <a:r>
                        <a:rPr lang="tr-TR" sz="1800" b="1" baseline="0" dirty="0" err="1" smtClean="0">
                          <a:latin typeface="Calibri"/>
                          <a:ea typeface="Calibri"/>
                          <a:cs typeface="Times New Roman"/>
                        </a:rPr>
                        <a:t>Ex</a:t>
                      </a:r>
                      <a:r>
                        <a:rPr lang="tr-TR" sz="1800" b="1" baseline="0" dirty="0" smtClean="0">
                          <a:latin typeface="Calibri"/>
                          <a:ea typeface="Calibri"/>
                          <a:cs typeface="Times New Roman"/>
                        </a:rPr>
                        <a:t> p, </a:t>
                      </a:r>
                      <a:r>
                        <a:rPr lang="tr-TR" sz="1800" b="1" baseline="0" dirty="0" err="1" smtClean="0">
                          <a:latin typeface="Calibri"/>
                          <a:ea typeface="Calibri"/>
                          <a:cs typeface="Times New Roman"/>
                        </a:rPr>
                        <a:t>Ex</a:t>
                      </a:r>
                      <a:r>
                        <a:rPr lang="tr-TR" sz="1800" b="1" baseline="0" dirty="0" smtClean="0">
                          <a:latin typeface="Calibri"/>
                          <a:ea typeface="Calibri"/>
                          <a:cs typeface="Times New Roman"/>
                        </a:rPr>
                        <a:t> e, </a:t>
                      </a:r>
                      <a:r>
                        <a:rPr lang="tr-TR" sz="1800" b="1" baseline="0" dirty="0" err="1" smtClean="0">
                          <a:latin typeface="Calibri"/>
                          <a:ea typeface="Calibri"/>
                          <a:cs typeface="Times New Roman"/>
                        </a:rPr>
                        <a:t>Ex</a:t>
                      </a:r>
                      <a:r>
                        <a:rPr lang="tr-TR" sz="1800" b="1" baseline="0" dirty="0" smtClean="0">
                          <a:latin typeface="Calibri"/>
                          <a:ea typeface="Calibri"/>
                          <a:cs typeface="Times New Roman"/>
                        </a:rPr>
                        <a:t> i…</a:t>
                      </a:r>
                    </a:p>
                    <a:p>
                      <a:pPr>
                        <a:lnSpc>
                          <a:spcPct val="115000"/>
                        </a:lnSpc>
                        <a:spcAft>
                          <a:spcPts val="0"/>
                        </a:spcAft>
                      </a:pPr>
                      <a:r>
                        <a:rPr lang="tr-TR" sz="1800" b="1" baseline="0" dirty="0" smtClean="0">
                          <a:latin typeface="Calibri"/>
                          <a:ea typeface="Calibri"/>
                          <a:cs typeface="Times New Roman"/>
                        </a:rPr>
                        <a:t>                              2-PANO MAKİNA ÜZERİ  (</a:t>
                      </a:r>
                      <a:r>
                        <a:rPr lang="tr-TR" sz="1800" b="1" baseline="0" dirty="0" smtClean="0">
                          <a:solidFill>
                            <a:srgbClr val="0070C0"/>
                          </a:solidFill>
                          <a:latin typeface="Calibri"/>
                          <a:ea typeface="Calibri"/>
                          <a:cs typeface="Times New Roman"/>
                        </a:rPr>
                        <a:t>EXPROOF OLMAYAN</a:t>
                      </a:r>
                      <a:r>
                        <a:rPr lang="tr-TR" sz="1800" b="1" baseline="0" dirty="0" smtClean="0">
                          <a:latin typeface="Calibri"/>
                          <a:ea typeface="Calibri"/>
                          <a:cs typeface="Times New Roman"/>
                        </a:rPr>
                        <a:t>)  </a:t>
                      </a:r>
                      <a:r>
                        <a:rPr lang="tr-TR" sz="1800" b="1" u="sng" baseline="0" dirty="0" smtClean="0">
                          <a:solidFill>
                            <a:srgbClr val="FF0000"/>
                          </a:solidFill>
                          <a:latin typeface="Calibri"/>
                          <a:ea typeface="Calibri"/>
                          <a:cs typeface="Times New Roman"/>
                        </a:rPr>
                        <a:t>ZONE TANIMI </a:t>
                      </a:r>
                      <a:r>
                        <a:rPr lang="tr-TR" sz="1800" b="1" u="sng" baseline="0" dirty="0" err="1" smtClean="0">
                          <a:solidFill>
                            <a:srgbClr val="FF0000"/>
                          </a:solidFill>
                          <a:latin typeface="Calibri"/>
                          <a:ea typeface="Calibri"/>
                          <a:cs typeface="Times New Roman"/>
                        </a:rPr>
                        <a:t>na</a:t>
                      </a:r>
                      <a:r>
                        <a:rPr lang="tr-TR" sz="1800" b="1" u="sng" baseline="0" dirty="0" smtClean="0">
                          <a:solidFill>
                            <a:srgbClr val="FF0000"/>
                          </a:solidFill>
                          <a:latin typeface="Calibri"/>
                          <a:ea typeface="Calibri"/>
                          <a:cs typeface="Times New Roman"/>
                        </a:rPr>
                        <a:t> göre</a:t>
                      </a:r>
                    </a:p>
                    <a:p>
                      <a:pPr>
                        <a:lnSpc>
                          <a:spcPct val="115000"/>
                        </a:lnSpc>
                        <a:spcAft>
                          <a:spcPts val="0"/>
                        </a:spcAft>
                      </a:pPr>
                      <a:r>
                        <a:rPr lang="tr-TR" sz="1800" b="1" baseline="0" dirty="0" smtClean="0">
                          <a:latin typeface="Calibri"/>
                          <a:ea typeface="Calibri"/>
                          <a:cs typeface="Times New Roman"/>
                        </a:rPr>
                        <a:t>                              3-PANO MAKİNA ZONE DIŞINDA / TEHLİKESİZ BÖLGEDE  (</a:t>
                      </a:r>
                      <a:r>
                        <a:rPr lang="tr-TR" sz="1800" b="1" baseline="0" dirty="0" err="1" smtClean="0">
                          <a:solidFill>
                            <a:srgbClr val="0070C0"/>
                          </a:solidFill>
                          <a:latin typeface="Calibri"/>
                          <a:ea typeface="Calibri"/>
                          <a:cs typeface="Times New Roman"/>
                        </a:rPr>
                        <a:t>Zenner</a:t>
                      </a:r>
                      <a:r>
                        <a:rPr lang="tr-TR" sz="1800" b="1" baseline="0" dirty="0" smtClean="0">
                          <a:solidFill>
                            <a:srgbClr val="0070C0"/>
                          </a:solidFill>
                          <a:latin typeface="Calibri"/>
                          <a:ea typeface="Calibri"/>
                          <a:cs typeface="Times New Roman"/>
                        </a:rPr>
                        <a:t>, Namur..)</a:t>
                      </a:r>
                      <a:endParaRPr lang="tr-TR" sz="1800" b="1" dirty="0">
                        <a:latin typeface="Calibri"/>
                        <a:ea typeface="Calibri"/>
                        <a:cs typeface="Times New Roman"/>
                      </a:endParaRP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tr-TR" sz="1400" dirty="0">
                        <a:latin typeface="Calibri"/>
                        <a:ea typeface="Calibri"/>
                        <a:cs typeface="Times New Roman"/>
                      </a:endParaRP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tr-TR" sz="1400" dirty="0">
                        <a:latin typeface="Calibri"/>
                        <a:ea typeface="Calibri"/>
                        <a:cs typeface="Times New Roman"/>
                      </a:endParaRP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tr-TR" sz="1400" dirty="0">
                        <a:latin typeface="Calibri"/>
                        <a:ea typeface="Calibri"/>
                        <a:cs typeface="Times New Roman"/>
                      </a:endParaRP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tr-TR" sz="1400" dirty="0">
                        <a:latin typeface="Calibri"/>
                        <a:ea typeface="Calibri"/>
                        <a:cs typeface="Times New Roman"/>
                      </a:endParaRP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tr-TR" sz="1400" dirty="0">
                        <a:latin typeface="Calibri"/>
                        <a:ea typeface="Calibri"/>
                        <a:cs typeface="Times New Roman"/>
                      </a:endParaRPr>
                    </a:p>
                  </a:txBody>
                  <a:tcPr marL="67523" marR="6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16" name="7 Resim" descr="ATEX dissolver ile ilgili görsel sonuc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1351" y="3603197"/>
            <a:ext cx="2198066"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Resim 16" descr="Dispermat AE-EX"/>
          <p:cNvPicPr/>
          <p:nvPr/>
        </p:nvPicPr>
        <p:blipFill>
          <a:blip r:embed="rId8">
            <a:extLst>
              <a:ext uri="{28A0092B-C50C-407E-A947-70E740481C1C}">
                <a14:useLocalDpi xmlns:a14="http://schemas.microsoft.com/office/drawing/2010/main" val="0"/>
              </a:ext>
            </a:extLst>
          </a:blip>
          <a:srcRect/>
          <a:stretch>
            <a:fillRect/>
          </a:stretch>
        </p:blipFill>
        <p:spPr bwMode="auto">
          <a:xfrm>
            <a:off x="4013548" y="3617979"/>
            <a:ext cx="1809750" cy="1990725"/>
          </a:xfrm>
          <a:prstGeom prst="rect">
            <a:avLst/>
          </a:prstGeom>
          <a:noFill/>
          <a:ln>
            <a:noFill/>
          </a:ln>
        </p:spPr>
      </p:pic>
      <p:pic>
        <p:nvPicPr>
          <p:cNvPr id="18" name="Resim 17" descr="Exproof Elektrik Panoları"/>
          <p:cNvPicPr/>
          <p:nvPr/>
        </p:nvPicPr>
        <p:blipFill>
          <a:blip r:embed="rId9">
            <a:extLst>
              <a:ext uri="{28A0092B-C50C-407E-A947-70E740481C1C}">
                <a14:useLocalDpi xmlns:a14="http://schemas.microsoft.com/office/drawing/2010/main" val="0"/>
              </a:ext>
            </a:extLst>
          </a:blip>
          <a:srcRect/>
          <a:stretch>
            <a:fillRect/>
          </a:stretch>
        </p:blipFill>
        <p:spPr bwMode="auto">
          <a:xfrm>
            <a:off x="6174238" y="3617979"/>
            <a:ext cx="1989102" cy="1975944"/>
          </a:xfrm>
          <a:prstGeom prst="rect">
            <a:avLst/>
          </a:prstGeom>
          <a:noFill/>
          <a:ln>
            <a:noFill/>
          </a:ln>
        </p:spPr>
      </p:pic>
      <p:pic>
        <p:nvPicPr>
          <p:cNvPr id="19" name="Resim 18" descr="Pneumatic Automatic Paint Mixer Machine, 5 Gallon 20L Spray Paint Shaker  Air Agitator for Viscous Liquid Ink Dye Chemicals Mixing Machine Blender  Disperser Coating Industry(Height Adjustable) : Buy Online at Best Price"/>
          <p:cNvPicPr/>
          <p:nvPr/>
        </p:nvPicPr>
        <p:blipFill>
          <a:blip r:embed="rId10">
            <a:extLst>
              <a:ext uri="{28A0092B-C50C-407E-A947-70E740481C1C}">
                <a14:useLocalDpi xmlns:a14="http://schemas.microsoft.com/office/drawing/2010/main" val="0"/>
              </a:ext>
            </a:extLst>
          </a:blip>
          <a:srcRect/>
          <a:stretch>
            <a:fillRect/>
          </a:stretch>
        </p:blipFill>
        <p:spPr bwMode="auto">
          <a:xfrm>
            <a:off x="8587870" y="3617979"/>
            <a:ext cx="1835331" cy="1990725"/>
          </a:xfrm>
          <a:prstGeom prst="rect">
            <a:avLst/>
          </a:prstGeom>
          <a:noFill/>
          <a:ln>
            <a:noFill/>
          </a:ln>
        </p:spPr>
      </p:pic>
    </p:spTree>
    <p:extLst>
      <p:ext uri="{BB962C8B-B14F-4D97-AF65-F5344CB8AC3E}">
        <p14:creationId xmlns:p14="http://schemas.microsoft.com/office/powerpoint/2010/main" val="1822126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jpg">
            <a:extLst>
              <a:ext uri="{FF2B5EF4-FFF2-40B4-BE49-F238E27FC236}">
                <a16:creationId xmlns:a16="http://schemas.microsoft.com/office/drawing/2014/main" id="{7C2DE000-26CE-EE43-9758-A159FBEDF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07" y="125156"/>
            <a:ext cx="11596008" cy="726402"/>
          </a:xfrm>
          <a:prstGeom prst="rect">
            <a:avLst/>
          </a:prstGeom>
        </p:spPr>
      </p:pic>
      <p:sp>
        <p:nvSpPr>
          <p:cNvPr id="5" name="Title 1">
            <a:extLst>
              <a:ext uri="{FF2B5EF4-FFF2-40B4-BE49-F238E27FC236}">
                <a16:creationId xmlns:a16="http://schemas.microsoft.com/office/drawing/2014/main" id="{6988312C-16E6-0F44-BB95-EBF6498B5538}"/>
              </a:ext>
            </a:extLst>
          </p:cNvPr>
          <p:cNvSpPr txBox="1">
            <a:spLocks/>
          </p:cNvSpPr>
          <p:nvPr/>
        </p:nvSpPr>
        <p:spPr>
          <a:xfrm>
            <a:off x="425279" y="164912"/>
            <a:ext cx="10235375"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endParaRPr lang="en-GB" sz="3200" dirty="0">
              <a:solidFill>
                <a:srgbClr val="FFFFFF"/>
              </a:solidFill>
            </a:endParaRPr>
          </a:p>
        </p:txBody>
      </p:sp>
      <p:pic>
        <p:nvPicPr>
          <p:cNvPr id="3" name="Resim 2">
            <a:extLst>
              <a:ext uri="{FF2B5EF4-FFF2-40B4-BE49-F238E27FC236}">
                <a16:creationId xmlns:a16="http://schemas.microsoft.com/office/drawing/2014/main" id="{497A511F-B4E1-4B46-AF25-8CFFE9643C5F}"/>
              </a:ext>
            </a:extLst>
          </p:cNvPr>
          <p:cNvPicPr>
            <a:picLocks noChangeAspect="1"/>
          </p:cNvPicPr>
          <p:nvPr/>
        </p:nvPicPr>
        <p:blipFill>
          <a:blip r:embed="rId3"/>
          <a:stretch>
            <a:fillRect/>
          </a:stretch>
        </p:blipFill>
        <p:spPr>
          <a:xfrm>
            <a:off x="297997" y="952500"/>
            <a:ext cx="11560628" cy="5905500"/>
          </a:xfrm>
          <a:prstGeom prst="rect">
            <a:avLst/>
          </a:prstGeom>
        </p:spPr>
      </p:pic>
      <p:sp>
        <p:nvSpPr>
          <p:cNvPr id="6" name="Rectangle 5">
            <a:extLst>
              <a:ext uri="{FF2B5EF4-FFF2-40B4-BE49-F238E27FC236}">
                <a16:creationId xmlns:a16="http://schemas.microsoft.com/office/drawing/2014/main" id="{D608068E-82CC-2A44-9826-D03844D4D3A7}"/>
              </a:ext>
            </a:extLst>
          </p:cNvPr>
          <p:cNvSpPr/>
          <p:nvPr/>
        </p:nvSpPr>
        <p:spPr>
          <a:xfrm>
            <a:off x="5128053" y="5961050"/>
            <a:ext cx="2174789" cy="78133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pic>
        <p:nvPicPr>
          <p:cNvPr id="7" name="Picture 6" descr="Logo&#10;&#10;Description automatically generated">
            <a:extLst>
              <a:ext uri="{FF2B5EF4-FFF2-40B4-BE49-F238E27FC236}">
                <a16:creationId xmlns:a16="http://schemas.microsoft.com/office/drawing/2014/main" id="{E031EC10-ADBD-D54E-B9F1-7391393DF75A}"/>
              </a:ext>
            </a:extLst>
          </p:cNvPr>
          <p:cNvPicPr>
            <a:picLocks noChangeAspect="1"/>
          </p:cNvPicPr>
          <p:nvPr/>
        </p:nvPicPr>
        <p:blipFill>
          <a:blip r:embed="rId4"/>
          <a:stretch>
            <a:fillRect/>
          </a:stretch>
        </p:blipFill>
        <p:spPr>
          <a:xfrm>
            <a:off x="5177043" y="5772781"/>
            <a:ext cx="1939373" cy="1186161"/>
          </a:xfrm>
          <a:prstGeom prst="rect">
            <a:avLst/>
          </a:prstGeom>
        </p:spPr>
      </p:pic>
      <p:sp>
        <p:nvSpPr>
          <p:cNvPr id="8" name="Unvan 1"/>
          <p:cNvSpPr>
            <a:spLocks noGrp="1" noChangeArrowheads="1"/>
          </p:cNvSpPr>
          <p:nvPr>
            <p:ph type="title"/>
          </p:nvPr>
        </p:nvSpPr>
        <p:spPr>
          <a:xfrm>
            <a:off x="389280" y="-119656"/>
            <a:ext cx="9329486" cy="1216025"/>
          </a:xfrm>
        </p:spPr>
        <p:txBody>
          <a:bodyPr/>
          <a:lstStyle/>
          <a:p>
            <a:r>
              <a:rPr lang="tr-TR" altLang="tr-TR" sz="1800" b="1" dirty="0" smtClean="0">
                <a:latin typeface="Times New Roman" panose="02020603050405020304" pitchFamily="18" charset="0"/>
                <a:cs typeface="Times New Roman" panose="02020603050405020304" pitchFamily="18" charset="0"/>
              </a:rPr>
              <a:t>                                     </a:t>
            </a:r>
            <a:r>
              <a:rPr lang="tr-TR" altLang="tr-TR" sz="2800" b="1" dirty="0" smtClean="0">
                <a:latin typeface="Times New Roman" panose="02020603050405020304" pitchFamily="18" charset="0"/>
                <a:cs typeface="Times New Roman" panose="02020603050405020304" pitchFamily="18" charset="0"/>
              </a:rPr>
              <a:t>ENERJİ BAĞLANTI KABLOLARI </a:t>
            </a:r>
            <a:r>
              <a:rPr lang="tr-TR" altLang="tr-TR" sz="2800" b="1" dirty="0" smtClean="0"/>
              <a:t>  </a:t>
            </a:r>
            <a:endParaRPr lang="tr-TR" altLang="tr-TR" sz="2800" b="1" dirty="0"/>
          </a:p>
        </p:txBody>
      </p:sp>
      <p:pic>
        <p:nvPicPr>
          <p:cNvPr id="9" name="Picture 3" descr="C:\Users\tacettinakgun\Desktop\eğitim araştırma\exp-kabl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24" y="891315"/>
            <a:ext cx="8521321" cy="271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927912" y="5415065"/>
            <a:ext cx="410603" cy="35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4114" y="5363949"/>
            <a:ext cx="471119" cy="40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txBox="1">
            <a:spLocks noChangeArrowheads="1"/>
          </p:cNvSpPr>
          <p:nvPr/>
        </p:nvSpPr>
        <p:spPr>
          <a:xfrm>
            <a:off x="1144224" y="3679719"/>
            <a:ext cx="9516429" cy="1735347"/>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Font typeface="Arial" panose="020B0604020202020204" pitchFamily="34" charset="0"/>
              <a:buNone/>
              <a:defRPr/>
            </a:pPr>
            <a:r>
              <a:rPr lang="tr-TR" altLang="tr-TR" sz="1300" b="1" dirty="0" smtClean="0">
                <a:solidFill>
                  <a:srgbClr val="FF0000"/>
                </a:solidFill>
                <a:latin typeface="Times New Roman" pitchFamily="18" charset="0"/>
                <a:cs typeface="Times New Roman" pitchFamily="18" charset="0"/>
              </a:rPr>
              <a:t>                                                                                     KABLOLAR  ( IEC EN 60079-14 : Madde 9 )</a:t>
            </a:r>
          </a:p>
          <a:p>
            <a:pPr marL="0" indent="0">
              <a:spcBef>
                <a:spcPct val="0"/>
              </a:spcBef>
              <a:buFont typeface="Arial" panose="020B0604020202020204" pitchFamily="34" charset="0"/>
              <a:buNone/>
              <a:defRPr/>
            </a:pPr>
            <a:r>
              <a:rPr lang="tr-TR" altLang="tr-TR" sz="1300" b="1" dirty="0" smtClean="0">
                <a:solidFill>
                  <a:srgbClr val="FF0000"/>
                </a:solidFill>
                <a:latin typeface="Times New Roman" pitchFamily="18" charset="0"/>
                <a:cs typeface="Times New Roman" pitchFamily="18" charset="0"/>
              </a:rPr>
              <a:t>-Kesit Al 16 mm2,</a:t>
            </a:r>
          </a:p>
          <a:p>
            <a:pPr marL="0" indent="0">
              <a:spcBef>
                <a:spcPct val="0"/>
              </a:spcBef>
              <a:buFont typeface="Arial" panose="020B0604020202020204" pitchFamily="34" charset="0"/>
              <a:buNone/>
              <a:defRPr/>
            </a:pPr>
            <a:r>
              <a:rPr lang="tr-TR" altLang="tr-TR" sz="1300" b="1" dirty="0" smtClean="0">
                <a:solidFill>
                  <a:srgbClr val="FF0000"/>
                </a:solidFill>
                <a:latin typeface="Times New Roman" pitchFamily="18" charset="0"/>
                <a:cs typeface="Times New Roman" pitchFamily="18" charset="0"/>
              </a:rPr>
              <a:t>-</a:t>
            </a:r>
            <a:r>
              <a:rPr lang="tr-TR" altLang="tr-TR" sz="1300" b="1" dirty="0" err="1" smtClean="0">
                <a:solidFill>
                  <a:srgbClr val="FF0000"/>
                </a:solidFill>
                <a:latin typeface="Times New Roman" pitchFamily="18" charset="0"/>
                <a:cs typeface="Times New Roman" pitchFamily="18" charset="0"/>
              </a:rPr>
              <a:t>Termo</a:t>
            </a:r>
            <a:r>
              <a:rPr lang="tr-TR" altLang="tr-TR" sz="1300" b="1" dirty="0" smtClean="0">
                <a:solidFill>
                  <a:srgbClr val="FF0000"/>
                </a:solidFill>
                <a:latin typeface="Times New Roman" pitchFamily="18" charset="0"/>
                <a:cs typeface="Times New Roman" pitchFamily="18" charset="0"/>
              </a:rPr>
              <a:t> plastik, </a:t>
            </a:r>
            <a:r>
              <a:rPr lang="tr-TR" altLang="tr-TR" sz="1300" b="1" dirty="0" err="1" smtClean="0">
                <a:solidFill>
                  <a:srgbClr val="FF0000"/>
                </a:solidFill>
                <a:latin typeface="Times New Roman" pitchFamily="18" charset="0"/>
                <a:cs typeface="Times New Roman" pitchFamily="18" charset="0"/>
              </a:rPr>
              <a:t>polivinil</a:t>
            </a:r>
            <a:r>
              <a:rPr lang="tr-TR" altLang="tr-TR" sz="1300" b="1" dirty="0" smtClean="0">
                <a:solidFill>
                  <a:srgbClr val="FF0000"/>
                </a:solidFill>
                <a:latin typeface="Times New Roman" pitchFamily="18" charset="0"/>
                <a:cs typeface="Times New Roman" pitchFamily="18" charset="0"/>
              </a:rPr>
              <a:t>, polietilen, </a:t>
            </a:r>
            <a:r>
              <a:rPr lang="tr-TR" altLang="tr-TR" sz="1300" b="1" dirty="0" err="1" smtClean="0">
                <a:solidFill>
                  <a:srgbClr val="FF0000"/>
                </a:solidFill>
                <a:latin typeface="Times New Roman" pitchFamily="18" charset="0"/>
                <a:cs typeface="Times New Roman" pitchFamily="18" charset="0"/>
              </a:rPr>
              <a:t>Elastomerik</a:t>
            </a:r>
            <a:r>
              <a:rPr lang="tr-TR" altLang="tr-TR" sz="1300" b="1" dirty="0" smtClean="0">
                <a:solidFill>
                  <a:srgbClr val="FF0000"/>
                </a:solidFill>
                <a:latin typeface="Times New Roman" pitchFamily="18" charset="0"/>
                <a:cs typeface="Times New Roman" pitchFamily="18" charset="0"/>
              </a:rPr>
              <a:t>, </a:t>
            </a:r>
            <a:r>
              <a:rPr lang="tr-TR" altLang="tr-TR" sz="1300" b="1" dirty="0" err="1" smtClean="0">
                <a:solidFill>
                  <a:srgbClr val="FF0000"/>
                </a:solidFill>
                <a:latin typeface="Times New Roman" pitchFamily="18" charset="0"/>
                <a:cs typeface="Times New Roman" pitchFamily="18" charset="0"/>
              </a:rPr>
              <a:t>polikloropen,Halojen</a:t>
            </a:r>
            <a:r>
              <a:rPr lang="tr-TR" altLang="tr-TR" sz="1300" b="1" dirty="0" smtClean="0">
                <a:solidFill>
                  <a:srgbClr val="FF0000"/>
                </a:solidFill>
                <a:latin typeface="Times New Roman" pitchFamily="18" charset="0"/>
                <a:cs typeface="Times New Roman" pitchFamily="18" charset="0"/>
              </a:rPr>
              <a:t> </a:t>
            </a:r>
            <a:r>
              <a:rPr lang="tr-TR" altLang="tr-TR" sz="1300" b="1" dirty="0" err="1" smtClean="0">
                <a:solidFill>
                  <a:srgbClr val="FF0000"/>
                </a:solidFill>
                <a:latin typeface="Times New Roman" pitchFamily="18" charset="0"/>
                <a:cs typeface="Times New Roman" pitchFamily="18" charset="0"/>
              </a:rPr>
              <a:t>fri</a:t>
            </a:r>
            <a:endParaRPr lang="tr-TR" altLang="tr-TR" sz="1300" b="1" dirty="0" smtClean="0">
              <a:solidFill>
                <a:srgbClr val="FF0000"/>
              </a:solidFill>
              <a:latin typeface="Times New Roman" pitchFamily="18" charset="0"/>
              <a:cs typeface="Times New Roman" pitchFamily="18" charset="0"/>
            </a:endParaRPr>
          </a:p>
          <a:p>
            <a:pPr marL="0" indent="0">
              <a:lnSpc>
                <a:spcPct val="100000"/>
              </a:lnSpc>
              <a:spcBef>
                <a:spcPct val="0"/>
              </a:spcBef>
              <a:buFont typeface="Arial" panose="020B0604020202020204" pitchFamily="34" charset="0"/>
              <a:buNone/>
              <a:defRPr/>
            </a:pPr>
            <a:r>
              <a:rPr lang="tr-TR" altLang="tr-TR" sz="1300" b="1" dirty="0" smtClean="0">
                <a:solidFill>
                  <a:srgbClr val="FF0000"/>
                </a:solidFill>
                <a:latin typeface="Times New Roman" pitchFamily="18" charset="0"/>
                <a:cs typeface="Times New Roman" pitchFamily="18" charset="0"/>
              </a:rPr>
              <a:t>-Ara dolgu maddeleri, Boşluklar</a:t>
            </a:r>
          </a:p>
          <a:p>
            <a:pPr marL="0" indent="0">
              <a:lnSpc>
                <a:spcPct val="100000"/>
              </a:lnSpc>
              <a:buNone/>
              <a:defRPr/>
            </a:pPr>
            <a:r>
              <a:rPr lang="tr-TR" sz="1300" b="1" dirty="0" smtClean="0">
                <a:solidFill>
                  <a:srgbClr val="FF0000"/>
                </a:solidFill>
                <a:cs typeface="Times New Roman" pitchFamily="18" charset="0"/>
              </a:rPr>
              <a:t>-N</a:t>
            </a:r>
            <a:r>
              <a:rPr lang="en-US" sz="1400" b="1" dirty="0" err="1" smtClean="0">
                <a:solidFill>
                  <a:srgbClr val="FF0000"/>
                </a:solidFill>
              </a:rPr>
              <a:t>ormal</a:t>
            </a:r>
            <a:r>
              <a:rPr lang="en-US" sz="1400" b="1" dirty="0" smtClean="0">
                <a:solidFill>
                  <a:srgbClr val="FF0000"/>
                </a:solidFill>
              </a:rPr>
              <a:t> </a:t>
            </a:r>
            <a:r>
              <a:rPr lang="en-US" sz="1400" b="1" dirty="0" err="1">
                <a:solidFill>
                  <a:srgbClr val="FF0000"/>
                </a:solidFill>
              </a:rPr>
              <a:t>sert</a:t>
            </a:r>
            <a:r>
              <a:rPr lang="en-US" sz="1400" b="1" dirty="0">
                <a:solidFill>
                  <a:srgbClr val="FF0000"/>
                </a:solidFill>
              </a:rPr>
              <a:t> </a:t>
            </a:r>
            <a:r>
              <a:rPr lang="en-US" sz="1400" b="1" dirty="0" err="1">
                <a:solidFill>
                  <a:srgbClr val="FF0000"/>
                </a:solidFill>
              </a:rPr>
              <a:t>kauçuk</a:t>
            </a:r>
            <a:r>
              <a:rPr lang="en-US" sz="1400" b="1" dirty="0">
                <a:solidFill>
                  <a:srgbClr val="FF0000"/>
                </a:solidFill>
              </a:rPr>
              <a:t> </a:t>
            </a:r>
            <a:r>
              <a:rPr lang="en-US" sz="1400" b="1" dirty="0" err="1" smtClean="0">
                <a:solidFill>
                  <a:srgbClr val="FF0000"/>
                </a:solidFill>
              </a:rPr>
              <a:t>kılıf</a:t>
            </a:r>
            <a:r>
              <a:rPr lang="en-US" sz="1400" b="1" dirty="0" smtClean="0">
                <a:solidFill>
                  <a:srgbClr val="FF0000"/>
                </a:solidFill>
              </a:rPr>
              <a:t>;</a:t>
            </a:r>
            <a:r>
              <a:rPr lang="tr-TR" sz="1400" b="1" dirty="0" smtClean="0">
                <a:solidFill>
                  <a:srgbClr val="FF0000"/>
                </a:solidFill>
              </a:rPr>
              <a:t>, </a:t>
            </a:r>
            <a:r>
              <a:rPr lang="en-US" sz="1400" b="1" dirty="0" smtClean="0">
                <a:solidFill>
                  <a:srgbClr val="FF0000"/>
                </a:solidFill>
              </a:rPr>
              <a:t>normal </a:t>
            </a:r>
            <a:r>
              <a:rPr lang="en-US" sz="1400" b="1" dirty="0" err="1">
                <a:solidFill>
                  <a:srgbClr val="FF0000"/>
                </a:solidFill>
              </a:rPr>
              <a:t>polikloropren</a:t>
            </a:r>
            <a:r>
              <a:rPr lang="en-US" sz="1400" b="1" dirty="0">
                <a:solidFill>
                  <a:srgbClr val="FF0000"/>
                </a:solidFill>
              </a:rPr>
              <a:t> </a:t>
            </a:r>
            <a:r>
              <a:rPr lang="en-US" sz="1400" b="1" dirty="0" err="1" smtClean="0">
                <a:solidFill>
                  <a:srgbClr val="FF0000"/>
                </a:solidFill>
              </a:rPr>
              <a:t>ısıtılmış</a:t>
            </a:r>
            <a:r>
              <a:rPr lang="en-US" sz="1400" b="1" dirty="0" smtClean="0">
                <a:solidFill>
                  <a:srgbClr val="FF0000"/>
                </a:solidFill>
              </a:rPr>
              <a:t>;</a:t>
            </a:r>
            <a:r>
              <a:rPr lang="tr-TR" sz="1400" b="1" dirty="0" smtClean="0">
                <a:solidFill>
                  <a:srgbClr val="FF0000"/>
                </a:solidFill>
              </a:rPr>
              <a:t>, </a:t>
            </a:r>
            <a:r>
              <a:rPr lang="en-US" sz="1400" b="1" dirty="0" err="1" smtClean="0">
                <a:solidFill>
                  <a:srgbClr val="FF0000"/>
                </a:solidFill>
              </a:rPr>
              <a:t>ağır</a:t>
            </a:r>
            <a:r>
              <a:rPr lang="en-US" sz="1400" b="1" dirty="0" smtClean="0">
                <a:solidFill>
                  <a:srgbClr val="FF0000"/>
                </a:solidFill>
              </a:rPr>
              <a:t> </a:t>
            </a:r>
            <a:r>
              <a:rPr lang="en-US" sz="1400" b="1" dirty="0" err="1">
                <a:solidFill>
                  <a:srgbClr val="FF0000"/>
                </a:solidFill>
              </a:rPr>
              <a:t>sert</a:t>
            </a:r>
            <a:r>
              <a:rPr lang="en-US" sz="1400" b="1" dirty="0">
                <a:solidFill>
                  <a:srgbClr val="FF0000"/>
                </a:solidFill>
              </a:rPr>
              <a:t> </a:t>
            </a:r>
            <a:r>
              <a:rPr lang="en-US" sz="1400" b="1" dirty="0" err="1" smtClean="0">
                <a:solidFill>
                  <a:srgbClr val="FF0000"/>
                </a:solidFill>
              </a:rPr>
              <a:t>kauçuklar</a:t>
            </a:r>
            <a:r>
              <a:rPr lang="en-US" sz="1400" b="1" dirty="0" smtClean="0">
                <a:solidFill>
                  <a:srgbClr val="FF0000"/>
                </a:solidFill>
              </a:rPr>
              <a:t>;</a:t>
            </a:r>
            <a:r>
              <a:rPr lang="tr-TR" sz="1400" b="1" dirty="0" smtClean="0">
                <a:solidFill>
                  <a:srgbClr val="FF0000"/>
                </a:solidFill>
              </a:rPr>
              <a:t>, </a:t>
            </a:r>
            <a:r>
              <a:rPr lang="en-US" sz="1400" b="1" dirty="0" err="1" smtClean="0">
                <a:solidFill>
                  <a:srgbClr val="FF0000"/>
                </a:solidFill>
              </a:rPr>
              <a:t>ağır</a:t>
            </a:r>
            <a:r>
              <a:rPr lang="en-US" sz="1400" b="1" dirty="0" smtClean="0">
                <a:solidFill>
                  <a:srgbClr val="FF0000"/>
                </a:solidFill>
              </a:rPr>
              <a:t> </a:t>
            </a:r>
            <a:r>
              <a:rPr lang="en-US" sz="1400" b="1" dirty="0" err="1">
                <a:solidFill>
                  <a:srgbClr val="FF0000"/>
                </a:solidFill>
              </a:rPr>
              <a:t>polikloropren</a:t>
            </a:r>
            <a:r>
              <a:rPr lang="en-US" sz="1400" b="1" dirty="0">
                <a:solidFill>
                  <a:srgbClr val="FF0000"/>
                </a:solidFill>
              </a:rPr>
              <a:t> </a:t>
            </a:r>
            <a:r>
              <a:rPr lang="en-US" sz="1400" b="1" dirty="0" err="1" smtClean="0">
                <a:solidFill>
                  <a:srgbClr val="FF0000"/>
                </a:solidFill>
              </a:rPr>
              <a:t>kaplı</a:t>
            </a:r>
            <a:r>
              <a:rPr lang="en-US" sz="1400" b="1" dirty="0" smtClean="0">
                <a:solidFill>
                  <a:srgbClr val="FF0000"/>
                </a:solidFill>
              </a:rPr>
              <a:t>;</a:t>
            </a:r>
            <a:r>
              <a:rPr lang="tr-TR" sz="1400" b="1" dirty="0" smtClean="0">
                <a:solidFill>
                  <a:srgbClr val="FF0000"/>
                </a:solidFill>
              </a:rPr>
              <a:t>, </a:t>
            </a:r>
            <a:r>
              <a:rPr lang="en-US" sz="1400" b="1" dirty="0" err="1" smtClean="0">
                <a:solidFill>
                  <a:srgbClr val="FF0000"/>
                </a:solidFill>
              </a:rPr>
              <a:t>plastik</a:t>
            </a:r>
            <a:r>
              <a:rPr lang="en-US" sz="1400" b="1" dirty="0" smtClean="0">
                <a:solidFill>
                  <a:srgbClr val="FF0000"/>
                </a:solidFill>
              </a:rPr>
              <a:t> </a:t>
            </a:r>
            <a:r>
              <a:rPr lang="en-US" sz="1400" b="1" dirty="0" err="1">
                <a:solidFill>
                  <a:srgbClr val="FF0000"/>
                </a:solidFill>
              </a:rPr>
              <a:t>yalıtımlı</a:t>
            </a:r>
            <a:r>
              <a:rPr lang="en-US" sz="1400" b="1" dirty="0">
                <a:solidFill>
                  <a:srgbClr val="FF0000"/>
                </a:solidFill>
              </a:rPr>
              <a:t> </a:t>
            </a:r>
            <a:r>
              <a:rPr lang="en-US" sz="1400" b="1" dirty="0" err="1">
                <a:solidFill>
                  <a:srgbClr val="FF0000"/>
                </a:solidFill>
              </a:rPr>
              <a:t>ve</a:t>
            </a:r>
            <a:r>
              <a:rPr lang="en-US" sz="1400" b="1" dirty="0">
                <a:solidFill>
                  <a:srgbClr val="FF0000"/>
                </a:solidFill>
              </a:rPr>
              <a:t> </a:t>
            </a:r>
            <a:r>
              <a:rPr lang="en-US" sz="1400" b="1" dirty="0" err="1">
                <a:solidFill>
                  <a:srgbClr val="FF0000"/>
                </a:solidFill>
              </a:rPr>
              <a:t>ağır</a:t>
            </a:r>
            <a:r>
              <a:rPr lang="en-US" sz="1400" b="1" dirty="0">
                <a:solidFill>
                  <a:srgbClr val="FF0000"/>
                </a:solidFill>
              </a:rPr>
              <a:t> </a:t>
            </a:r>
            <a:r>
              <a:rPr lang="en-US" sz="1400" b="1" dirty="0" err="1">
                <a:solidFill>
                  <a:srgbClr val="FF0000"/>
                </a:solidFill>
              </a:rPr>
              <a:t>sert</a:t>
            </a:r>
            <a:r>
              <a:rPr lang="en-US" sz="1400" b="1" dirty="0">
                <a:solidFill>
                  <a:srgbClr val="FF0000"/>
                </a:solidFill>
              </a:rPr>
              <a:t> </a:t>
            </a:r>
            <a:r>
              <a:rPr lang="en-US" sz="1400" b="1" dirty="0" err="1">
                <a:solidFill>
                  <a:srgbClr val="FF0000"/>
                </a:solidFill>
              </a:rPr>
              <a:t>kauçuk</a:t>
            </a:r>
            <a:r>
              <a:rPr lang="en-US" sz="1400" b="1" dirty="0">
                <a:solidFill>
                  <a:srgbClr val="FF0000"/>
                </a:solidFill>
              </a:rPr>
              <a:t> </a:t>
            </a:r>
            <a:r>
              <a:rPr lang="en-US" sz="1400" b="1" dirty="0" err="1" smtClean="0">
                <a:solidFill>
                  <a:srgbClr val="FF0000"/>
                </a:solidFill>
              </a:rPr>
              <a:t>kılıflı</a:t>
            </a:r>
            <a:endParaRPr lang="tr-TR" sz="1400" b="1" dirty="0" smtClean="0">
              <a:solidFill>
                <a:srgbClr val="FF0000"/>
              </a:solidFill>
            </a:endParaRPr>
          </a:p>
          <a:p>
            <a:pPr marL="0" indent="0">
              <a:lnSpc>
                <a:spcPct val="100000"/>
              </a:lnSpc>
              <a:buNone/>
              <a:defRPr/>
            </a:pPr>
            <a:r>
              <a:rPr lang="tr-TR" sz="1400" b="1" dirty="0" smtClean="0">
                <a:solidFill>
                  <a:srgbClr val="FF0000"/>
                </a:solidFill>
              </a:rPr>
              <a:t>-Çelik zırhlı kablolar </a:t>
            </a:r>
            <a:r>
              <a:rPr lang="en-US" sz="1400" b="1" dirty="0" smtClean="0">
                <a:solidFill>
                  <a:srgbClr val="FF0000"/>
                </a:solidFill>
              </a:rPr>
              <a:t> </a:t>
            </a:r>
            <a:endParaRPr lang="tr-TR" altLang="tr-TR" sz="1300" dirty="0" smtClean="0">
              <a:solidFill>
                <a:srgbClr val="FF0000"/>
              </a:solidFill>
            </a:endParaRPr>
          </a:p>
        </p:txBody>
      </p:sp>
    </p:spTree>
    <p:extLst>
      <p:ext uri="{BB962C8B-B14F-4D97-AF65-F5344CB8AC3E}">
        <p14:creationId xmlns:p14="http://schemas.microsoft.com/office/powerpoint/2010/main" val="3504946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body" idx="1"/>
          </p:nvPr>
        </p:nvSpPr>
        <p:spPr>
          <a:xfrm>
            <a:off x="1917401" y="2303607"/>
            <a:ext cx="8768016" cy="4327338"/>
          </a:xfrm>
        </p:spPr>
        <p:txBody>
          <a:bodyPr wrap="square" anchor="ctr">
            <a:spAutoFit/>
          </a:bodyPr>
          <a:lstStyle/>
          <a:p>
            <a:pPr marL="0" indent="0">
              <a:spcBef>
                <a:spcPct val="0"/>
              </a:spcBef>
              <a:buNone/>
              <a:defRPr/>
            </a:pPr>
            <a:r>
              <a:rPr lang="tr-TR" altLang="tr-TR" sz="1400" b="1" dirty="0">
                <a:solidFill>
                  <a:srgbClr val="FF0000"/>
                </a:solidFill>
                <a:latin typeface="Times New Roman" pitchFamily="18" charset="0"/>
                <a:cs typeface="Times New Roman" pitchFamily="18" charset="0"/>
              </a:rPr>
              <a:t>            </a:t>
            </a:r>
            <a:r>
              <a:rPr lang="tr-TR" altLang="tr-TR" sz="1400" b="1" dirty="0" smtClean="0">
                <a:solidFill>
                  <a:srgbClr val="FF0000"/>
                </a:solidFill>
                <a:latin typeface="Times New Roman" pitchFamily="18" charset="0"/>
                <a:cs typeface="Times New Roman" pitchFamily="18" charset="0"/>
              </a:rPr>
              <a:t>         </a:t>
            </a:r>
            <a:r>
              <a:rPr lang="tr-TR" altLang="tr-TR" sz="1800" b="1" dirty="0" smtClean="0">
                <a:solidFill>
                  <a:srgbClr val="FF0000"/>
                </a:solidFill>
                <a:cs typeface="Arial" panose="020B0604020202020204" pitchFamily="34" charset="0"/>
              </a:rPr>
              <a:t>Basınç</a:t>
            </a:r>
            <a:r>
              <a:rPr lang="tr-TR" altLang="tr-TR" sz="1800" b="1" dirty="0">
                <a:solidFill>
                  <a:srgbClr val="FF0000"/>
                </a:solidFill>
                <a:cs typeface="Arial" panose="020B0604020202020204" pitchFamily="34" charset="0"/>
              </a:rPr>
              <a:t>, </a:t>
            </a:r>
            <a:r>
              <a:rPr lang="tr-TR" altLang="tr-TR" sz="1800" b="1" dirty="0">
                <a:solidFill>
                  <a:srgbClr val="0070C0"/>
                </a:solidFill>
                <a:cs typeface="Arial" panose="020B0604020202020204" pitchFamily="34" charset="0"/>
              </a:rPr>
              <a:t>Gaz</a:t>
            </a:r>
            <a:r>
              <a:rPr lang="tr-TR" altLang="tr-TR" sz="1800" b="1" dirty="0">
                <a:solidFill>
                  <a:srgbClr val="FF0000"/>
                </a:solidFill>
                <a:cs typeface="Arial" panose="020B0604020202020204" pitchFamily="34" charset="0"/>
              </a:rPr>
              <a:t>, Seviye</a:t>
            </a:r>
            <a:r>
              <a:rPr lang="tr-TR" altLang="tr-TR" sz="1800" b="1" dirty="0">
                <a:cs typeface="Arial" panose="020B0604020202020204" pitchFamily="34" charset="0"/>
              </a:rPr>
              <a:t>, </a:t>
            </a:r>
            <a:r>
              <a:rPr lang="tr-TR" altLang="tr-TR" sz="1800" b="1" dirty="0">
                <a:solidFill>
                  <a:srgbClr val="0070C0"/>
                </a:solidFill>
                <a:cs typeface="Arial" panose="020B0604020202020204" pitchFamily="34" charset="0"/>
              </a:rPr>
              <a:t>Isı</a:t>
            </a:r>
            <a:r>
              <a:rPr lang="tr-TR" altLang="tr-TR" sz="1800" b="1" dirty="0">
                <a:cs typeface="Arial" panose="020B0604020202020204" pitchFamily="34" charset="0"/>
              </a:rPr>
              <a:t>, </a:t>
            </a:r>
            <a:r>
              <a:rPr lang="tr-TR" altLang="tr-TR" sz="1800" b="1" dirty="0" err="1">
                <a:solidFill>
                  <a:srgbClr val="FF0000"/>
                </a:solidFill>
                <a:cs typeface="Arial" panose="020B0604020202020204" pitchFamily="34" charset="0"/>
              </a:rPr>
              <a:t>Viprasyon</a:t>
            </a:r>
            <a:r>
              <a:rPr lang="tr-TR" altLang="tr-TR" sz="1800" b="1" dirty="0">
                <a:cs typeface="Arial" panose="020B0604020202020204" pitchFamily="34" charset="0"/>
              </a:rPr>
              <a:t> </a:t>
            </a:r>
            <a:r>
              <a:rPr lang="tr-TR" altLang="tr-TR" sz="1800" b="1" dirty="0">
                <a:solidFill>
                  <a:srgbClr val="0070C0"/>
                </a:solidFill>
                <a:cs typeface="Arial" panose="020B0604020202020204" pitchFamily="34" charset="0"/>
              </a:rPr>
              <a:t>……</a:t>
            </a:r>
            <a:r>
              <a:rPr lang="tr-TR" altLang="tr-TR" sz="1800" b="1" dirty="0">
                <a:cs typeface="Arial" panose="020B0604020202020204" pitchFamily="34" charset="0"/>
              </a:rPr>
              <a:t> gibi </a:t>
            </a:r>
            <a:r>
              <a:rPr lang="tr-TR" altLang="tr-TR" sz="1800" b="1" u="sng" dirty="0" smtClean="0">
                <a:solidFill>
                  <a:srgbClr val="FF0000"/>
                </a:solidFill>
                <a:cs typeface="Arial" panose="020B0604020202020204" pitchFamily="34" charset="0"/>
              </a:rPr>
              <a:t>GÜVENLİK</a:t>
            </a:r>
            <a:r>
              <a:rPr lang="tr-TR" altLang="tr-TR" sz="1800" b="1" dirty="0" smtClean="0">
                <a:cs typeface="Arial" panose="020B0604020202020204" pitchFamily="34" charset="0"/>
              </a:rPr>
              <a:t> </a:t>
            </a:r>
            <a:r>
              <a:rPr lang="tr-TR" altLang="tr-TR" sz="1800" b="1" dirty="0" err="1" smtClean="0">
                <a:cs typeface="Arial" panose="020B0604020202020204" pitchFamily="34" charset="0"/>
              </a:rPr>
              <a:t>sensörleri</a:t>
            </a:r>
            <a:r>
              <a:rPr lang="tr-TR" altLang="tr-TR" sz="1800" b="1" dirty="0" smtClean="0">
                <a:cs typeface="Arial" panose="020B0604020202020204" pitchFamily="34" charset="0"/>
              </a:rPr>
              <a:t> </a:t>
            </a:r>
            <a:endParaRPr lang="tr-TR" altLang="tr-TR" sz="1800" b="1" dirty="0">
              <a:cs typeface="Arial" panose="020B0604020202020204" pitchFamily="34" charset="0"/>
            </a:endParaRPr>
          </a:p>
          <a:p>
            <a:pPr marL="0" indent="0">
              <a:spcBef>
                <a:spcPct val="0"/>
              </a:spcBef>
              <a:buNone/>
              <a:defRPr/>
            </a:pPr>
            <a:r>
              <a:rPr lang="tr-TR" altLang="tr-TR" sz="1400" b="1" dirty="0" smtClean="0">
                <a:solidFill>
                  <a:srgbClr val="FF0000"/>
                </a:solidFill>
                <a:latin typeface="Times New Roman" pitchFamily="18" charset="0"/>
                <a:cs typeface="Times New Roman" pitchFamily="18" charset="0"/>
              </a:rPr>
              <a:t>                                </a:t>
            </a:r>
            <a:endParaRPr lang="tr-TR" sz="1200" b="1" u="sng" dirty="0">
              <a:solidFill>
                <a:srgbClr val="FF0000"/>
              </a:solidFill>
            </a:endParaRPr>
          </a:p>
          <a:p>
            <a:pPr>
              <a:lnSpc>
                <a:spcPct val="100000"/>
              </a:lnSpc>
              <a:spcBef>
                <a:spcPts val="100"/>
              </a:spcBef>
              <a:defRPr/>
            </a:pPr>
            <a:r>
              <a:rPr lang="tr-TR" sz="1100" b="1" u="sng" dirty="0">
                <a:solidFill>
                  <a:srgbClr val="FF0000"/>
                </a:solidFill>
              </a:rPr>
              <a:t>KONU 1: Kablo </a:t>
            </a:r>
            <a:r>
              <a:rPr lang="tr-TR" sz="1100" b="1" u="sng" dirty="0" err="1">
                <a:solidFill>
                  <a:srgbClr val="FF0000"/>
                </a:solidFill>
              </a:rPr>
              <a:t>kesitleri</a:t>
            </a:r>
            <a:r>
              <a:rPr lang="tr-TR" altLang="tr-TR" sz="1100" b="1" dirty="0" err="1">
                <a:solidFill>
                  <a:schemeClr val="accent2"/>
                </a:solidFill>
                <a:cs typeface="Times New Roman" pitchFamily="18" charset="0"/>
              </a:rPr>
              <a:t>ZENNER</a:t>
            </a:r>
            <a:r>
              <a:rPr lang="tr-TR" altLang="tr-TR" sz="1100" b="1" dirty="0">
                <a:solidFill>
                  <a:schemeClr val="accent2"/>
                </a:solidFill>
                <a:cs typeface="Times New Roman" pitchFamily="18" charset="0"/>
              </a:rPr>
              <a:t> Bariyer ve  KABLO </a:t>
            </a:r>
            <a:r>
              <a:rPr lang="tr-TR" altLang="tr-TR" sz="1100" b="1" dirty="0" err="1">
                <a:solidFill>
                  <a:schemeClr val="accent2"/>
                </a:solidFill>
                <a:cs typeface="Times New Roman" pitchFamily="18" charset="0"/>
              </a:rPr>
              <a:t>ların</a:t>
            </a:r>
            <a:r>
              <a:rPr lang="tr-TR" altLang="tr-TR" sz="1100" b="1" dirty="0">
                <a:solidFill>
                  <a:schemeClr val="accent2"/>
                </a:solidFill>
                <a:cs typeface="Times New Roman" pitchFamily="18" charset="0"/>
              </a:rPr>
              <a:t> değerlendirilmesi </a:t>
            </a:r>
            <a:endParaRPr lang="tr-TR" sz="1100" b="1" dirty="0">
              <a:solidFill>
                <a:srgbClr val="FF0000"/>
              </a:solidFill>
            </a:endParaRPr>
          </a:p>
          <a:p>
            <a:pPr>
              <a:lnSpc>
                <a:spcPct val="100000"/>
              </a:lnSpc>
              <a:spcBef>
                <a:spcPts val="100"/>
              </a:spcBef>
              <a:defRPr/>
            </a:pPr>
            <a:r>
              <a:rPr lang="tr-TR" sz="1100" b="1" dirty="0"/>
              <a:t>Çok telli(damarlı) kabloların </a:t>
            </a:r>
            <a:r>
              <a:rPr lang="tr-TR" sz="1100" b="1" dirty="0" err="1"/>
              <a:t>min</a:t>
            </a:r>
            <a:r>
              <a:rPr lang="tr-TR" sz="1100" b="1" dirty="0"/>
              <a:t> kesiti </a:t>
            </a:r>
            <a:r>
              <a:rPr lang="tr-TR" sz="1100" b="1" dirty="0" err="1"/>
              <a:t>Zone</a:t>
            </a:r>
            <a:r>
              <a:rPr lang="tr-TR" sz="1100" b="1" dirty="0"/>
              <a:t> 20 ve </a:t>
            </a:r>
            <a:r>
              <a:rPr lang="tr-TR" sz="1100" b="1" dirty="0" err="1"/>
              <a:t>Zone</a:t>
            </a:r>
            <a:r>
              <a:rPr lang="tr-TR" sz="1100" b="1" dirty="0"/>
              <a:t> 0 için </a:t>
            </a:r>
            <a:r>
              <a:rPr lang="tr-TR" sz="1100" b="1" dirty="0" err="1"/>
              <a:t>min</a:t>
            </a:r>
            <a:r>
              <a:rPr lang="tr-TR" sz="1100" b="1" dirty="0"/>
              <a:t> : </a:t>
            </a:r>
            <a:r>
              <a:rPr lang="tr-TR" sz="1100" b="1" dirty="0">
                <a:solidFill>
                  <a:srgbClr val="FF0000"/>
                </a:solidFill>
              </a:rPr>
              <a:t>0,2 mm </a:t>
            </a:r>
            <a:r>
              <a:rPr lang="tr-TR" sz="1100" b="1" dirty="0" err="1"/>
              <a:t>dir</a:t>
            </a:r>
            <a:r>
              <a:rPr lang="tr-TR" sz="1100" b="1" dirty="0"/>
              <a:t>.</a:t>
            </a:r>
          </a:p>
          <a:p>
            <a:pPr>
              <a:lnSpc>
                <a:spcPct val="100000"/>
              </a:lnSpc>
              <a:spcBef>
                <a:spcPts val="100"/>
              </a:spcBef>
              <a:defRPr/>
            </a:pPr>
            <a:r>
              <a:rPr lang="tr-TR" sz="1100" b="1" dirty="0"/>
              <a:t>Çok telli(damarlı) kabloların </a:t>
            </a:r>
            <a:r>
              <a:rPr lang="tr-TR" sz="1100" b="1" dirty="0" err="1"/>
              <a:t>min</a:t>
            </a:r>
            <a:r>
              <a:rPr lang="tr-TR" sz="1100" b="1" dirty="0"/>
              <a:t> kesiti </a:t>
            </a:r>
            <a:r>
              <a:rPr lang="tr-TR" sz="1100" b="1" dirty="0" err="1"/>
              <a:t>Zone</a:t>
            </a:r>
            <a:r>
              <a:rPr lang="tr-TR" sz="1100" b="1" dirty="0"/>
              <a:t> 21/22 ve </a:t>
            </a:r>
            <a:r>
              <a:rPr lang="tr-TR" sz="1100" b="1" dirty="0" err="1"/>
              <a:t>Zone</a:t>
            </a:r>
            <a:r>
              <a:rPr lang="tr-TR" sz="1100" b="1" dirty="0"/>
              <a:t> 1/2 için </a:t>
            </a:r>
            <a:r>
              <a:rPr lang="tr-TR" sz="1100" b="1" dirty="0" err="1"/>
              <a:t>min</a:t>
            </a:r>
            <a:r>
              <a:rPr lang="tr-TR" sz="1100" b="1" dirty="0"/>
              <a:t> : </a:t>
            </a:r>
            <a:r>
              <a:rPr lang="tr-TR" sz="1100" b="1" dirty="0">
                <a:solidFill>
                  <a:srgbClr val="FF0000"/>
                </a:solidFill>
              </a:rPr>
              <a:t>0,1 mm </a:t>
            </a:r>
            <a:r>
              <a:rPr lang="tr-TR" sz="1100" b="1" dirty="0" err="1"/>
              <a:t>dir</a:t>
            </a:r>
            <a:r>
              <a:rPr lang="tr-TR" sz="1100" b="1" dirty="0"/>
              <a:t>.</a:t>
            </a:r>
          </a:p>
          <a:p>
            <a:pPr>
              <a:lnSpc>
                <a:spcPct val="100000"/>
              </a:lnSpc>
              <a:spcBef>
                <a:spcPts val="100"/>
              </a:spcBef>
              <a:defRPr/>
            </a:pPr>
            <a:r>
              <a:rPr lang="tr-TR" sz="1100" b="1" dirty="0"/>
              <a:t>Kablo çapları : ……….mm </a:t>
            </a:r>
          </a:p>
          <a:p>
            <a:pPr>
              <a:lnSpc>
                <a:spcPct val="100000"/>
              </a:lnSpc>
              <a:spcBef>
                <a:spcPts val="100"/>
              </a:spcBef>
              <a:defRPr/>
            </a:pPr>
            <a:r>
              <a:rPr lang="tr-TR" sz="1100" b="1" u="sng" dirty="0">
                <a:solidFill>
                  <a:srgbClr val="FF0000"/>
                </a:solidFill>
              </a:rPr>
              <a:t>KONU 2:</a:t>
            </a:r>
            <a:r>
              <a:rPr lang="tr-TR" sz="1100" b="1" dirty="0">
                <a:solidFill>
                  <a:srgbClr val="FF0000"/>
                </a:solidFill>
              </a:rPr>
              <a:t> Kablo izolasyonları </a:t>
            </a:r>
            <a:r>
              <a:rPr lang="tr-TR" sz="1100" b="1" dirty="0"/>
              <a:t>Kablolar  </a:t>
            </a:r>
            <a:r>
              <a:rPr lang="tr-TR" sz="1100" b="1" dirty="0">
                <a:solidFill>
                  <a:srgbClr val="FF0000"/>
                </a:solidFill>
              </a:rPr>
              <a:t>500 V AC veya 750 V DC </a:t>
            </a:r>
            <a:r>
              <a:rPr lang="tr-TR" sz="1100" b="1" dirty="0"/>
              <a:t>uygun imal edilmelidir.</a:t>
            </a:r>
          </a:p>
          <a:p>
            <a:pPr>
              <a:lnSpc>
                <a:spcPct val="100000"/>
              </a:lnSpc>
              <a:spcBef>
                <a:spcPts val="100"/>
              </a:spcBef>
              <a:defRPr/>
            </a:pPr>
            <a:r>
              <a:rPr lang="tr-TR" sz="1100" b="1" dirty="0"/>
              <a:t>……….. V …..</a:t>
            </a:r>
          </a:p>
          <a:p>
            <a:pPr>
              <a:lnSpc>
                <a:spcPct val="100000"/>
              </a:lnSpc>
              <a:spcBef>
                <a:spcPts val="100"/>
              </a:spcBef>
              <a:defRPr/>
            </a:pPr>
            <a:r>
              <a:rPr lang="tr-TR" sz="1100" b="1" u="sng" dirty="0">
                <a:solidFill>
                  <a:srgbClr val="FF0000"/>
                </a:solidFill>
              </a:rPr>
              <a:t>KONU 3:</a:t>
            </a:r>
            <a:r>
              <a:rPr lang="tr-TR" sz="1100" b="1" dirty="0"/>
              <a:t> </a:t>
            </a:r>
            <a:r>
              <a:rPr lang="tr-TR" sz="1100" b="1" dirty="0">
                <a:solidFill>
                  <a:srgbClr val="FF0000"/>
                </a:solidFill>
              </a:rPr>
              <a:t>Ekranlı kablolar </a:t>
            </a:r>
            <a:r>
              <a:rPr lang="tr-TR" sz="1100" b="1" dirty="0"/>
              <a:t>Ekranlı kablolarda topraklama kablosu kapasitesi </a:t>
            </a:r>
            <a:r>
              <a:rPr lang="tr-TR" sz="1100" b="1" dirty="0">
                <a:solidFill>
                  <a:srgbClr val="FF0000"/>
                </a:solidFill>
              </a:rPr>
              <a:t>10 µF </a:t>
            </a:r>
            <a:r>
              <a:rPr lang="tr-TR" sz="1100" b="1" dirty="0"/>
              <a:t>geçmemesi altında olması gerekir. ………… µF</a:t>
            </a:r>
          </a:p>
          <a:p>
            <a:pPr>
              <a:lnSpc>
                <a:spcPct val="100000"/>
              </a:lnSpc>
              <a:spcBef>
                <a:spcPts val="100"/>
              </a:spcBef>
              <a:defRPr/>
            </a:pPr>
            <a:r>
              <a:rPr lang="tr-TR" sz="1100" b="1" u="sng" dirty="0">
                <a:solidFill>
                  <a:srgbClr val="FF0000"/>
                </a:solidFill>
              </a:rPr>
              <a:t>KONU 4:</a:t>
            </a:r>
            <a:r>
              <a:rPr lang="tr-TR" sz="1100" b="1" u="sng" dirty="0"/>
              <a:t> </a:t>
            </a:r>
            <a:r>
              <a:rPr lang="tr-TR" sz="1100" b="1" dirty="0"/>
              <a:t>Kabloların altta belirlenen değerlerin altında olması (Herhangi birinin yazılması)</a:t>
            </a:r>
          </a:p>
          <a:p>
            <a:pPr>
              <a:lnSpc>
                <a:spcPct val="100000"/>
              </a:lnSpc>
              <a:spcBef>
                <a:spcPts val="100"/>
              </a:spcBef>
              <a:defRPr/>
            </a:pPr>
            <a:r>
              <a:rPr lang="tr-TR" sz="1100" b="1" dirty="0"/>
              <a:t> ……….  </a:t>
            </a:r>
            <a:r>
              <a:rPr lang="tr-TR" sz="1100" b="1" dirty="0" err="1"/>
              <a:t>pF</a:t>
            </a:r>
            <a:r>
              <a:rPr lang="tr-TR" sz="1100" b="1" dirty="0"/>
              <a:t>  &lt; 200  </a:t>
            </a:r>
            <a:r>
              <a:rPr lang="tr-TR" sz="1100" b="1" dirty="0" err="1"/>
              <a:t>pF</a:t>
            </a:r>
            <a:endParaRPr lang="tr-TR" sz="1100" b="1" dirty="0"/>
          </a:p>
          <a:p>
            <a:pPr>
              <a:lnSpc>
                <a:spcPct val="100000"/>
              </a:lnSpc>
              <a:spcBef>
                <a:spcPts val="100"/>
              </a:spcBef>
              <a:defRPr/>
            </a:pPr>
            <a:r>
              <a:rPr lang="tr-TR" sz="1100" b="1" dirty="0"/>
              <a:t>  ………  µH/</a:t>
            </a:r>
            <a:r>
              <a:rPr lang="tr-TR" sz="1100" b="1" dirty="0" err="1"/>
              <a:t>mt</a:t>
            </a:r>
            <a:r>
              <a:rPr lang="tr-TR" sz="1100" b="1" dirty="0"/>
              <a:t> &lt; 1 µH/m    veya     ………  µH/ Ω &lt; 20 µH/Ω </a:t>
            </a:r>
          </a:p>
          <a:p>
            <a:pPr>
              <a:lnSpc>
                <a:spcPct val="100000"/>
              </a:lnSpc>
              <a:spcBef>
                <a:spcPts val="100"/>
              </a:spcBef>
              <a:defRPr/>
            </a:pPr>
            <a:r>
              <a:rPr lang="tr-TR" sz="1100" b="1" dirty="0" err="1"/>
              <a:t>Co</a:t>
            </a:r>
            <a:r>
              <a:rPr lang="tr-TR" sz="1100" b="1" dirty="0"/>
              <a:t> &gt; </a:t>
            </a:r>
            <a:r>
              <a:rPr lang="tr-TR" sz="1100" b="1" dirty="0" err="1"/>
              <a:t>Ci</a:t>
            </a:r>
            <a:r>
              <a:rPr lang="tr-TR" sz="1100" b="1" dirty="0"/>
              <a:t> (Cihaz </a:t>
            </a:r>
            <a:r>
              <a:rPr lang="tr-TR" sz="1100" b="1" dirty="0" err="1"/>
              <a:t>kapasitans</a:t>
            </a:r>
            <a:r>
              <a:rPr lang="tr-TR" sz="1100" b="1" dirty="0"/>
              <a:t>) + </a:t>
            </a:r>
            <a:r>
              <a:rPr lang="tr-TR" sz="1100" b="1" dirty="0" err="1"/>
              <a:t>Cx</a:t>
            </a:r>
            <a:r>
              <a:rPr lang="tr-TR" sz="1100" b="1" dirty="0"/>
              <a:t> Kablo </a:t>
            </a:r>
            <a:r>
              <a:rPr lang="tr-TR" sz="1100" b="1" dirty="0" err="1"/>
              <a:t>Kapasitans</a:t>
            </a:r>
            <a:r>
              <a:rPr lang="tr-TR" sz="1100" b="1" dirty="0"/>
              <a:t>) değeri </a:t>
            </a:r>
          </a:p>
          <a:p>
            <a:pPr>
              <a:lnSpc>
                <a:spcPct val="100000"/>
              </a:lnSpc>
              <a:spcBef>
                <a:spcPts val="100"/>
              </a:spcBef>
              <a:defRPr/>
            </a:pPr>
            <a:r>
              <a:rPr lang="tr-TR" sz="1100" b="1" u="sng" dirty="0">
                <a:solidFill>
                  <a:srgbClr val="FF0000"/>
                </a:solidFill>
              </a:rPr>
              <a:t>KONU 5:  </a:t>
            </a:r>
            <a:r>
              <a:rPr lang="tr-TR" sz="1100" b="1" u="sng" dirty="0" err="1">
                <a:solidFill>
                  <a:srgbClr val="FF0000"/>
                </a:solidFill>
              </a:rPr>
              <a:t>Endüktans</a:t>
            </a:r>
            <a:r>
              <a:rPr lang="tr-TR" sz="1100" b="1" u="sng" dirty="0">
                <a:solidFill>
                  <a:srgbClr val="FF0000"/>
                </a:solidFill>
              </a:rPr>
              <a:t> ve </a:t>
            </a:r>
            <a:r>
              <a:rPr lang="tr-TR" sz="1100" b="1" u="sng" dirty="0" err="1">
                <a:solidFill>
                  <a:srgbClr val="FF0000"/>
                </a:solidFill>
              </a:rPr>
              <a:t>Kapasitans</a:t>
            </a:r>
            <a:r>
              <a:rPr lang="tr-TR" sz="1100" b="1" u="sng" dirty="0">
                <a:solidFill>
                  <a:srgbClr val="FF0000"/>
                </a:solidFill>
              </a:rPr>
              <a:t> değerlendirilmesi</a:t>
            </a:r>
            <a:endParaRPr lang="tr-TR" sz="1100" b="1" dirty="0">
              <a:solidFill>
                <a:srgbClr val="FF0000"/>
              </a:solidFill>
            </a:endParaRPr>
          </a:p>
          <a:p>
            <a:pPr>
              <a:lnSpc>
                <a:spcPct val="100000"/>
              </a:lnSpc>
              <a:spcBef>
                <a:spcPts val="100"/>
              </a:spcBef>
              <a:defRPr/>
            </a:pPr>
            <a:r>
              <a:rPr lang="tr-TR" sz="1100" b="1" dirty="0"/>
              <a:t> </a:t>
            </a:r>
            <a:r>
              <a:rPr lang="tr-TR" sz="1100" b="1" dirty="0" err="1"/>
              <a:t>Lo</a:t>
            </a:r>
            <a:r>
              <a:rPr lang="tr-TR" sz="1100" b="1" dirty="0"/>
              <a:t> = Cihazdan(Bariyerden) çıkan </a:t>
            </a:r>
            <a:r>
              <a:rPr lang="tr-TR" sz="1100" b="1" dirty="0" err="1"/>
              <a:t>Endüktans</a:t>
            </a:r>
            <a:r>
              <a:rPr lang="tr-TR" sz="1100" b="1" dirty="0"/>
              <a:t> değeri  </a:t>
            </a:r>
          </a:p>
          <a:p>
            <a:pPr>
              <a:lnSpc>
                <a:spcPct val="100000"/>
              </a:lnSpc>
              <a:spcBef>
                <a:spcPts val="100"/>
              </a:spcBef>
              <a:defRPr/>
            </a:pPr>
            <a:r>
              <a:rPr lang="tr-TR" sz="1100" b="1" dirty="0"/>
              <a:t> </a:t>
            </a:r>
            <a:r>
              <a:rPr lang="tr-TR" sz="1100" b="1" dirty="0" err="1"/>
              <a:t>Co</a:t>
            </a:r>
            <a:r>
              <a:rPr lang="tr-TR" sz="1100" b="1" dirty="0"/>
              <a:t>= Cihazdan(Bariyerden) çıkan </a:t>
            </a:r>
            <a:r>
              <a:rPr lang="tr-TR" sz="1100" b="1" dirty="0" err="1"/>
              <a:t>Kapasitans</a:t>
            </a:r>
            <a:r>
              <a:rPr lang="tr-TR" sz="1100" b="1" dirty="0"/>
              <a:t> değeri</a:t>
            </a:r>
          </a:p>
          <a:p>
            <a:pPr>
              <a:lnSpc>
                <a:spcPct val="100000"/>
              </a:lnSpc>
              <a:spcBef>
                <a:spcPts val="100"/>
              </a:spcBef>
              <a:defRPr/>
            </a:pPr>
            <a:r>
              <a:rPr lang="tr-TR" sz="1100" b="1" dirty="0" err="1"/>
              <a:t>Lo</a:t>
            </a:r>
            <a:r>
              <a:rPr lang="tr-TR" sz="1100" b="1" dirty="0"/>
              <a:t> &gt; </a:t>
            </a:r>
            <a:r>
              <a:rPr lang="tr-TR" sz="1100" b="1" dirty="0" err="1"/>
              <a:t>Li</a:t>
            </a:r>
            <a:r>
              <a:rPr lang="tr-TR" sz="1100" b="1" dirty="0"/>
              <a:t> (Cihaz </a:t>
            </a:r>
            <a:r>
              <a:rPr lang="tr-TR" sz="1100" b="1" dirty="0" err="1"/>
              <a:t>endüktans</a:t>
            </a:r>
            <a:r>
              <a:rPr lang="tr-TR" sz="1100" b="1" dirty="0"/>
              <a:t>) + </a:t>
            </a:r>
            <a:r>
              <a:rPr lang="tr-TR" sz="1100" b="1" dirty="0" err="1"/>
              <a:t>Lx</a:t>
            </a:r>
            <a:r>
              <a:rPr lang="tr-TR" sz="1100" b="1" dirty="0"/>
              <a:t> Kablo </a:t>
            </a:r>
            <a:r>
              <a:rPr lang="tr-TR" sz="1100" b="1" dirty="0" err="1"/>
              <a:t>Endüktans</a:t>
            </a:r>
            <a:r>
              <a:rPr lang="tr-TR" sz="1100" b="1" dirty="0"/>
              <a:t>) değeri ….</a:t>
            </a:r>
          </a:p>
          <a:p>
            <a:pPr>
              <a:lnSpc>
                <a:spcPct val="100000"/>
              </a:lnSpc>
              <a:spcBef>
                <a:spcPts val="100"/>
              </a:spcBef>
              <a:defRPr/>
            </a:pPr>
            <a:r>
              <a:rPr lang="tr-TR" sz="1100" b="1" dirty="0">
                <a:solidFill>
                  <a:srgbClr val="FF0000"/>
                </a:solidFill>
              </a:rPr>
              <a:t>KONU 6 : ENERJİ ÜRETEN CİHAZ AŞAĞIDAKİ DEĞERLERDEN AZ OLMASI </a:t>
            </a:r>
            <a:r>
              <a:rPr lang="tr-TR" sz="1100" b="1" dirty="0"/>
              <a:t>(</a:t>
            </a:r>
            <a:r>
              <a:rPr lang="tr-TR" sz="1100" b="1" dirty="0" err="1"/>
              <a:t>Termokupl</a:t>
            </a:r>
            <a:r>
              <a:rPr lang="tr-TR" sz="1100" b="1" dirty="0"/>
              <a:t>, seviye, </a:t>
            </a:r>
            <a:r>
              <a:rPr lang="tr-TR" sz="1100" b="1" dirty="0" err="1"/>
              <a:t>Laser</a:t>
            </a:r>
            <a:r>
              <a:rPr lang="tr-TR" sz="1100" b="1" dirty="0"/>
              <a:t>…sistemler için</a:t>
            </a:r>
          </a:p>
          <a:p>
            <a:pPr>
              <a:lnSpc>
                <a:spcPct val="100000"/>
              </a:lnSpc>
              <a:spcBef>
                <a:spcPts val="100"/>
              </a:spcBef>
              <a:defRPr/>
            </a:pPr>
            <a:r>
              <a:rPr lang="tr-TR" sz="1100" b="1" dirty="0"/>
              <a:t>1,5 V &gt; ……V,       100 </a:t>
            </a:r>
            <a:r>
              <a:rPr lang="tr-TR" sz="1100" b="1" dirty="0" err="1"/>
              <a:t>mA</a:t>
            </a:r>
            <a:r>
              <a:rPr lang="tr-TR" sz="1100" b="1" dirty="0"/>
              <a:t> &gt; …….</a:t>
            </a:r>
            <a:r>
              <a:rPr lang="tr-TR" sz="1100" b="1" dirty="0" err="1"/>
              <a:t>mA</a:t>
            </a:r>
            <a:r>
              <a:rPr lang="tr-TR" sz="1100" b="1" dirty="0"/>
              <a:t>,      25mW&gt; ……..</a:t>
            </a:r>
            <a:r>
              <a:rPr lang="tr-TR" sz="1100" b="1" dirty="0" err="1"/>
              <a:t>mW</a:t>
            </a:r>
            <a:r>
              <a:rPr lang="en-US" sz="1100" b="1" dirty="0"/>
              <a:t> </a:t>
            </a:r>
            <a:endParaRPr lang="tr-TR" sz="1100" b="1" dirty="0"/>
          </a:p>
          <a:p>
            <a:pPr>
              <a:defRPr/>
            </a:pPr>
            <a:endParaRPr lang="tr-TR" sz="1400" b="1" dirty="0"/>
          </a:p>
          <a:p>
            <a:pPr marL="0" indent="0">
              <a:spcBef>
                <a:spcPct val="0"/>
              </a:spcBef>
              <a:buNone/>
              <a:defRPr/>
            </a:pPr>
            <a:endParaRPr lang="tr-TR" altLang="tr-TR" sz="900" dirty="0">
              <a:latin typeface="Times New Roman" pitchFamily="18" charset="0"/>
              <a:cs typeface="Times New Roman" pitchFamily="18" charset="0"/>
            </a:endParaRPr>
          </a:p>
          <a:p>
            <a:pPr marL="0" indent="0">
              <a:spcBef>
                <a:spcPct val="0"/>
              </a:spcBef>
              <a:buNone/>
              <a:defRPr/>
            </a:pPr>
            <a:endParaRPr lang="tr-TR" altLang="tr-TR" sz="1400" dirty="0">
              <a:latin typeface="Times New Roman" pitchFamily="18" charset="0"/>
            </a:endParaRPr>
          </a:p>
        </p:txBody>
      </p:sp>
      <p:pic>
        <p:nvPicPr>
          <p:cNvPr id="108549" name="Picture 6" descr="KENDİNDEN EMNİYETLİ DEVRE TASARIMI. Elektrik Yük. Müh. M. Kemal SARI - PDF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088" y="728626"/>
            <a:ext cx="10567852"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Logo&#10;&#10;Description automatically generated">
            <a:extLst>
              <a:ext uri="{FF2B5EF4-FFF2-40B4-BE49-F238E27FC236}">
                <a16:creationId xmlns:a16="http://schemas.microsoft.com/office/drawing/2014/main" id="{E031EC10-ADBD-D54E-B9F1-7391393DF75A}"/>
              </a:ext>
            </a:extLst>
          </p:cNvPr>
          <p:cNvPicPr>
            <a:picLocks noChangeAspect="1"/>
          </p:cNvPicPr>
          <p:nvPr/>
        </p:nvPicPr>
        <p:blipFill>
          <a:blip r:embed="rId3"/>
          <a:stretch>
            <a:fillRect/>
          </a:stretch>
        </p:blipFill>
        <p:spPr>
          <a:xfrm>
            <a:off x="44782" y="5671839"/>
            <a:ext cx="1939373" cy="1186161"/>
          </a:xfrm>
          <a:prstGeom prst="rect">
            <a:avLst/>
          </a:prstGeom>
        </p:spPr>
      </p:pic>
      <p:pic>
        <p:nvPicPr>
          <p:cNvPr id="1026" name="Picture 2" descr="Z 960 Pepperl + Fuchs | 2 Kanallı Analog Zener Bariyeri, Maks. Gerilimi:  250 V, Maks. Akım: 203mA | 280-6608 | RS Compon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8034" y="2626037"/>
            <a:ext cx="1011906" cy="15944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PROOF GÖSTERGESİZ BASINÇ TRANSMİTTER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82" y="2653913"/>
            <a:ext cx="2001808" cy="199179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Chem M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 name="Picture 2" descr="RL36 NAMUR Çıkışlı Fotoseller (Ex-Proof ortamlar iç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97062" y="4611148"/>
            <a:ext cx="1646437" cy="1646437"/>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p:cNvSpPr txBox="1"/>
          <p:nvPr/>
        </p:nvSpPr>
        <p:spPr>
          <a:xfrm>
            <a:off x="9196251" y="4829147"/>
            <a:ext cx="1084218" cy="369332"/>
          </a:xfrm>
          <a:prstGeom prst="rect">
            <a:avLst/>
          </a:prstGeom>
          <a:noFill/>
        </p:spPr>
        <p:txBody>
          <a:bodyPr wrap="square" rtlCol="0">
            <a:spAutoFit/>
          </a:bodyPr>
          <a:lstStyle/>
          <a:p>
            <a:r>
              <a:rPr lang="tr-TR" b="1" dirty="0" smtClean="0">
                <a:solidFill>
                  <a:srgbClr val="FF0000"/>
                </a:solidFill>
              </a:rPr>
              <a:t>NAMUR</a:t>
            </a:r>
            <a:endParaRPr lang="tr-TR" b="1" dirty="0">
              <a:solidFill>
                <a:srgbClr val="FF0000"/>
              </a:solidFill>
            </a:endParaRPr>
          </a:p>
        </p:txBody>
      </p:sp>
      <p:sp>
        <p:nvSpPr>
          <p:cNvPr id="11" name="Metin kutusu 10"/>
          <p:cNvSpPr txBox="1"/>
          <p:nvPr/>
        </p:nvSpPr>
        <p:spPr>
          <a:xfrm>
            <a:off x="8834468" y="2721575"/>
            <a:ext cx="1563565" cy="369332"/>
          </a:xfrm>
          <a:prstGeom prst="rect">
            <a:avLst/>
          </a:prstGeom>
          <a:noFill/>
        </p:spPr>
        <p:txBody>
          <a:bodyPr wrap="square" rtlCol="0">
            <a:spAutoFit/>
          </a:bodyPr>
          <a:lstStyle/>
          <a:p>
            <a:r>
              <a:rPr lang="tr-TR" b="1" dirty="0" smtClean="0">
                <a:solidFill>
                  <a:srgbClr val="FF0000"/>
                </a:solidFill>
              </a:rPr>
              <a:t>ZENER BARİER</a:t>
            </a:r>
            <a:endParaRPr lang="tr-TR" b="1" dirty="0">
              <a:solidFill>
                <a:srgbClr val="FF0000"/>
              </a:solidFill>
            </a:endParaRPr>
          </a:p>
        </p:txBody>
      </p:sp>
      <p:sp>
        <p:nvSpPr>
          <p:cNvPr id="12" name="Rectangle 2"/>
          <p:cNvSpPr>
            <a:spLocks noGrp="1" noChangeArrowheads="1"/>
          </p:cNvSpPr>
          <p:nvPr>
            <p:ph type="title"/>
          </p:nvPr>
        </p:nvSpPr>
        <p:spPr>
          <a:xfrm>
            <a:off x="425278" y="184050"/>
            <a:ext cx="11239853" cy="500062"/>
          </a:xfrm>
        </p:spPr>
        <p:txBody>
          <a:bodyPr>
            <a:normAutofit/>
          </a:bodyPr>
          <a:lstStyle/>
          <a:p>
            <a:pPr eaLnBrk="1" hangingPunct="1"/>
            <a:r>
              <a:rPr lang="tr-TR" altLang="tr-TR" sz="1700" b="1" dirty="0">
                <a:solidFill>
                  <a:srgbClr val="002060"/>
                </a:solidFill>
                <a:latin typeface="Times New Roman" panose="02020603050405020304" pitchFamily="18" charset="0"/>
              </a:rPr>
              <a:t> </a:t>
            </a:r>
            <a:r>
              <a:rPr lang="tr-TR" altLang="tr-TR" sz="2400" b="1" dirty="0">
                <a:solidFill>
                  <a:srgbClr val="002060"/>
                </a:solidFill>
                <a:latin typeface="Times New Roman" panose="02020603050405020304" pitchFamily="18" charset="0"/>
              </a:rPr>
              <a:t> </a:t>
            </a:r>
            <a:r>
              <a:rPr lang="tr-TR" altLang="tr-TR" sz="2400" b="1" dirty="0" smtClean="0">
                <a:solidFill>
                  <a:srgbClr val="002060"/>
                </a:solidFill>
                <a:latin typeface="Times New Roman" panose="02020603050405020304" pitchFamily="18" charset="0"/>
              </a:rPr>
              <a:t> ALGILAYICI SENSÖRLERİN KABLO TEKNİK DEĞERLENDİRİLMESİ</a:t>
            </a:r>
            <a:endParaRPr lang="tr-TR" altLang="tr-TR" sz="2400" b="1" dirty="0">
              <a:solidFill>
                <a:srgbClr val="002060"/>
              </a:solidFill>
              <a:latin typeface="Times New Roman" panose="02020603050405020304" pitchFamily="18" charset="0"/>
            </a:endParaRPr>
          </a:p>
        </p:txBody>
      </p:sp>
      <p:sp>
        <p:nvSpPr>
          <p:cNvPr id="14" name="Metin kutusu 13"/>
          <p:cNvSpPr txBox="1"/>
          <p:nvPr/>
        </p:nvSpPr>
        <p:spPr>
          <a:xfrm>
            <a:off x="44782" y="4981547"/>
            <a:ext cx="1939373" cy="338554"/>
          </a:xfrm>
          <a:prstGeom prst="rect">
            <a:avLst/>
          </a:prstGeom>
          <a:noFill/>
        </p:spPr>
        <p:txBody>
          <a:bodyPr wrap="square" rtlCol="0">
            <a:spAutoFit/>
          </a:bodyPr>
          <a:lstStyle/>
          <a:p>
            <a:r>
              <a:rPr lang="tr-TR" sz="1600" b="1" dirty="0" smtClean="0">
                <a:solidFill>
                  <a:srgbClr val="FF0000"/>
                </a:solidFill>
              </a:rPr>
              <a:t>ALGILAYICI/SENSÖR</a:t>
            </a:r>
            <a:endParaRPr lang="tr-TR" sz="1600" b="1" dirty="0">
              <a:solidFill>
                <a:srgbClr val="FF0000"/>
              </a:solidFill>
            </a:endParaRPr>
          </a:p>
        </p:txBody>
      </p:sp>
    </p:spTree>
    <p:extLst>
      <p:ext uri="{BB962C8B-B14F-4D97-AF65-F5344CB8AC3E}">
        <p14:creationId xmlns:p14="http://schemas.microsoft.com/office/powerpoint/2010/main" val="3257699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jpg">
            <a:extLst>
              <a:ext uri="{FF2B5EF4-FFF2-40B4-BE49-F238E27FC236}">
                <a16:creationId xmlns:a16="http://schemas.microsoft.com/office/drawing/2014/main" id="{7C2DE000-26CE-EE43-9758-A159FBEDF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97" y="164912"/>
            <a:ext cx="11596008" cy="594360"/>
          </a:xfrm>
          <a:prstGeom prst="rect">
            <a:avLst/>
          </a:prstGeom>
        </p:spPr>
      </p:pic>
      <p:sp>
        <p:nvSpPr>
          <p:cNvPr id="5" name="Title 1">
            <a:extLst>
              <a:ext uri="{FF2B5EF4-FFF2-40B4-BE49-F238E27FC236}">
                <a16:creationId xmlns:a16="http://schemas.microsoft.com/office/drawing/2014/main" id="{6988312C-16E6-0F44-BB95-EBF6498B5538}"/>
              </a:ext>
            </a:extLst>
          </p:cNvPr>
          <p:cNvSpPr txBox="1">
            <a:spLocks/>
          </p:cNvSpPr>
          <p:nvPr/>
        </p:nvSpPr>
        <p:spPr>
          <a:xfrm>
            <a:off x="425279" y="164912"/>
            <a:ext cx="10235375"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endParaRPr lang="en-GB" sz="3200" dirty="0">
              <a:solidFill>
                <a:srgbClr val="FFFFFF"/>
              </a:solidFill>
            </a:endParaRPr>
          </a:p>
        </p:txBody>
      </p:sp>
      <p:pic>
        <p:nvPicPr>
          <p:cNvPr id="3" name="Resim 2">
            <a:extLst>
              <a:ext uri="{FF2B5EF4-FFF2-40B4-BE49-F238E27FC236}">
                <a16:creationId xmlns:a16="http://schemas.microsoft.com/office/drawing/2014/main" id="{497A511F-B4E1-4B46-AF25-8CFFE9643C5F}"/>
              </a:ext>
            </a:extLst>
          </p:cNvPr>
          <p:cNvPicPr>
            <a:picLocks noChangeAspect="1"/>
          </p:cNvPicPr>
          <p:nvPr/>
        </p:nvPicPr>
        <p:blipFill>
          <a:blip r:embed="rId3"/>
          <a:stretch>
            <a:fillRect/>
          </a:stretch>
        </p:blipFill>
        <p:spPr>
          <a:xfrm>
            <a:off x="297997" y="952500"/>
            <a:ext cx="11560628" cy="5905500"/>
          </a:xfrm>
          <a:prstGeom prst="rect">
            <a:avLst/>
          </a:prstGeom>
        </p:spPr>
      </p:pic>
      <p:sp>
        <p:nvSpPr>
          <p:cNvPr id="6" name="Rectangle 5">
            <a:extLst>
              <a:ext uri="{FF2B5EF4-FFF2-40B4-BE49-F238E27FC236}">
                <a16:creationId xmlns:a16="http://schemas.microsoft.com/office/drawing/2014/main" id="{D608068E-82CC-2A44-9826-D03844D4D3A7}"/>
              </a:ext>
            </a:extLst>
          </p:cNvPr>
          <p:cNvSpPr/>
          <p:nvPr/>
        </p:nvSpPr>
        <p:spPr>
          <a:xfrm>
            <a:off x="5128053" y="5961050"/>
            <a:ext cx="2174789" cy="78133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pic>
        <p:nvPicPr>
          <p:cNvPr id="7" name="Picture 6" descr="Logo&#10;&#10;Description automatically generated">
            <a:extLst>
              <a:ext uri="{FF2B5EF4-FFF2-40B4-BE49-F238E27FC236}">
                <a16:creationId xmlns:a16="http://schemas.microsoft.com/office/drawing/2014/main" id="{E031EC10-ADBD-D54E-B9F1-7391393DF75A}"/>
              </a:ext>
            </a:extLst>
          </p:cNvPr>
          <p:cNvPicPr>
            <a:picLocks noChangeAspect="1"/>
          </p:cNvPicPr>
          <p:nvPr/>
        </p:nvPicPr>
        <p:blipFill>
          <a:blip r:embed="rId4"/>
          <a:stretch>
            <a:fillRect/>
          </a:stretch>
        </p:blipFill>
        <p:spPr>
          <a:xfrm>
            <a:off x="5177043" y="5772781"/>
            <a:ext cx="1939373" cy="1186161"/>
          </a:xfrm>
          <a:prstGeom prst="rect">
            <a:avLst/>
          </a:prstGeom>
        </p:spPr>
      </p:pic>
      <p:sp>
        <p:nvSpPr>
          <p:cNvPr id="8" name="Text Box 5"/>
          <p:cNvSpPr txBox="1">
            <a:spLocks noChangeArrowheads="1"/>
          </p:cNvSpPr>
          <p:nvPr/>
        </p:nvSpPr>
        <p:spPr bwMode="auto">
          <a:xfrm>
            <a:off x="1095234" y="950843"/>
            <a:ext cx="1024328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tr-TR" altLang="tr-TR" sz="2000" b="1" dirty="0">
                <a:solidFill>
                  <a:srgbClr val="003399"/>
                </a:solidFill>
                <a:cs typeface="Arial" panose="020B0604020202020204" pitchFamily="34" charset="0"/>
              </a:rPr>
              <a:t>Kendinden Emniyetli Elektrikli Cihazlar</a:t>
            </a:r>
            <a:r>
              <a:rPr lang="tr-TR" altLang="tr-TR" sz="2000" b="1" dirty="0">
                <a:cs typeface="Arial" panose="020B0604020202020204" pitchFamily="34" charset="0"/>
              </a:rPr>
              <a:t> </a:t>
            </a:r>
            <a:r>
              <a:rPr lang="tr-TR" altLang="tr-TR" sz="2000" b="1" dirty="0">
                <a:solidFill>
                  <a:srgbClr val="FF3300"/>
                </a:solidFill>
                <a:cs typeface="Arial" panose="020B0604020202020204" pitchFamily="34" charset="0"/>
              </a:rPr>
              <a:t>“i” </a:t>
            </a:r>
            <a:r>
              <a:rPr lang="tr-TR" altLang="tr-TR" sz="2400" b="1" dirty="0">
                <a:solidFill>
                  <a:srgbClr val="0000CC"/>
                </a:solidFill>
                <a:cs typeface="Arial" panose="020B0604020202020204" pitchFamily="34" charset="0"/>
              </a:rPr>
              <a:t>EN 60079-11</a:t>
            </a:r>
          </a:p>
          <a:p>
            <a:pPr eaLnBrk="1" hangingPunct="1">
              <a:spcBef>
                <a:spcPct val="0"/>
              </a:spcBef>
              <a:buFontTx/>
              <a:buNone/>
              <a:defRPr/>
            </a:pPr>
            <a:r>
              <a:rPr lang="tr-TR" altLang="tr-TR" sz="2200" b="1" dirty="0">
                <a:cs typeface="Arial" panose="020B0604020202020204" pitchFamily="34" charset="0"/>
              </a:rPr>
              <a:t>Kendinden emniyetli elektrikli cihazlar, i, bütün devrelerin yapısı itibariyle kendinden emniyetli olduğu elektrikli cihazlardır.        ( </a:t>
            </a:r>
            <a:r>
              <a:rPr lang="tr-TR" altLang="tr-TR" sz="2200" b="1" dirty="0" err="1">
                <a:solidFill>
                  <a:srgbClr val="FF0000"/>
                </a:solidFill>
                <a:cs typeface="Arial" panose="020B0604020202020204" pitchFamily="34" charset="0"/>
              </a:rPr>
              <a:t>ia</a:t>
            </a:r>
            <a:r>
              <a:rPr lang="tr-TR" altLang="tr-TR" sz="2200" b="1" dirty="0">
                <a:solidFill>
                  <a:srgbClr val="FF0000"/>
                </a:solidFill>
                <a:cs typeface="Arial" panose="020B0604020202020204" pitchFamily="34" charset="0"/>
              </a:rPr>
              <a:t> , </a:t>
            </a:r>
            <a:r>
              <a:rPr lang="tr-TR" altLang="tr-TR" sz="2200" b="1" dirty="0" err="1">
                <a:solidFill>
                  <a:srgbClr val="FF0000"/>
                </a:solidFill>
                <a:cs typeface="Arial" panose="020B0604020202020204" pitchFamily="34" charset="0"/>
              </a:rPr>
              <a:t>ib</a:t>
            </a:r>
            <a:r>
              <a:rPr lang="tr-TR" altLang="tr-TR" sz="2200" b="1" dirty="0">
                <a:solidFill>
                  <a:srgbClr val="FF0000"/>
                </a:solidFill>
                <a:cs typeface="Arial" panose="020B0604020202020204" pitchFamily="34" charset="0"/>
              </a:rPr>
              <a:t> , </a:t>
            </a:r>
            <a:r>
              <a:rPr lang="tr-TR" altLang="tr-TR" sz="2200" b="1" dirty="0" err="1">
                <a:solidFill>
                  <a:srgbClr val="FF0000"/>
                </a:solidFill>
                <a:cs typeface="Arial" panose="020B0604020202020204" pitchFamily="34" charset="0"/>
              </a:rPr>
              <a:t>ic</a:t>
            </a:r>
            <a:r>
              <a:rPr lang="tr-TR" altLang="tr-TR" sz="2200" b="1" dirty="0">
                <a:solidFill>
                  <a:srgbClr val="FF0000"/>
                </a:solidFill>
                <a:cs typeface="Arial" panose="020B0604020202020204" pitchFamily="34" charset="0"/>
              </a:rPr>
              <a:t> </a:t>
            </a:r>
            <a:r>
              <a:rPr lang="tr-TR" altLang="tr-TR" sz="2200" b="1" dirty="0">
                <a:cs typeface="Arial" panose="020B0604020202020204" pitchFamily="34" charset="0"/>
              </a:rPr>
              <a:t>)</a:t>
            </a:r>
          </a:p>
          <a:p>
            <a:pPr eaLnBrk="1" hangingPunct="1">
              <a:spcBef>
                <a:spcPct val="0"/>
              </a:spcBef>
              <a:buFontTx/>
              <a:buNone/>
              <a:defRPr/>
            </a:pPr>
            <a:r>
              <a:rPr lang="tr-TR" altLang="tr-TR" sz="2200" b="1" dirty="0" smtClean="0">
                <a:solidFill>
                  <a:srgbClr val="FF0000"/>
                </a:solidFill>
                <a:cs typeface="Arial" panose="020B0604020202020204" pitchFamily="34" charset="0"/>
              </a:rPr>
              <a:t>Basınç, Gaz, Seviye</a:t>
            </a:r>
            <a:r>
              <a:rPr lang="tr-TR" altLang="tr-TR" sz="2200" b="1" dirty="0">
                <a:cs typeface="Arial" panose="020B0604020202020204" pitchFamily="34" charset="0"/>
              </a:rPr>
              <a:t>, </a:t>
            </a:r>
            <a:r>
              <a:rPr lang="tr-TR" altLang="tr-TR" sz="2200" b="1" dirty="0" smtClean="0">
                <a:solidFill>
                  <a:srgbClr val="FF0000"/>
                </a:solidFill>
                <a:cs typeface="Arial" panose="020B0604020202020204" pitchFamily="34" charset="0"/>
              </a:rPr>
              <a:t>Isı</a:t>
            </a:r>
            <a:r>
              <a:rPr lang="tr-TR" altLang="tr-TR" sz="2200" b="1" dirty="0" smtClean="0">
                <a:cs typeface="Arial" panose="020B0604020202020204" pitchFamily="34" charset="0"/>
              </a:rPr>
              <a:t>, </a:t>
            </a:r>
            <a:r>
              <a:rPr lang="tr-TR" altLang="tr-TR" sz="2200" b="1" dirty="0" err="1">
                <a:solidFill>
                  <a:srgbClr val="FF0000"/>
                </a:solidFill>
                <a:cs typeface="Arial" panose="020B0604020202020204" pitchFamily="34" charset="0"/>
              </a:rPr>
              <a:t>Viprasyon</a:t>
            </a:r>
            <a:r>
              <a:rPr lang="tr-TR" altLang="tr-TR" sz="2200" b="1" dirty="0">
                <a:cs typeface="Arial" panose="020B0604020202020204" pitchFamily="34" charset="0"/>
              </a:rPr>
              <a:t> …… gibi </a:t>
            </a:r>
            <a:r>
              <a:rPr lang="tr-TR" altLang="tr-TR" sz="2200" b="1" dirty="0" err="1">
                <a:cs typeface="Arial" panose="020B0604020202020204" pitchFamily="34" charset="0"/>
              </a:rPr>
              <a:t>sensörler</a:t>
            </a:r>
            <a:r>
              <a:rPr lang="tr-TR" altLang="tr-TR" sz="2200" b="1" dirty="0">
                <a:cs typeface="Arial" panose="020B0604020202020204" pitchFamily="34" charset="0"/>
              </a:rPr>
              <a:t> </a:t>
            </a:r>
          </a:p>
          <a:p>
            <a:pPr eaLnBrk="1" hangingPunct="1">
              <a:spcBef>
                <a:spcPct val="0"/>
              </a:spcBef>
              <a:buFontTx/>
              <a:buNone/>
              <a:defRPr/>
            </a:pPr>
            <a:endParaRPr lang="tr-TR" altLang="tr-TR" sz="2200" b="1" dirty="0">
              <a:latin typeface="Times New Roman" panose="02020603050405020304" pitchFamily="18" charset="0"/>
            </a:endParaRPr>
          </a:p>
        </p:txBody>
      </p:sp>
      <p:pic>
        <p:nvPicPr>
          <p:cNvPr id="9" name="9 Resim" descr="explosive dust hazardous area drawings ile ilgili gÃ¶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1801" y="2748223"/>
            <a:ext cx="7273925"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a:xfrm>
            <a:off x="425278" y="184050"/>
            <a:ext cx="10678151" cy="500062"/>
          </a:xfrm>
        </p:spPr>
        <p:txBody>
          <a:bodyPr>
            <a:normAutofit/>
          </a:bodyPr>
          <a:lstStyle/>
          <a:p>
            <a:pPr eaLnBrk="1" hangingPunct="1"/>
            <a:r>
              <a:rPr lang="tr-TR" altLang="tr-TR" sz="1800" b="1" dirty="0" smtClean="0">
                <a:solidFill>
                  <a:srgbClr val="002060"/>
                </a:solidFill>
                <a:latin typeface="Times New Roman" panose="02020603050405020304" pitchFamily="18" charset="0"/>
              </a:rPr>
              <a:t>         </a:t>
            </a:r>
            <a:r>
              <a:rPr lang="tr-TR" altLang="tr-TR" sz="2400" b="1" u="sng" dirty="0" smtClean="0">
                <a:solidFill>
                  <a:srgbClr val="FF0000"/>
                </a:solidFill>
                <a:latin typeface="Times New Roman" panose="02020603050405020304" pitchFamily="18" charset="0"/>
              </a:rPr>
              <a:t>KONTROL PANOSU  </a:t>
            </a:r>
            <a:r>
              <a:rPr lang="tr-TR" altLang="tr-TR" sz="2400" b="1" dirty="0" smtClean="0">
                <a:solidFill>
                  <a:srgbClr val="002060"/>
                </a:solidFill>
                <a:latin typeface="Times New Roman" panose="02020603050405020304" pitchFamily="18" charset="0"/>
              </a:rPr>
              <a:t>SENSÖRLER ARASINDA DEĞERLENDİRME              </a:t>
            </a:r>
            <a:endParaRPr lang="tr-TR" altLang="tr-TR" sz="2400" b="1" dirty="0">
              <a:solidFill>
                <a:srgbClr val="002060"/>
              </a:solidFill>
              <a:latin typeface="Times New Roman" panose="02020603050405020304" pitchFamily="18" charset="0"/>
            </a:endParaRPr>
          </a:p>
        </p:txBody>
      </p:sp>
      <p:pic>
        <p:nvPicPr>
          <p:cNvPr id="12"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904834" y="5394959"/>
            <a:ext cx="433682" cy="37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850" y="5394959"/>
            <a:ext cx="435383" cy="37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073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jpg">
            <a:extLst>
              <a:ext uri="{FF2B5EF4-FFF2-40B4-BE49-F238E27FC236}">
                <a16:creationId xmlns:a16="http://schemas.microsoft.com/office/drawing/2014/main" id="{7C2DE000-26CE-EE43-9758-A159FBEDF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97" y="164912"/>
            <a:ext cx="11596008" cy="594360"/>
          </a:xfrm>
          <a:prstGeom prst="rect">
            <a:avLst/>
          </a:prstGeom>
        </p:spPr>
      </p:pic>
      <p:sp>
        <p:nvSpPr>
          <p:cNvPr id="5" name="Title 1">
            <a:extLst>
              <a:ext uri="{FF2B5EF4-FFF2-40B4-BE49-F238E27FC236}">
                <a16:creationId xmlns:a16="http://schemas.microsoft.com/office/drawing/2014/main" id="{6988312C-16E6-0F44-BB95-EBF6498B5538}"/>
              </a:ext>
            </a:extLst>
          </p:cNvPr>
          <p:cNvSpPr txBox="1">
            <a:spLocks/>
          </p:cNvSpPr>
          <p:nvPr/>
        </p:nvSpPr>
        <p:spPr>
          <a:xfrm>
            <a:off x="425279" y="164912"/>
            <a:ext cx="10235375"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endParaRPr lang="en-GB" sz="3200" dirty="0">
              <a:solidFill>
                <a:srgbClr val="FFFFFF"/>
              </a:solidFill>
            </a:endParaRPr>
          </a:p>
        </p:txBody>
      </p:sp>
      <p:pic>
        <p:nvPicPr>
          <p:cNvPr id="3" name="Resim 2">
            <a:extLst>
              <a:ext uri="{FF2B5EF4-FFF2-40B4-BE49-F238E27FC236}">
                <a16:creationId xmlns:a16="http://schemas.microsoft.com/office/drawing/2014/main" id="{497A511F-B4E1-4B46-AF25-8CFFE9643C5F}"/>
              </a:ext>
            </a:extLst>
          </p:cNvPr>
          <p:cNvPicPr>
            <a:picLocks noChangeAspect="1"/>
          </p:cNvPicPr>
          <p:nvPr/>
        </p:nvPicPr>
        <p:blipFill>
          <a:blip r:embed="rId3"/>
          <a:stretch>
            <a:fillRect/>
          </a:stretch>
        </p:blipFill>
        <p:spPr>
          <a:xfrm>
            <a:off x="297997" y="952500"/>
            <a:ext cx="11560628" cy="5905500"/>
          </a:xfrm>
          <a:prstGeom prst="rect">
            <a:avLst/>
          </a:prstGeom>
        </p:spPr>
      </p:pic>
      <p:sp>
        <p:nvSpPr>
          <p:cNvPr id="6" name="Rectangle 5">
            <a:extLst>
              <a:ext uri="{FF2B5EF4-FFF2-40B4-BE49-F238E27FC236}">
                <a16:creationId xmlns:a16="http://schemas.microsoft.com/office/drawing/2014/main" id="{D608068E-82CC-2A44-9826-D03844D4D3A7}"/>
              </a:ext>
            </a:extLst>
          </p:cNvPr>
          <p:cNvSpPr/>
          <p:nvPr/>
        </p:nvSpPr>
        <p:spPr>
          <a:xfrm>
            <a:off x="5128053" y="5961050"/>
            <a:ext cx="2174789" cy="78133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pic>
        <p:nvPicPr>
          <p:cNvPr id="7" name="Picture 6" descr="Logo&#10;&#10;Description automatically generated">
            <a:extLst>
              <a:ext uri="{FF2B5EF4-FFF2-40B4-BE49-F238E27FC236}">
                <a16:creationId xmlns:a16="http://schemas.microsoft.com/office/drawing/2014/main" id="{E031EC10-ADBD-D54E-B9F1-7391393DF75A}"/>
              </a:ext>
            </a:extLst>
          </p:cNvPr>
          <p:cNvPicPr>
            <a:picLocks noChangeAspect="1"/>
          </p:cNvPicPr>
          <p:nvPr/>
        </p:nvPicPr>
        <p:blipFill>
          <a:blip r:embed="rId4"/>
          <a:stretch>
            <a:fillRect/>
          </a:stretch>
        </p:blipFill>
        <p:spPr>
          <a:xfrm>
            <a:off x="5177043" y="5772781"/>
            <a:ext cx="1939373" cy="1186161"/>
          </a:xfrm>
          <a:prstGeom prst="rect">
            <a:avLst/>
          </a:prstGeom>
        </p:spPr>
      </p:pic>
      <p:sp>
        <p:nvSpPr>
          <p:cNvPr id="10" name="Rectangle 2"/>
          <p:cNvSpPr>
            <a:spLocks noGrp="1" noChangeArrowheads="1"/>
          </p:cNvSpPr>
          <p:nvPr>
            <p:ph type="title"/>
          </p:nvPr>
        </p:nvSpPr>
        <p:spPr>
          <a:xfrm>
            <a:off x="425279" y="184050"/>
            <a:ext cx="9868252" cy="500062"/>
          </a:xfrm>
        </p:spPr>
        <p:txBody>
          <a:bodyPr>
            <a:normAutofit/>
          </a:bodyPr>
          <a:lstStyle/>
          <a:p>
            <a:pPr eaLnBrk="1" hangingPunct="1"/>
            <a:r>
              <a:rPr lang="tr-TR" altLang="tr-TR" sz="2400" b="1" dirty="0" smtClean="0">
                <a:solidFill>
                  <a:srgbClr val="002060"/>
                </a:solidFill>
                <a:latin typeface="Times New Roman" panose="02020603050405020304" pitchFamily="18" charset="0"/>
              </a:rPr>
              <a:t>                              </a:t>
            </a:r>
            <a:r>
              <a:rPr lang="tr-TR" altLang="tr-TR" sz="2400" b="1" dirty="0" smtClean="0">
                <a:solidFill>
                  <a:srgbClr val="FF0000"/>
                </a:solidFill>
                <a:latin typeface="Times New Roman" panose="02020603050405020304" pitchFamily="18" charset="0"/>
              </a:rPr>
              <a:t> </a:t>
            </a:r>
            <a:endParaRPr lang="tr-TR" altLang="tr-TR" sz="2400" b="1" dirty="0">
              <a:solidFill>
                <a:srgbClr val="FF0000"/>
              </a:solidFill>
              <a:latin typeface="Times New Roman" panose="02020603050405020304" pitchFamily="18" charset="0"/>
            </a:endParaRPr>
          </a:p>
        </p:txBody>
      </p:sp>
      <p:pic>
        <p:nvPicPr>
          <p:cNvPr id="1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25480" y="5412947"/>
            <a:ext cx="413035" cy="35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0578" y="5412947"/>
            <a:ext cx="414655" cy="35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48608" y="214583"/>
            <a:ext cx="10776871" cy="461665"/>
          </a:xfrm>
          <a:prstGeom prst="rect">
            <a:avLst/>
          </a:prstGeom>
        </p:spPr>
        <p:txBody>
          <a:bodyPr wrap="square">
            <a:spAutoFit/>
          </a:bodyPr>
          <a:lstStyle/>
          <a:p>
            <a:pPr algn="ctr">
              <a:spcBef>
                <a:spcPct val="0"/>
              </a:spcBef>
            </a:pPr>
            <a:r>
              <a:rPr lang="tr-TR" altLang="tr-TR" sz="2400" b="1" dirty="0">
                <a:solidFill>
                  <a:srgbClr val="003399"/>
                </a:solidFill>
                <a:latin typeface="Times New Roman" panose="02020603050405020304" pitchFamily="18" charset="0"/>
                <a:cs typeface="Times New Roman" panose="02020603050405020304" pitchFamily="18" charset="0"/>
              </a:rPr>
              <a:t>STATİK YÜKLER   -  TOPRAKLAMA ( </a:t>
            </a:r>
            <a:r>
              <a:rPr lang="tr-TR" altLang="tr-TR" sz="2400" b="1" dirty="0">
                <a:solidFill>
                  <a:srgbClr val="FF0000"/>
                </a:solidFill>
                <a:latin typeface="Times New Roman" panose="02020603050405020304" pitchFamily="18" charset="0"/>
                <a:cs typeface="Times New Roman" panose="02020603050405020304" pitchFamily="18" charset="0"/>
              </a:rPr>
              <a:t>İŞLETME</a:t>
            </a:r>
            <a:r>
              <a:rPr lang="tr-TR" altLang="tr-TR" sz="2400" b="1" dirty="0">
                <a:solidFill>
                  <a:srgbClr val="003399"/>
                </a:solidFill>
                <a:latin typeface="Times New Roman" panose="02020603050405020304" pitchFamily="18" charset="0"/>
                <a:cs typeface="Times New Roman" panose="02020603050405020304" pitchFamily="18" charset="0"/>
              </a:rPr>
              <a:t> / </a:t>
            </a:r>
            <a:r>
              <a:rPr lang="tr-TR" altLang="tr-TR" sz="2400" b="1" dirty="0">
                <a:solidFill>
                  <a:srgbClr val="FF0000"/>
                </a:solidFill>
                <a:latin typeface="Times New Roman" panose="02020603050405020304" pitchFamily="18" charset="0"/>
                <a:cs typeface="Times New Roman" panose="02020603050405020304" pitchFamily="18" charset="0"/>
              </a:rPr>
              <a:t>EŞPOTANSİYEL</a:t>
            </a:r>
            <a:r>
              <a:rPr lang="tr-TR" altLang="tr-TR" sz="2400" b="1" dirty="0">
                <a:solidFill>
                  <a:srgbClr val="003399"/>
                </a:solidFill>
                <a:latin typeface="Times New Roman" panose="02020603050405020304" pitchFamily="18" charset="0"/>
                <a:cs typeface="Times New Roman" panose="02020603050405020304" pitchFamily="18" charset="0"/>
              </a:rPr>
              <a:t>)</a:t>
            </a:r>
            <a:endParaRPr lang="tr-TR" altLang="tr-TR" sz="2400" b="1" dirty="0">
              <a:solidFill>
                <a:schemeClr val="tx2"/>
              </a:solidFill>
              <a:latin typeface="Times New Roman" panose="02020603050405020304" pitchFamily="18" charset="0"/>
              <a:cs typeface="Times New Roman" panose="02020603050405020304" pitchFamily="18" charset="0"/>
            </a:endParaRPr>
          </a:p>
        </p:txBody>
      </p:sp>
      <p:sp>
        <p:nvSpPr>
          <p:cNvPr id="14" name="Dikdörtgen 1"/>
          <p:cNvSpPr>
            <a:spLocks noChangeArrowheads="1"/>
          </p:cNvSpPr>
          <p:nvPr/>
        </p:nvSpPr>
        <p:spPr bwMode="auto">
          <a:xfrm>
            <a:off x="1933957" y="849626"/>
            <a:ext cx="8425543" cy="476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125"/>
              </a:spcAft>
              <a:buNone/>
              <a:defRPr/>
            </a:pPr>
            <a:r>
              <a:rPr lang="tr-TR" altLang="tr-TR" sz="1800" b="1" dirty="0">
                <a:solidFill>
                  <a:srgbClr val="4472C4"/>
                </a:solidFill>
                <a:cs typeface="Calibri" panose="020F0502020204030204" pitchFamily="34" charset="0"/>
              </a:rPr>
              <a:t>                              </a:t>
            </a:r>
          </a:p>
          <a:p>
            <a:pPr>
              <a:spcBef>
                <a:spcPct val="0"/>
              </a:spcBef>
              <a:spcAft>
                <a:spcPts val="125"/>
              </a:spcAft>
              <a:buNone/>
              <a:defRPr/>
            </a:pPr>
            <a:r>
              <a:rPr lang="tr-TR" altLang="tr-TR" sz="1800" b="1" dirty="0">
                <a:solidFill>
                  <a:srgbClr val="4472C4"/>
                </a:solidFill>
                <a:cs typeface="Calibri" panose="020F0502020204030204" pitchFamily="34" charset="0"/>
              </a:rPr>
              <a:t>                               </a:t>
            </a:r>
            <a:r>
              <a:rPr lang="tr-TR" altLang="tr-TR" sz="2000" b="1" dirty="0">
                <a:solidFill>
                  <a:srgbClr val="4472C4"/>
                </a:solidFill>
                <a:cs typeface="Calibri" panose="020F0502020204030204" pitchFamily="34" charset="0"/>
              </a:rPr>
              <a:t>Statik elektrik oluşumu</a:t>
            </a:r>
            <a:r>
              <a:rPr lang="tr-TR" altLang="tr-TR" sz="2000" b="1" dirty="0" smtClean="0">
                <a:solidFill>
                  <a:srgbClr val="4472C4"/>
                </a:solidFill>
                <a:cs typeface="Calibri" panose="020F0502020204030204" pitchFamily="34" charset="0"/>
              </a:rPr>
              <a:t>; ( </a:t>
            </a:r>
            <a:r>
              <a:rPr lang="tr-TR" altLang="tr-TR" sz="2000" b="1" u="sng" dirty="0" smtClean="0">
                <a:solidFill>
                  <a:srgbClr val="FF0000"/>
                </a:solidFill>
                <a:cs typeface="Calibri" panose="020F0502020204030204" pitchFamily="34" charset="0"/>
              </a:rPr>
              <a:t>EN 60079-32-1 </a:t>
            </a:r>
            <a:r>
              <a:rPr lang="tr-TR" altLang="tr-TR" sz="2000" b="1" dirty="0" smtClean="0">
                <a:solidFill>
                  <a:srgbClr val="4472C4"/>
                </a:solidFill>
                <a:cs typeface="Calibri" panose="020F0502020204030204" pitchFamily="34" charset="0"/>
              </a:rPr>
              <a:t>)</a:t>
            </a:r>
            <a:endParaRPr lang="tr-TR" altLang="tr-TR" sz="2800" dirty="0">
              <a:solidFill>
                <a:srgbClr val="000000"/>
              </a:solidFill>
              <a:cs typeface="Calibri" panose="020F0502020204030204" pitchFamily="34" charset="0"/>
            </a:endParaRPr>
          </a:p>
          <a:p>
            <a:pPr marL="342900" indent="-342900">
              <a:spcBef>
                <a:spcPct val="0"/>
              </a:spcBef>
              <a:spcAft>
                <a:spcPts val="125"/>
              </a:spcAft>
              <a:buFontTx/>
              <a:buAutoNum type="alphaLcParenR"/>
              <a:defRPr/>
            </a:pPr>
            <a:r>
              <a:rPr lang="tr-TR" altLang="tr-TR" sz="1800" b="1" dirty="0">
                <a:solidFill>
                  <a:srgbClr val="000000"/>
                </a:solidFill>
                <a:cs typeface="Calibri" panose="020F0502020204030204" pitchFamily="34" charset="0"/>
              </a:rPr>
              <a:t>Katıların teması ve ayrılması, </a:t>
            </a:r>
            <a:r>
              <a:rPr lang="tr-TR" altLang="tr-TR" sz="1800" b="1" dirty="0" err="1">
                <a:solidFill>
                  <a:srgbClr val="000000"/>
                </a:solidFill>
                <a:cs typeface="Calibri" panose="020F0502020204030204" pitchFamily="34" charset="0"/>
              </a:rPr>
              <a:t>örn</a:t>
            </a:r>
            <a:r>
              <a:rPr lang="tr-TR" altLang="tr-TR" sz="1800" b="1" dirty="0">
                <a:solidFill>
                  <a:srgbClr val="000000"/>
                </a:solidFill>
                <a:cs typeface="Calibri" panose="020F0502020204030204" pitchFamily="34" charset="0"/>
              </a:rPr>
              <a:t>. konveyör bantlarının, plastik filmlerin vb. makaralar üzerindeki hareketi veya kişinin hareketi; </a:t>
            </a:r>
            <a:endParaRPr lang="tr-TR" altLang="tr-TR" sz="2800" dirty="0">
              <a:solidFill>
                <a:srgbClr val="000000"/>
              </a:solidFill>
              <a:cs typeface="Calibri" panose="020F0502020204030204" pitchFamily="34" charset="0"/>
            </a:endParaRPr>
          </a:p>
          <a:p>
            <a:pPr>
              <a:spcBef>
                <a:spcPct val="0"/>
              </a:spcBef>
              <a:spcAft>
                <a:spcPts val="125"/>
              </a:spcAft>
              <a:buNone/>
              <a:defRPr/>
            </a:pPr>
            <a:r>
              <a:rPr lang="tr-TR" altLang="tr-TR" sz="1800" b="1" dirty="0">
                <a:solidFill>
                  <a:srgbClr val="000000"/>
                </a:solidFill>
                <a:cs typeface="Calibri" panose="020F0502020204030204" pitchFamily="34" charset="0"/>
              </a:rPr>
              <a:t>b) Sıvıların veya tozların akışı ve spreylerin üretimi; </a:t>
            </a:r>
            <a:endParaRPr lang="tr-TR" altLang="tr-TR" sz="2800" dirty="0">
              <a:solidFill>
                <a:srgbClr val="000000"/>
              </a:solidFill>
              <a:cs typeface="Calibri" panose="020F0502020204030204" pitchFamily="34" charset="0"/>
            </a:endParaRPr>
          </a:p>
          <a:p>
            <a:pPr>
              <a:spcBef>
                <a:spcPct val="0"/>
              </a:spcBef>
              <a:buFontTx/>
              <a:buNone/>
              <a:defRPr/>
            </a:pPr>
            <a:r>
              <a:rPr lang="tr-TR" altLang="tr-TR" sz="1800" b="1" dirty="0">
                <a:solidFill>
                  <a:srgbClr val="000000"/>
                </a:solidFill>
                <a:cs typeface="Calibri" panose="020F0502020204030204" pitchFamily="34" charset="0"/>
              </a:rPr>
              <a:t>c) İndükleme gerilimlerde manyetik elektrik alanında bulunmaları nedeniyle yüksek potansiyele ulaşır veya yüklenir. </a:t>
            </a:r>
          </a:p>
          <a:p>
            <a:pPr>
              <a:spcBef>
                <a:spcPct val="0"/>
              </a:spcBef>
              <a:buFontTx/>
              <a:buNone/>
              <a:defRPr/>
            </a:pPr>
            <a:endParaRPr lang="tr-TR" altLang="tr-TR" sz="1800" dirty="0">
              <a:solidFill>
                <a:srgbClr val="000000"/>
              </a:solidFill>
              <a:cs typeface="Calibri" panose="020F0502020204030204" pitchFamily="34" charset="0"/>
            </a:endParaRPr>
          </a:p>
          <a:p>
            <a:pPr>
              <a:spcBef>
                <a:spcPct val="0"/>
              </a:spcBef>
              <a:buFontTx/>
              <a:buNone/>
              <a:defRPr/>
            </a:pPr>
            <a:endParaRPr lang="tr-TR" altLang="tr-TR" sz="2800" dirty="0">
              <a:solidFill>
                <a:srgbClr val="000000"/>
              </a:solidFill>
              <a:cs typeface="Calibri" panose="020F0502020204030204" pitchFamily="34" charset="0"/>
            </a:endParaRPr>
          </a:p>
          <a:p>
            <a:pPr>
              <a:spcBef>
                <a:spcPct val="0"/>
              </a:spcBef>
              <a:buFontTx/>
              <a:buNone/>
              <a:defRPr/>
            </a:pPr>
            <a:r>
              <a:rPr lang="tr-TR" altLang="tr-TR" sz="1800" dirty="0">
                <a:solidFill>
                  <a:srgbClr val="000000"/>
                </a:solidFill>
                <a:cs typeface="Calibri" panose="020F0502020204030204" pitchFamily="34" charset="0"/>
              </a:rPr>
              <a:t> </a:t>
            </a:r>
            <a:r>
              <a:rPr lang="tr-TR" altLang="tr-TR" sz="1800" b="1" dirty="0" err="1">
                <a:solidFill>
                  <a:srgbClr val="000000"/>
                </a:solidFill>
                <a:cs typeface="Calibri" panose="020F0502020204030204" pitchFamily="34" charset="0"/>
              </a:rPr>
              <a:t>Not:</a:t>
            </a:r>
            <a:r>
              <a:rPr lang="tr-TR" altLang="tr-TR" sz="1800" b="1" dirty="0" err="1">
                <a:solidFill>
                  <a:srgbClr val="FF0000"/>
                </a:solidFill>
                <a:cs typeface="Calibri" panose="020F0502020204030204" pitchFamily="34" charset="0"/>
              </a:rPr>
              <a:t>Elektrostatik</a:t>
            </a:r>
            <a:r>
              <a:rPr lang="tr-TR" altLang="tr-TR" sz="1800" b="1" dirty="0">
                <a:solidFill>
                  <a:srgbClr val="FF0000"/>
                </a:solidFill>
                <a:cs typeface="Calibri" panose="020F0502020204030204" pitchFamily="34" charset="0"/>
              </a:rPr>
              <a:t> yük birikimi, çok çeşitli endüstrilerde ve çalışma ortamlarında tehlikelere ve sorunlara ve </a:t>
            </a:r>
            <a:r>
              <a:rPr lang="tr-TR" altLang="tr-TR" sz="1800" b="1" dirty="0">
                <a:solidFill>
                  <a:srgbClr val="4472C4"/>
                </a:solidFill>
                <a:cs typeface="Calibri" panose="020F0502020204030204" pitchFamily="34" charset="0"/>
              </a:rPr>
              <a:t>özellikle </a:t>
            </a:r>
            <a:endParaRPr lang="tr-TR" altLang="tr-TR" sz="1800" b="1" dirty="0" smtClean="0">
              <a:solidFill>
                <a:srgbClr val="4472C4"/>
              </a:solidFill>
              <a:cs typeface="Calibri" panose="020F0502020204030204" pitchFamily="34" charset="0"/>
            </a:endParaRPr>
          </a:p>
          <a:p>
            <a:pPr>
              <a:spcBef>
                <a:spcPct val="0"/>
              </a:spcBef>
              <a:buFontTx/>
              <a:buNone/>
              <a:defRPr/>
            </a:pPr>
            <a:r>
              <a:rPr lang="tr-TR" altLang="tr-TR" sz="1800" b="1" dirty="0">
                <a:solidFill>
                  <a:srgbClr val="4472C4"/>
                </a:solidFill>
                <a:cs typeface="Calibri" panose="020F0502020204030204" pitchFamily="34" charset="0"/>
              </a:rPr>
              <a:t> </a:t>
            </a:r>
            <a:r>
              <a:rPr lang="tr-TR" altLang="tr-TR" sz="1800" b="1" dirty="0" smtClean="0">
                <a:solidFill>
                  <a:srgbClr val="4472C4"/>
                </a:solidFill>
                <a:cs typeface="Calibri" panose="020F0502020204030204" pitchFamily="34" charset="0"/>
              </a:rPr>
              <a:t>     </a:t>
            </a:r>
            <a:r>
              <a:rPr lang="tr-TR" altLang="tr-TR" sz="1800" b="1" dirty="0">
                <a:solidFill>
                  <a:srgbClr val="4472C4"/>
                </a:solidFill>
                <a:cs typeface="Calibri" panose="020F0502020204030204" pitchFamily="34" charset="0"/>
              </a:rPr>
              <a:t>K</a:t>
            </a:r>
            <a:r>
              <a:rPr lang="tr-TR" altLang="tr-TR" sz="1800" b="1" dirty="0" smtClean="0">
                <a:solidFill>
                  <a:srgbClr val="4472C4"/>
                </a:solidFill>
                <a:cs typeface="Calibri" panose="020F0502020204030204" pitchFamily="34" charset="0"/>
              </a:rPr>
              <a:t>imyasallar</a:t>
            </a:r>
            <a:r>
              <a:rPr lang="tr-TR" altLang="tr-TR" sz="1800" b="1" dirty="0" smtClean="0">
                <a:solidFill>
                  <a:srgbClr val="FF0000"/>
                </a:solidFill>
                <a:cs typeface="Calibri" panose="020F0502020204030204" pitchFamily="34" charset="0"/>
              </a:rPr>
              <a:t>,</a:t>
            </a:r>
          </a:p>
          <a:p>
            <a:pPr>
              <a:spcBef>
                <a:spcPct val="0"/>
              </a:spcBef>
              <a:buFontTx/>
              <a:buNone/>
              <a:defRPr/>
            </a:pPr>
            <a:r>
              <a:rPr lang="tr-TR" altLang="tr-TR" sz="1800" b="1" dirty="0">
                <a:solidFill>
                  <a:srgbClr val="FF0000"/>
                </a:solidFill>
                <a:cs typeface="Calibri" panose="020F0502020204030204" pitchFamily="34" charset="0"/>
              </a:rPr>
              <a:t> </a:t>
            </a:r>
            <a:r>
              <a:rPr lang="tr-TR" altLang="tr-TR" sz="1800" b="1" dirty="0" smtClean="0">
                <a:solidFill>
                  <a:srgbClr val="FF0000"/>
                </a:solidFill>
                <a:cs typeface="Calibri" panose="020F0502020204030204" pitchFamily="34" charset="0"/>
              </a:rPr>
              <a:t>     </a:t>
            </a:r>
            <a:r>
              <a:rPr lang="tr-TR" altLang="tr-TR" sz="1800" b="1" dirty="0">
                <a:solidFill>
                  <a:srgbClr val="4472C4"/>
                </a:solidFill>
                <a:cs typeface="Calibri" panose="020F0502020204030204" pitchFamily="34" charset="0"/>
              </a:rPr>
              <a:t>İ</a:t>
            </a:r>
            <a:r>
              <a:rPr lang="tr-TR" altLang="tr-TR" sz="1800" b="1" dirty="0" smtClean="0">
                <a:solidFill>
                  <a:srgbClr val="4472C4"/>
                </a:solidFill>
                <a:cs typeface="Calibri" panose="020F0502020204030204" pitchFamily="34" charset="0"/>
              </a:rPr>
              <a:t>laç </a:t>
            </a:r>
            <a:r>
              <a:rPr lang="tr-TR" altLang="tr-TR" sz="1800" b="1" dirty="0">
                <a:solidFill>
                  <a:srgbClr val="4472C4"/>
                </a:solidFill>
                <a:cs typeface="Calibri" panose="020F0502020204030204" pitchFamily="34" charset="0"/>
              </a:rPr>
              <a:t>sanayi</a:t>
            </a:r>
            <a:r>
              <a:rPr lang="tr-TR" altLang="tr-TR" sz="1800" b="1" dirty="0">
                <a:solidFill>
                  <a:srgbClr val="FF0000"/>
                </a:solidFill>
                <a:cs typeface="Calibri" panose="020F0502020204030204" pitchFamily="34" charset="0"/>
              </a:rPr>
              <a:t>, </a:t>
            </a:r>
            <a:endParaRPr lang="tr-TR" altLang="tr-TR" sz="1800" b="1" dirty="0" smtClean="0">
              <a:solidFill>
                <a:srgbClr val="FF0000"/>
              </a:solidFill>
              <a:cs typeface="Calibri" panose="020F0502020204030204" pitchFamily="34" charset="0"/>
            </a:endParaRPr>
          </a:p>
          <a:p>
            <a:pPr>
              <a:spcBef>
                <a:spcPct val="0"/>
              </a:spcBef>
              <a:buFontTx/>
              <a:buNone/>
              <a:defRPr/>
            </a:pPr>
            <a:r>
              <a:rPr lang="tr-TR" altLang="tr-TR" sz="1800" b="1" dirty="0">
                <a:solidFill>
                  <a:srgbClr val="FF0000"/>
                </a:solidFill>
                <a:cs typeface="Calibri" panose="020F0502020204030204" pitchFamily="34" charset="0"/>
              </a:rPr>
              <a:t> </a:t>
            </a:r>
            <a:r>
              <a:rPr lang="tr-TR" altLang="tr-TR" sz="1800" b="1" dirty="0" smtClean="0">
                <a:solidFill>
                  <a:srgbClr val="FF0000"/>
                </a:solidFill>
                <a:cs typeface="Calibri" panose="020F0502020204030204" pitchFamily="34" charset="0"/>
              </a:rPr>
              <a:t>     </a:t>
            </a:r>
            <a:r>
              <a:rPr lang="tr-TR" altLang="tr-TR" sz="1800" b="1" dirty="0">
                <a:solidFill>
                  <a:srgbClr val="4472C4"/>
                </a:solidFill>
                <a:cs typeface="Calibri" panose="020F0502020204030204" pitchFamily="34" charset="0"/>
              </a:rPr>
              <a:t>P</a:t>
            </a:r>
            <a:r>
              <a:rPr lang="tr-TR" altLang="tr-TR" sz="1800" b="1" dirty="0" smtClean="0">
                <a:solidFill>
                  <a:srgbClr val="4472C4"/>
                </a:solidFill>
                <a:cs typeface="Calibri" panose="020F0502020204030204" pitchFamily="34" charset="0"/>
              </a:rPr>
              <a:t>etrol</a:t>
            </a:r>
            <a:r>
              <a:rPr lang="tr-TR" altLang="tr-TR" sz="1800" b="1" dirty="0" smtClean="0">
                <a:solidFill>
                  <a:srgbClr val="FF0000"/>
                </a:solidFill>
                <a:cs typeface="Calibri" panose="020F0502020204030204" pitchFamily="34" charset="0"/>
              </a:rPr>
              <a:t> </a:t>
            </a:r>
          </a:p>
          <a:p>
            <a:pPr>
              <a:spcBef>
                <a:spcPct val="0"/>
              </a:spcBef>
              <a:buFontTx/>
              <a:buNone/>
              <a:defRPr/>
            </a:pPr>
            <a:r>
              <a:rPr lang="tr-TR" altLang="tr-TR" sz="1800" b="1" dirty="0">
                <a:solidFill>
                  <a:srgbClr val="FF0000"/>
                </a:solidFill>
                <a:cs typeface="Calibri" panose="020F0502020204030204" pitchFamily="34" charset="0"/>
              </a:rPr>
              <a:t> </a:t>
            </a:r>
            <a:r>
              <a:rPr lang="tr-TR" altLang="tr-TR" sz="1800" b="1" dirty="0" smtClean="0">
                <a:solidFill>
                  <a:srgbClr val="FF0000"/>
                </a:solidFill>
                <a:cs typeface="Calibri" panose="020F0502020204030204" pitchFamily="34" charset="0"/>
              </a:rPr>
              <a:t>     </a:t>
            </a:r>
            <a:r>
              <a:rPr lang="tr-TR" altLang="tr-TR" sz="1800" b="1" dirty="0" smtClean="0">
                <a:solidFill>
                  <a:srgbClr val="4472C4"/>
                </a:solidFill>
                <a:cs typeface="Calibri" panose="020F0502020204030204" pitchFamily="34" charset="0"/>
              </a:rPr>
              <a:t>Gıda</a:t>
            </a:r>
            <a:r>
              <a:rPr lang="tr-TR" altLang="tr-TR" sz="1800" b="1" dirty="0" smtClean="0">
                <a:solidFill>
                  <a:srgbClr val="FF0000"/>
                </a:solidFill>
                <a:cs typeface="Calibri" panose="020F0502020204030204" pitchFamily="34" charset="0"/>
              </a:rPr>
              <a:t> </a:t>
            </a:r>
            <a:r>
              <a:rPr lang="tr-TR" altLang="tr-TR" sz="1800" b="1" dirty="0" smtClean="0">
                <a:solidFill>
                  <a:srgbClr val="0070C0"/>
                </a:solidFill>
                <a:cs typeface="Calibri" panose="020F0502020204030204" pitchFamily="34" charset="0"/>
              </a:rPr>
              <a:t>işleme / depolama / dolum boşaltım sistem</a:t>
            </a:r>
          </a:p>
          <a:p>
            <a:pPr>
              <a:spcBef>
                <a:spcPct val="0"/>
              </a:spcBef>
              <a:buFontTx/>
              <a:buNone/>
              <a:defRPr/>
            </a:pPr>
            <a:r>
              <a:rPr lang="tr-TR" altLang="tr-TR" sz="1800" b="1" dirty="0">
                <a:solidFill>
                  <a:srgbClr val="0070C0"/>
                </a:solidFill>
                <a:cs typeface="Calibri" panose="020F0502020204030204" pitchFamily="34" charset="0"/>
              </a:rPr>
              <a:t> </a:t>
            </a:r>
            <a:r>
              <a:rPr lang="tr-TR" altLang="tr-TR" sz="1800" b="1" dirty="0" smtClean="0">
                <a:solidFill>
                  <a:srgbClr val="0070C0"/>
                </a:solidFill>
                <a:cs typeface="Calibri" panose="020F0502020204030204" pitchFamily="34" charset="0"/>
              </a:rPr>
              <a:t>    </a:t>
            </a:r>
            <a:r>
              <a:rPr lang="tr-TR" altLang="tr-TR" sz="1800" b="1" dirty="0" smtClean="0">
                <a:solidFill>
                  <a:srgbClr val="FF0000"/>
                </a:solidFill>
                <a:cs typeface="Calibri" panose="020F0502020204030204" pitchFamily="34" charset="0"/>
              </a:rPr>
              <a:t> </a:t>
            </a:r>
            <a:r>
              <a:rPr lang="tr-TR" altLang="tr-TR" sz="1800" b="1" dirty="0">
                <a:solidFill>
                  <a:srgbClr val="FF0000"/>
                </a:solidFill>
                <a:cs typeface="Calibri" panose="020F0502020204030204" pitchFamily="34" charset="0"/>
              </a:rPr>
              <a:t>endüstrilerinde </a:t>
            </a:r>
            <a:r>
              <a:rPr lang="tr-TR" altLang="tr-TR" sz="1800" b="1" u="sng" dirty="0">
                <a:solidFill>
                  <a:srgbClr val="4472C4"/>
                </a:solidFill>
                <a:cs typeface="Calibri" panose="020F0502020204030204" pitchFamily="34" charset="0"/>
              </a:rPr>
              <a:t>T</a:t>
            </a:r>
            <a:r>
              <a:rPr lang="tr-TR" altLang="tr-TR" sz="1800" b="1" u="sng" dirty="0" smtClean="0">
                <a:solidFill>
                  <a:srgbClr val="4472C4"/>
                </a:solidFill>
                <a:cs typeface="Calibri" panose="020F0502020204030204" pitchFamily="34" charset="0"/>
              </a:rPr>
              <a:t>utuşma</a:t>
            </a:r>
            <a:r>
              <a:rPr lang="tr-TR" altLang="tr-TR" sz="1800" b="1" dirty="0" smtClean="0">
                <a:solidFill>
                  <a:srgbClr val="FF0000"/>
                </a:solidFill>
                <a:cs typeface="Calibri" panose="020F0502020204030204" pitchFamily="34" charset="0"/>
              </a:rPr>
              <a:t> </a:t>
            </a:r>
            <a:r>
              <a:rPr lang="tr-TR" altLang="tr-TR" sz="1800" b="1" dirty="0">
                <a:solidFill>
                  <a:srgbClr val="FF0000"/>
                </a:solidFill>
                <a:cs typeface="Calibri" panose="020F0502020204030204" pitchFamily="34" charset="0"/>
              </a:rPr>
              <a:t>ve </a:t>
            </a:r>
            <a:r>
              <a:rPr lang="tr-TR" altLang="tr-TR" sz="1800" b="1" u="sng" dirty="0">
                <a:solidFill>
                  <a:srgbClr val="4472C4"/>
                </a:solidFill>
                <a:cs typeface="Calibri" panose="020F0502020204030204" pitchFamily="34" charset="0"/>
              </a:rPr>
              <a:t>P</a:t>
            </a:r>
            <a:r>
              <a:rPr lang="tr-TR" altLang="tr-TR" sz="1800" b="1" u="sng" dirty="0" smtClean="0">
                <a:solidFill>
                  <a:srgbClr val="4472C4"/>
                </a:solidFill>
                <a:cs typeface="Calibri" panose="020F0502020204030204" pitchFamily="34" charset="0"/>
              </a:rPr>
              <a:t>atlama</a:t>
            </a:r>
            <a:r>
              <a:rPr lang="tr-TR" altLang="tr-TR" sz="1800" b="1" dirty="0" smtClean="0">
                <a:solidFill>
                  <a:srgbClr val="FF0000"/>
                </a:solidFill>
                <a:cs typeface="Calibri" panose="020F0502020204030204" pitchFamily="34" charset="0"/>
              </a:rPr>
              <a:t> </a:t>
            </a:r>
            <a:r>
              <a:rPr lang="tr-TR" altLang="tr-TR" sz="1800" b="1" dirty="0">
                <a:solidFill>
                  <a:srgbClr val="FF0000"/>
                </a:solidFill>
                <a:cs typeface="Calibri" panose="020F0502020204030204" pitchFamily="34" charset="0"/>
              </a:rPr>
              <a:t>tehlikelerine yol açabilir</a:t>
            </a:r>
            <a:r>
              <a:rPr lang="tr-TR" altLang="tr-TR" sz="1800" b="1" dirty="0">
                <a:solidFill>
                  <a:srgbClr val="000000"/>
                </a:solidFill>
                <a:cs typeface="Calibri" panose="020F0502020204030204" pitchFamily="34" charset="0"/>
              </a:rPr>
              <a:t>.</a:t>
            </a:r>
            <a:endParaRPr lang="tr-TR" altLang="tr-TR" sz="2800" b="1" dirty="0">
              <a:solidFill>
                <a:srgbClr val="000000"/>
              </a:solidFill>
              <a:cs typeface="Calibri" panose="020F0502020204030204" pitchFamily="34" charset="0"/>
            </a:endParaRPr>
          </a:p>
        </p:txBody>
      </p:sp>
      <p:pic>
        <p:nvPicPr>
          <p:cNvPr id="15" name="Picture 2" descr="Elektrik Yükü Nedir? Elektrik Yükü Formülü ve Birimler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021" y="1147761"/>
            <a:ext cx="1291912" cy="15026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ünlük Yaşamda Statik Elektrik Örnekleri - Elektrik Port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021" y="3446626"/>
            <a:ext cx="1291912" cy="15973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Elektrostatik yük ölçümü | Entek Otomasy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77089" y="3446626"/>
            <a:ext cx="1908870" cy="159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488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jpg">
            <a:extLst>
              <a:ext uri="{FF2B5EF4-FFF2-40B4-BE49-F238E27FC236}">
                <a16:creationId xmlns:a16="http://schemas.microsoft.com/office/drawing/2014/main" id="{7C2DE000-26CE-EE43-9758-A159FBEDF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97" y="164912"/>
            <a:ext cx="11596008" cy="594360"/>
          </a:xfrm>
          <a:prstGeom prst="rect">
            <a:avLst/>
          </a:prstGeom>
        </p:spPr>
      </p:pic>
      <p:sp>
        <p:nvSpPr>
          <p:cNvPr id="5" name="Title 1">
            <a:extLst>
              <a:ext uri="{FF2B5EF4-FFF2-40B4-BE49-F238E27FC236}">
                <a16:creationId xmlns:a16="http://schemas.microsoft.com/office/drawing/2014/main" id="{6988312C-16E6-0F44-BB95-EBF6498B5538}"/>
              </a:ext>
            </a:extLst>
          </p:cNvPr>
          <p:cNvSpPr txBox="1">
            <a:spLocks/>
          </p:cNvSpPr>
          <p:nvPr/>
        </p:nvSpPr>
        <p:spPr>
          <a:xfrm>
            <a:off x="425279" y="164912"/>
            <a:ext cx="10235375"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endParaRPr lang="en-GB" sz="3200" dirty="0">
              <a:solidFill>
                <a:srgbClr val="FFFFFF"/>
              </a:solidFill>
            </a:endParaRPr>
          </a:p>
        </p:txBody>
      </p:sp>
      <p:pic>
        <p:nvPicPr>
          <p:cNvPr id="3" name="Resim 2">
            <a:extLst>
              <a:ext uri="{FF2B5EF4-FFF2-40B4-BE49-F238E27FC236}">
                <a16:creationId xmlns:a16="http://schemas.microsoft.com/office/drawing/2014/main" id="{497A511F-B4E1-4B46-AF25-8CFFE9643C5F}"/>
              </a:ext>
            </a:extLst>
          </p:cNvPr>
          <p:cNvPicPr>
            <a:picLocks noChangeAspect="1"/>
          </p:cNvPicPr>
          <p:nvPr/>
        </p:nvPicPr>
        <p:blipFill>
          <a:blip r:embed="rId3"/>
          <a:stretch>
            <a:fillRect/>
          </a:stretch>
        </p:blipFill>
        <p:spPr>
          <a:xfrm>
            <a:off x="297997" y="952500"/>
            <a:ext cx="11560628" cy="5905500"/>
          </a:xfrm>
          <a:prstGeom prst="rect">
            <a:avLst/>
          </a:prstGeom>
        </p:spPr>
      </p:pic>
      <p:sp>
        <p:nvSpPr>
          <p:cNvPr id="6" name="Rectangle 5">
            <a:extLst>
              <a:ext uri="{FF2B5EF4-FFF2-40B4-BE49-F238E27FC236}">
                <a16:creationId xmlns:a16="http://schemas.microsoft.com/office/drawing/2014/main" id="{D608068E-82CC-2A44-9826-D03844D4D3A7}"/>
              </a:ext>
            </a:extLst>
          </p:cNvPr>
          <p:cNvSpPr/>
          <p:nvPr/>
        </p:nvSpPr>
        <p:spPr>
          <a:xfrm>
            <a:off x="5128053" y="5961050"/>
            <a:ext cx="2174789" cy="78133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pic>
        <p:nvPicPr>
          <p:cNvPr id="7" name="Picture 6" descr="Logo&#10;&#10;Description automatically generated">
            <a:extLst>
              <a:ext uri="{FF2B5EF4-FFF2-40B4-BE49-F238E27FC236}">
                <a16:creationId xmlns:a16="http://schemas.microsoft.com/office/drawing/2014/main" id="{E031EC10-ADBD-D54E-B9F1-7391393DF75A}"/>
              </a:ext>
            </a:extLst>
          </p:cNvPr>
          <p:cNvPicPr>
            <a:picLocks noChangeAspect="1"/>
          </p:cNvPicPr>
          <p:nvPr/>
        </p:nvPicPr>
        <p:blipFill>
          <a:blip r:embed="rId4"/>
          <a:stretch>
            <a:fillRect/>
          </a:stretch>
        </p:blipFill>
        <p:spPr>
          <a:xfrm>
            <a:off x="5177043" y="5772781"/>
            <a:ext cx="1939373" cy="1186161"/>
          </a:xfrm>
          <a:prstGeom prst="rect">
            <a:avLst/>
          </a:prstGeom>
        </p:spPr>
      </p:pic>
      <p:sp>
        <p:nvSpPr>
          <p:cNvPr id="8" name="Dikdörtgen 3"/>
          <p:cNvSpPr>
            <a:spLocks noChangeArrowheads="1"/>
          </p:cNvSpPr>
          <p:nvPr/>
        </p:nvSpPr>
        <p:spPr bwMode="auto">
          <a:xfrm>
            <a:off x="1095234" y="938647"/>
            <a:ext cx="10517646" cy="48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2800" b="1" dirty="0">
                <a:solidFill>
                  <a:srgbClr val="000000"/>
                </a:solidFill>
                <a:cs typeface="Calibri" panose="020F0502020204030204" pitchFamily="34" charset="0"/>
              </a:rPr>
              <a:t>     </a:t>
            </a:r>
            <a:r>
              <a:rPr lang="tr-TR" altLang="tr-TR" sz="2800" b="1" dirty="0" smtClean="0">
                <a:solidFill>
                  <a:srgbClr val="FF0000"/>
                </a:solidFill>
                <a:cs typeface="Calibri" panose="020F0502020204030204" pitchFamily="34" charset="0"/>
              </a:rPr>
              <a:t>??</a:t>
            </a:r>
            <a:r>
              <a:rPr lang="tr-TR" altLang="tr-TR" sz="2800" b="1" dirty="0" smtClean="0">
                <a:solidFill>
                  <a:srgbClr val="000000"/>
                </a:solidFill>
                <a:cs typeface="Calibri" panose="020F0502020204030204" pitchFamily="34" charset="0"/>
              </a:rPr>
              <a:t> </a:t>
            </a:r>
            <a:r>
              <a:rPr lang="tr-TR" altLang="tr-TR" sz="2800" b="1" u="sng" dirty="0">
                <a:solidFill>
                  <a:srgbClr val="000000"/>
                </a:solidFill>
                <a:cs typeface="Calibri" panose="020F0502020204030204" pitchFamily="34" charset="0"/>
              </a:rPr>
              <a:t>Statik Yükler Risk </a:t>
            </a:r>
            <a:r>
              <a:rPr lang="tr-TR" altLang="tr-TR" sz="2800" b="1" u="sng" dirty="0" smtClean="0">
                <a:solidFill>
                  <a:srgbClr val="000000"/>
                </a:solidFill>
                <a:cs typeface="Calibri" panose="020F0502020204030204" pitchFamily="34" charset="0"/>
              </a:rPr>
              <a:t>değerlendirilmesi  </a:t>
            </a:r>
            <a:r>
              <a:rPr lang="tr-TR" altLang="tr-TR" sz="2800" b="1" dirty="0" smtClean="0">
                <a:solidFill>
                  <a:srgbClr val="FF0000"/>
                </a:solidFill>
                <a:cs typeface="Calibri" panose="020F0502020204030204" pitchFamily="34" charset="0"/>
              </a:rPr>
              <a:t>??</a:t>
            </a:r>
            <a:endParaRPr lang="tr-TR" altLang="tr-TR" sz="2800" b="1" dirty="0">
              <a:solidFill>
                <a:srgbClr val="FF0000"/>
              </a:solidFill>
              <a:cs typeface="Calibri" panose="020F0502020204030204" pitchFamily="34" charset="0"/>
            </a:endParaRPr>
          </a:p>
          <a:p>
            <a:pPr>
              <a:buNone/>
            </a:pPr>
            <a:r>
              <a:rPr lang="tr-TR" sz="2400" b="1" dirty="0" smtClean="0">
                <a:solidFill>
                  <a:srgbClr val="FF0000"/>
                </a:solidFill>
              </a:rPr>
              <a:t>IEC EN 60079-32-1 </a:t>
            </a:r>
            <a:r>
              <a:rPr lang="tr-TR" sz="2400" b="1" dirty="0">
                <a:solidFill>
                  <a:srgbClr val="FF0000"/>
                </a:solidFill>
              </a:rPr>
              <a:t>Patlayıcı ortamlar – Bölüm </a:t>
            </a:r>
            <a:r>
              <a:rPr lang="tr-TR" sz="2400" b="1" dirty="0" smtClean="0">
                <a:solidFill>
                  <a:srgbClr val="FF0000"/>
                </a:solidFill>
              </a:rPr>
              <a:t> </a:t>
            </a:r>
            <a:r>
              <a:rPr lang="tr-TR" sz="2400" b="1" dirty="0">
                <a:solidFill>
                  <a:srgbClr val="FF0000"/>
                </a:solidFill>
              </a:rPr>
              <a:t>Elektrostatik tehlikeler </a:t>
            </a:r>
            <a:endParaRPr lang="tr-TR" altLang="tr-TR" sz="2400" b="1" dirty="0">
              <a:solidFill>
                <a:srgbClr val="FF0000"/>
              </a:solidFill>
              <a:cs typeface="Calibri" panose="020F0502020204030204" pitchFamily="34" charset="0"/>
            </a:endParaRPr>
          </a:p>
          <a:p>
            <a:pPr>
              <a:spcBef>
                <a:spcPct val="0"/>
              </a:spcBef>
              <a:buFontTx/>
              <a:buNone/>
            </a:pPr>
            <a:r>
              <a:rPr lang="tr-TR" altLang="tr-TR" sz="2800" b="1" dirty="0" smtClean="0">
                <a:solidFill>
                  <a:schemeClr val="accent1"/>
                </a:solidFill>
                <a:cs typeface="Calibri" panose="020F0502020204030204" pitchFamily="34" charset="0"/>
              </a:rPr>
              <a:t>            Projelendirme</a:t>
            </a:r>
            <a:r>
              <a:rPr lang="tr-TR" altLang="tr-TR" sz="2800" b="1" dirty="0" smtClean="0">
                <a:solidFill>
                  <a:srgbClr val="000000"/>
                </a:solidFill>
                <a:cs typeface="Calibri" panose="020F0502020204030204" pitchFamily="34" charset="0"/>
              </a:rPr>
              <a:t> </a:t>
            </a:r>
            <a:r>
              <a:rPr lang="tr-TR" altLang="tr-TR" sz="2800" b="1" dirty="0">
                <a:solidFill>
                  <a:srgbClr val="000000"/>
                </a:solidFill>
                <a:cs typeface="Calibri" panose="020F0502020204030204" pitchFamily="34" charset="0"/>
              </a:rPr>
              <a:t>ve </a:t>
            </a:r>
            <a:r>
              <a:rPr lang="tr-TR" altLang="tr-TR" sz="2800" b="1" dirty="0" smtClean="0">
                <a:solidFill>
                  <a:schemeClr val="accent1"/>
                </a:solidFill>
                <a:cs typeface="Calibri" panose="020F0502020204030204" pitchFamily="34" charset="0"/>
              </a:rPr>
              <a:t>Proses Akışına göre</a:t>
            </a:r>
          </a:p>
          <a:p>
            <a:pPr>
              <a:spcBef>
                <a:spcPct val="0"/>
              </a:spcBef>
              <a:buFontTx/>
              <a:buNone/>
            </a:pPr>
            <a:r>
              <a:rPr lang="tr-TR" altLang="tr-TR" sz="2800" b="1" dirty="0">
                <a:solidFill>
                  <a:schemeClr val="accent1"/>
                </a:solidFill>
                <a:cs typeface="Calibri" panose="020F0502020204030204" pitchFamily="34" charset="0"/>
              </a:rPr>
              <a:t> </a:t>
            </a:r>
            <a:r>
              <a:rPr lang="tr-TR" altLang="tr-TR" sz="2800" b="1" dirty="0" smtClean="0">
                <a:solidFill>
                  <a:schemeClr val="accent1"/>
                </a:solidFill>
                <a:cs typeface="Calibri" panose="020F0502020204030204" pitchFamily="34" charset="0"/>
              </a:rPr>
              <a:t>             </a:t>
            </a:r>
            <a:r>
              <a:rPr lang="tr-TR" altLang="tr-TR" sz="2800" b="1" u="sng" dirty="0" smtClean="0">
                <a:solidFill>
                  <a:srgbClr val="FF0000"/>
                </a:solidFill>
                <a:cs typeface="Calibri" panose="020F0502020204030204" pitchFamily="34" charset="0"/>
              </a:rPr>
              <a:t>Statik Yükler - Risk </a:t>
            </a:r>
            <a:r>
              <a:rPr lang="tr-TR" altLang="tr-TR" sz="2800" b="1" u="sng" dirty="0">
                <a:solidFill>
                  <a:srgbClr val="FF0000"/>
                </a:solidFill>
                <a:cs typeface="Calibri" panose="020F0502020204030204" pitchFamily="34" charset="0"/>
              </a:rPr>
              <a:t>Değerlendirilmesi</a:t>
            </a:r>
          </a:p>
          <a:p>
            <a:pPr>
              <a:spcBef>
                <a:spcPct val="0"/>
              </a:spcBef>
              <a:buFontTx/>
              <a:buNone/>
            </a:pPr>
            <a:endParaRPr lang="tr-TR" altLang="tr-TR" sz="2800" b="1" dirty="0">
              <a:solidFill>
                <a:srgbClr val="000000"/>
              </a:solidFill>
              <a:cs typeface="Calibri" panose="020F0502020204030204" pitchFamily="34" charset="0"/>
            </a:endParaRPr>
          </a:p>
          <a:p>
            <a:pPr>
              <a:spcBef>
                <a:spcPct val="0"/>
              </a:spcBef>
              <a:spcAft>
                <a:spcPts val="125"/>
              </a:spcAft>
              <a:buNone/>
            </a:pPr>
            <a:r>
              <a:rPr lang="tr-TR" altLang="tr-TR" sz="1800" b="1" dirty="0" smtClean="0">
                <a:solidFill>
                  <a:srgbClr val="000000"/>
                </a:solidFill>
                <a:cs typeface="Calibri" panose="020F0502020204030204" pitchFamily="34" charset="0"/>
              </a:rPr>
              <a:t>                    a</a:t>
            </a:r>
            <a:r>
              <a:rPr lang="tr-TR" altLang="tr-TR" sz="1800" b="1" dirty="0">
                <a:solidFill>
                  <a:srgbClr val="000000"/>
                </a:solidFill>
                <a:cs typeface="Calibri" panose="020F0502020204030204" pitchFamily="34" charset="0"/>
              </a:rPr>
              <a:t>) Katıların taşınması; </a:t>
            </a:r>
            <a:endParaRPr lang="tr-TR" altLang="tr-TR" sz="2800" b="1" dirty="0">
              <a:solidFill>
                <a:srgbClr val="000000"/>
              </a:solidFill>
              <a:cs typeface="Calibri" panose="020F0502020204030204" pitchFamily="34" charset="0"/>
            </a:endParaRPr>
          </a:p>
          <a:p>
            <a:pPr>
              <a:spcBef>
                <a:spcPct val="0"/>
              </a:spcBef>
              <a:spcAft>
                <a:spcPts val="125"/>
              </a:spcAft>
              <a:buNone/>
            </a:pPr>
            <a:r>
              <a:rPr lang="tr-TR" altLang="tr-TR" sz="1800" b="1" dirty="0" smtClean="0">
                <a:solidFill>
                  <a:srgbClr val="000000"/>
                </a:solidFill>
                <a:cs typeface="Calibri" panose="020F0502020204030204" pitchFamily="34" charset="0"/>
              </a:rPr>
              <a:t>                    b</a:t>
            </a:r>
            <a:r>
              <a:rPr lang="tr-TR" altLang="tr-TR" sz="1800" b="1" dirty="0">
                <a:solidFill>
                  <a:srgbClr val="000000"/>
                </a:solidFill>
                <a:cs typeface="Calibri" panose="020F0502020204030204" pitchFamily="34" charset="0"/>
              </a:rPr>
              <a:t>) Sıvıların depolanması ve taşınması; </a:t>
            </a:r>
            <a:endParaRPr lang="tr-TR" altLang="tr-TR" sz="2800" b="1" dirty="0">
              <a:solidFill>
                <a:srgbClr val="000000"/>
              </a:solidFill>
              <a:cs typeface="Calibri" panose="020F0502020204030204" pitchFamily="34" charset="0"/>
            </a:endParaRPr>
          </a:p>
          <a:p>
            <a:pPr>
              <a:spcBef>
                <a:spcPct val="0"/>
              </a:spcBef>
              <a:spcAft>
                <a:spcPts val="125"/>
              </a:spcAft>
              <a:buNone/>
            </a:pPr>
            <a:r>
              <a:rPr lang="tr-TR" altLang="tr-TR" sz="1800" b="1" dirty="0" smtClean="0">
                <a:solidFill>
                  <a:srgbClr val="000000"/>
                </a:solidFill>
                <a:cs typeface="Calibri" panose="020F0502020204030204" pitchFamily="34" charset="0"/>
              </a:rPr>
              <a:t>                    c</a:t>
            </a:r>
            <a:r>
              <a:rPr lang="tr-TR" altLang="tr-TR" sz="1800" b="1" dirty="0">
                <a:solidFill>
                  <a:srgbClr val="000000"/>
                </a:solidFill>
                <a:cs typeface="Calibri" panose="020F0502020204030204" pitchFamily="34" charset="0"/>
              </a:rPr>
              <a:t>) Gazların ve Buharların taşınması; </a:t>
            </a:r>
            <a:endParaRPr lang="tr-TR" altLang="tr-TR" sz="2800" b="1" dirty="0">
              <a:solidFill>
                <a:srgbClr val="000000"/>
              </a:solidFill>
              <a:cs typeface="Calibri" panose="020F0502020204030204" pitchFamily="34" charset="0"/>
            </a:endParaRPr>
          </a:p>
          <a:p>
            <a:pPr>
              <a:spcBef>
                <a:spcPct val="0"/>
              </a:spcBef>
              <a:spcAft>
                <a:spcPts val="125"/>
              </a:spcAft>
              <a:buNone/>
            </a:pPr>
            <a:r>
              <a:rPr lang="tr-TR" altLang="tr-TR" sz="1800" b="1" dirty="0" smtClean="0">
                <a:solidFill>
                  <a:srgbClr val="000000"/>
                </a:solidFill>
                <a:cs typeface="Calibri" panose="020F0502020204030204" pitchFamily="34" charset="0"/>
              </a:rPr>
              <a:t>                    d)Tozların </a:t>
            </a:r>
            <a:r>
              <a:rPr lang="tr-TR" altLang="tr-TR" sz="1800" b="1" dirty="0">
                <a:solidFill>
                  <a:srgbClr val="000000"/>
                </a:solidFill>
                <a:cs typeface="Calibri" panose="020F0502020204030204" pitchFamily="34" charset="0"/>
              </a:rPr>
              <a:t>depolanması ve taşınması; </a:t>
            </a:r>
            <a:endParaRPr lang="tr-TR" altLang="tr-TR" sz="2800" b="1" dirty="0">
              <a:solidFill>
                <a:srgbClr val="000000"/>
              </a:solidFill>
              <a:cs typeface="Calibri" panose="020F0502020204030204" pitchFamily="34" charset="0"/>
            </a:endParaRPr>
          </a:p>
          <a:p>
            <a:pPr>
              <a:spcBef>
                <a:spcPct val="0"/>
              </a:spcBef>
              <a:buFontTx/>
              <a:buNone/>
            </a:pPr>
            <a:r>
              <a:rPr lang="tr-TR" altLang="tr-TR" sz="1800" b="1" dirty="0" smtClean="0">
                <a:solidFill>
                  <a:srgbClr val="000000"/>
                </a:solidFill>
                <a:cs typeface="Calibri" panose="020F0502020204030204" pitchFamily="34" charset="0"/>
              </a:rPr>
              <a:t>                    e</a:t>
            </a:r>
            <a:r>
              <a:rPr lang="tr-TR" altLang="tr-TR" sz="1800" b="1" dirty="0">
                <a:solidFill>
                  <a:srgbClr val="000000"/>
                </a:solidFill>
                <a:cs typeface="Calibri" panose="020F0502020204030204" pitchFamily="34" charset="0"/>
              </a:rPr>
              <a:t>) Patlayıcıların depolanması ve </a:t>
            </a:r>
            <a:r>
              <a:rPr lang="tr-TR" altLang="tr-TR" sz="1800" b="1" dirty="0" smtClean="0">
                <a:solidFill>
                  <a:srgbClr val="000000"/>
                </a:solidFill>
                <a:cs typeface="Calibri" panose="020F0502020204030204" pitchFamily="34" charset="0"/>
              </a:rPr>
              <a:t>taşınması;</a:t>
            </a:r>
            <a:endParaRPr lang="tr-TR" altLang="tr-TR" sz="2800" b="1" dirty="0">
              <a:solidFill>
                <a:srgbClr val="000000"/>
              </a:solidFill>
              <a:cs typeface="Calibri" panose="020F0502020204030204" pitchFamily="34" charset="0"/>
            </a:endParaRPr>
          </a:p>
          <a:p>
            <a:pPr>
              <a:spcBef>
                <a:spcPct val="0"/>
              </a:spcBef>
              <a:spcAft>
                <a:spcPts val="125"/>
              </a:spcAft>
              <a:buNone/>
            </a:pPr>
            <a:r>
              <a:rPr lang="tr-TR" altLang="tr-TR" sz="1800" b="1" dirty="0" smtClean="0">
                <a:solidFill>
                  <a:srgbClr val="000000"/>
                </a:solidFill>
                <a:cs typeface="Calibri" panose="020F0502020204030204" pitchFamily="34" charset="0"/>
              </a:rPr>
              <a:t>                     f</a:t>
            </a:r>
            <a:r>
              <a:rPr lang="tr-TR" altLang="tr-TR" sz="1800" b="1" dirty="0">
                <a:solidFill>
                  <a:srgbClr val="000000"/>
                </a:solidFill>
                <a:cs typeface="Calibri" panose="020F0502020204030204" pitchFamily="34" charset="0"/>
              </a:rPr>
              <a:t>) İnsanların neden olduğu elektrostatik sorunlar; </a:t>
            </a:r>
            <a:endParaRPr lang="tr-TR" altLang="tr-TR" sz="2800" b="1" dirty="0">
              <a:solidFill>
                <a:srgbClr val="000000"/>
              </a:solidFill>
              <a:cs typeface="Calibri" panose="020F0502020204030204" pitchFamily="34" charset="0"/>
            </a:endParaRPr>
          </a:p>
          <a:p>
            <a:pPr>
              <a:spcBef>
                <a:spcPct val="0"/>
              </a:spcBef>
              <a:spcAft>
                <a:spcPts val="125"/>
              </a:spcAft>
              <a:buNone/>
            </a:pPr>
            <a:r>
              <a:rPr lang="tr-TR" altLang="tr-TR" sz="1800" b="1" dirty="0" smtClean="0">
                <a:solidFill>
                  <a:srgbClr val="000000"/>
                </a:solidFill>
                <a:cs typeface="Calibri" panose="020F0502020204030204" pitchFamily="34" charset="0"/>
              </a:rPr>
              <a:t>                    g</a:t>
            </a:r>
            <a:r>
              <a:rPr lang="tr-TR" altLang="tr-TR" sz="1800" b="1" dirty="0">
                <a:solidFill>
                  <a:srgbClr val="000000"/>
                </a:solidFill>
                <a:cs typeface="Calibri" panose="020F0502020204030204" pitchFamily="34" charset="0"/>
              </a:rPr>
              <a:t>) Elektrostatik şoktan kaçınma; </a:t>
            </a:r>
            <a:endParaRPr lang="tr-TR" altLang="tr-TR" sz="2800" b="1" dirty="0">
              <a:solidFill>
                <a:srgbClr val="000000"/>
              </a:solidFill>
              <a:cs typeface="Calibri" panose="020F0502020204030204" pitchFamily="34" charset="0"/>
            </a:endParaRPr>
          </a:p>
          <a:p>
            <a:pPr>
              <a:spcBef>
                <a:spcPct val="0"/>
              </a:spcBef>
              <a:spcAft>
                <a:spcPts val="125"/>
              </a:spcAft>
              <a:buNone/>
            </a:pPr>
            <a:r>
              <a:rPr lang="tr-TR" altLang="tr-TR" sz="1800" b="1" dirty="0" smtClean="0">
                <a:solidFill>
                  <a:srgbClr val="000000"/>
                </a:solidFill>
                <a:cs typeface="Calibri" panose="020F0502020204030204" pitchFamily="34" charset="0"/>
              </a:rPr>
              <a:t>                    h</a:t>
            </a:r>
            <a:r>
              <a:rPr lang="tr-TR" altLang="tr-TR" sz="1800" b="1" dirty="0">
                <a:solidFill>
                  <a:srgbClr val="000000"/>
                </a:solidFill>
                <a:cs typeface="Calibri" panose="020F0502020204030204" pitchFamily="34" charset="0"/>
              </a:rPr>
              <a:t>) Tesis ve makinelerin topraklanması ve birleştirilmesi; </a:t>
            </a:r>
            <a:endParaRPr lang="tr-TR" altLang="tr-TR" sz="2800" b="1" dirty="0">
              <a:solidFill>
                <a:srgbClr val="000000"/>
              </a:solidFill>
              <a:cs typeface="Calibri" panose="020F0502020204030204" pitchFamily="34" charset="0"/>
            </a:endParaRPr>
          </a:p>
          <a:p>
            <a:pPr>
              <a:spcBef>
                <a:spcPct val="0"/>
              </a:spcBef>
              <a:buNone/>
            </a:pPr>
            <a:r>
              <a:rPr lang="tr-TR" altLang="tr-TR" sz="1800" b="1" dirty="0" smtClean="0">
                <a:solidFill>
                  <a:srgbClr val="000000"/>
                </a:solidFill>
                <a:cs typeface="Calibri" panose="020F0502020204030204" pitchFamily="34" charset="0"/>
              </a:rPr>
              <a:t>                     i)Ölçüm </a:t>
            </a:r>
            <a:r>
              <a:rPr lang="tr-TR" altLang="tr-TR" sz="1800" b="1" dirty="0">
                <a:solidFill>
                  <a:srgbClr val="000000"/>
                </a:solidFill>
                <a:cs typeface="Calibri" panose="020F0502020204030204" pitchFamily="34" charset="0"/>
              </a:rPr>
              <a:t>yöntemleri. </a:t>
            </a:r>
            <a:endParaRPr lang="tr-TR" altLang="tr-TR" sz="1800" b="1" dirty="0" smtClean="0">
              <a:solidFill>
                <a:srgbClr val="000000"/>
              </a:solidFill>
              <a:cs typeface="Calibri" panose="020F0502020204030204" pitchFamily="34" charset="0"/>
            </a:endParaRPr>
          </a:p>
        </p:txBody>
      </p:sp>
      <p:sp>
        <p:nvSpPr>
          <p:cNvPr id="10" name="Rectangle 2"/>
          <p:cNvSpPr>
            <a:spLocks noGrp="1" noChangeArrowheads="1"/>
          </p:cNvSpPr>
          <p:nvPr>
            <p:ph type="title"/>
          </p:nvPr>
        </p:nvSpPr>
        <p:spPr>
          <a:xfrm>
            <a:off x="425279" y="184050"/>
            <a:ext cx="9868252" cy="500062"/>
          </a:xfrm>
        </p:spPr>
        <p:txBody>
          <a:bodyPr>
            <a:normAutofit/>
          </a:bodyPr>
          <a:lstStyle/>
          <a:p>
            <a:pPr eaLnBrk="1" hangingPunct="1"/>
            <a:r>
              <a:rPr lang="tr-TR" altLang="tr-TR" sz="2400" b="1" dirty="0" smtClean="0">
                <a:solidFill>
                  <a:srgbClr val="002060"/>
                </a:solidFill>
                <a:latin typeface="Times New Roman" panose="02020603050405020304" pitchFamily="18" charset="0"/>
              </a:rPr>
              <a:t>                              </a:t>
            </a:r>
            <a:r>
              <a:rPr lang="tr-TR" altLang="tr-TR" sz="2400" b="1" dirty="0" smtClean="0">
                <a:solidFill>
                  <a:srgbClr val="FF0000"/>
                </a:solidFill>
                <a:latin typeface="Times New Roman" panose="02020603050405020304" pitchFamily="18" charset="0"/>
              </a:rPr>
              <a:t> ?????  </a:t>
            </a:r>
            <a:r>
              <a:rPr lang="tr-TR" altLang="tr-TR" sz="2400" b="1" u="sng" dirty="0" smtClean="0">
                <a:solidFill>
                  <a:srgbClr val="002060"/>
                </a:solidFill>
                <a:latin typeface="Times New Roman" panose="02020603050405020304" pitchFamily="18" charset="0"/>
              </a:rPr>
              <a:t>STATİK YÜKLER  RİSKLERİ </a:t>
            </a:r>
            <a:r>
              <a:rPr lang="tr-TR" altLang="tr-TR" sz="2400" b="1" dirty="0" smtClean="0">
                <a:solidFill>
                  <a:srgbClr val="FF0000"/>
                </a:solidFill>
                <a:latin typeface="Times New Roman" panose="02020603050405020304" pitchFamily="18" charset="0"/>
              </a:rPr>
              <a:t>?????</a:t>
            </a:r>
            <a:endParaRPr lang="tr-TR" altLang="tr-TR" sz="2400" b="1" dirty="0">
              <a:solidFill>
                <a:srgbClr val="FF0000"/>
              </a:solidFill>
              <a:latin typeface="Times New Roman" panose="02020603050405020304" pitchFamily="18" charset="0"/>
            </a:endParaRPr>
          </a:p>
        </p:txBody>
      </p:sp>
      <p:pic>
        <p:nvPicPr>
          <p:cNvPr id="1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65771" y="5514511"/>
            <a:ext cx="413035" cy="35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5415" y="5514511"/>
            <a:ext cx="414655" cy="35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4467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jpg">
            <a:extLst>
              <a:ext uri="{FF2B5EF4-FFF2-40B4-BE49-F238E27FC236}">
                <a16:creationId xmlns:a16="http://schemas.microsoft.com/office/drawing/2014/main" id="{7C2DE000-26CE-EE43-9758-A159FBEDF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07" y="174888"/>
            <a:ext cx="11596008" cy="594360"/>
          </a:xfrm>
          <a:prstGeom prst="rect">
            <a:avLst/>
          </a:prstGeom>
        </p:spPr>
      </p:pic>
      <p:sp>
        <p:nvSpPr>
          <p:cNvPr id="5" name="Title 1">
            <a:extLst>
              <a:ext uri="{FF2B5EF4-FFF2-40B4-BE49-F238E27FC236}">
                <a16:creationId xmlns:a16="http://schemas.microsoft.com/office/drawing/2014/main" id="{6988312C-16E6-0F44-BB95-EBF6498B5538}"/>
              </a:ext>
            </a:extLst>
          </p:cNvPr>
          <p:cNvSpPr txBox="1">
            <a:spLocks/>
          </p:cNvSpPr>
          <p:nvPr/>
        </p:nvSpPr>
        <p:spPr>
          <a:xfrm>
            <a:off x="425279" y="164912"/>
            <a:ext cx="10235375"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endParaRPr lang="en-GB" sz="3200" dirty="0">
              <a:solidFill>
                <a:srgbClr val="FFFFFF"/>
              </a:solidFill>
            </a:endParaRPr>
          </a:p>
        </p:txBody>
      </p:sp>
      <p:pic>
        <p:nvPicPr>
          <p:cNvPr id="3" name="Resim 2">
            <a:extLst>
              <a:ext uri="{FF2B5EF4-FFF2-40B4-BE49-F238E27FC236}">
                <a16:creationId xmlns:a16="http://schemas.microsoft.com/office/drawing/2014/main" id="{497A511F-B4E1-4B46-AF25-8CFFE9643C5F}"/>
              </a:ext>
            </a:extLst>
          </p:cNvPr>
          <p:cNvPicPr>
            <a:picLocks noChangeAspect="1"/>
          </p:cNvPicPr>
          <p:nvPr/>
        </p:nvPicPr>
        <p:blipFill>
          <a:blip r:embed="rId3"/>
          <a:stretch>
            <a:fillRect/>
          </a:stretch>
        </p:blipFill>
        <p:spPr>
          <a:xfrm>
            <a:off x="297997" y="991689"/>
            <a:ext cx="11560628" cy="5905500"/>
          </a:xfrm>
          <a:prstGeom prst="rect">
            <a:avLst/>
          </a:prstGeom>
        </p:spPr>
      </p:pic>
      <p:sp>
        <p:nvSpPr>
          <p:cNvPr id="6" name="Rectangle 5">
            <a:extLst>
              <a:ext uri="{FF2B5EF4-FFF2-40B4-BE49-F238E27FC236}">
                <a16:creationId xmlns:a16="http://schemas.microsoft.com/office/drawing/2014/main" id="{D608068E-82CC-2A44-9826-D03844D4D3A7}"/>
              </a:ext>
            </a:extLst>
          </p:cNvPr>
          <p:cNvSpPr/>
          <p:nvPr/>
        </p:nvSpPr>
        <p:spPr>
          <a:xfrm>
            <a:off x="5128053" y="5961050"/>
            <a:ext cx="2174789" cy="78133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pic>
        <p:nvPicPr>
          <p:cNvPr id="7" name="Picture 6" descr="Logo&#10;&#10;Description automatically generated">
            <a:extLst>
              <a:ext uri="{FF2B5EF4-FFF2-40B4-BE49-F238E27FC236}">
                <a16:creationId xmlns:a16="http://schemas.microsoft.com/office/drawing/2014/main" id="{E031EC10-ADBD-D54E-B9F1-7391393DF75A}"/>
              </a:ext>
            </a:extLst>
          </p:cNvPr>
          <p:cNvPicPr>
            <a:picLocks noChangeAspect="1"/>
          </p:cNvPicPr>
          <p:nvPr/>
        </p:nvPicPr>
        <p:blipFill>
          <a:blip r:embed="rId4"/>
          <a:stretch>
            <a:fillRect/>
          </a:stretch>
        </p:blipFill>
        <p:spPr>
          <a:xfrm>
            <a:off x="5177043" y="5772781"/>
            <a:ext cx="1939373" cy="1186161"/>
          </a:xfrm>
          <a:prstGeom prst="rect">
            <a:avLst/>
          </a:prstGeom>
        </p:spPr>
      </p:pic>
      <p:sp>
        <p:nvSpPr>
          <p:cNvPr id="8" name="Rectangle 6"/>
          <p:cNvSpPr>
            <a:spLocks noChangeArrowheads="1"/>
          </p:cNvSpPr>
          <p:nvPr/>
        </p:nvSpPr>
        <p:spPr bwMode="auto">
          <a:xfrm>
            <a:off x="561703" y="263074"/>
            <a:ext cx="9261566"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400" b="1" dirty="0" smtClean="0">
                <a:solidFill>
                  <a:srgbClr val="003399"/>
                </a:solidFill>
                <a:latin typeface="Times New Roman" panose="02020603050405020304" pitchFamily="18" charset="0"/>
                <a:cs typeface="Times New Roman" panose="02020603050405020304" pitchFamily="18" charset="0"/>
              </a:rPr>
              <a:t>MAKİNA TOPRAKLAMA BAĞLANTILARI </a:t>
            </a:r>
            <a:endParaRPr lang="tr-TR" altLang="tr-TR" sz="2400" b="1" dirty="0">
              <a:solidFill>
                <a:schemeClr val="tx2"/>
              </a:solidFill>
              <a:latin typeface="Times New Roman" panose="02020603050405020304" pitchFamily="18" charset="0"/>
              <a:cs typeface="Times New Roman" panose="02020603050405020304" pitchFamily="18" charset="0"/>
            </a:endParaRPr>
          </a:p>
        </p:txBody>
      </p:sp>
      <p:pic>
        <p:nvPicPr>
          <p:cNvPr id="9"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98728" y="952500"/>
            <a:ext cx="60975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1"/>
          <p:cNvSpPr txBox="1">
            <a:spLocks noChangeArrowheads="1"/>
          </p:cNvSpPr>
          <p:nvPr/>
        </p:nvSpPr>
        <p:spPr bwMode="auto">
          <a:xfrm>
            <a:off x="2698161" y="3931544"/>
            <a:ext cx="4957763"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tr-TR" altLang="tr-TR" sz="1400" b="1" dirty="0"/>
          </a:p>
          <a:p>
            <a:pPr>
              <a:spcBef>
                <a:spcPct val="50000"/>
              </a:spcBef>
              <a:buFontTx/>
              <a:buNone/>
            </a:pPr>
            <a:endParaRPr lang="tr-TR" altLang="tr-TR" sz="1400" b="1" dirty="0"/>
          </a:p>
          <a:p>
            <a:pPr>
              <a:spcBef>
                <a:spcPct val="50000"/>
              </a:spcBef>
              <a:buFontTx/>
              <a:buNone/>
            </a:pPr>
            <a:r>
              <a:rPr lang="tr-TR" altLang="tr-TR" sz="1600" b="1" dirty="0">
                <a:solidFill>
                  <a:srgbClr val="0000CC"/>
                </a:solidFill>
              </a:rPr>
              <a:t>Kapak</a:t>
            </a:r>
            <a:r>
              <a:rPr lang="tr-TR" altLang="tr-TR" sz="1600" b="1" dirty="0">
                <a:solidFill>
                  <a:srgbClr val="FF0000"/>
                </a:solidFill>
              </a:rPr>
              <a:t> ve </a:t>
            </a:r>
            <a:r>
              <a:rPr lang="tr-TR" altLang="tr-TR" sz="1600" b="1" dirty="0">
                <a:solidFill>
                  <a:srgbClr val="0000CC"/>
                </a:solidFill>
              </a:rPr>
              <a:t>Gövde</a:t>
            </a:r>
            <a:r>
              <a:rPr lang="tr-TR" altLang="tr-TR" sz="1600" b="1" dirty="0">
                <a:solidFill>
                  <a:srgbClr val="FF0000"/>
                </a:solidFill>
              </a:rPr>
              <a:t> arasında topraklama</a:t>
            </a:r>
          </a:p>
          <a:p>
            <a:pPr>
              <a:spcBef>
                <a:spcPct val="50000"/>
              </a:spcBef>
              <a:buFontTx/>
              <a:buNone/>
            </a:pPr>
            <a:r>
              <a:rPr lang="tr-TR" altLang="tr-TR" sz="1600" b="1" dirty="0" smtClean="0">
                <a:solidFill>
                  <a:srgbClr val="FF0000"/>
                </a:solidFill>
              </a:rPr>
              <a:t>Kesit </a:t>
            </a:r>
            <a:r>
              <a:rPr lang="tr-TR" altLang="tr-TR" sz="1600" b="1" dirty="0">
                <a:solidFill>
                  <a:srgbClr val="FF0000"/>
                </a:solidFill>
              </a:rPr>
              <a:t>alana göre 4 mm2, 6 </a:t>
            </a:r>
            <a:r>
              <a:rPr lang="tr-TR" altLang="tr-TR" sz="1600" b="1" dirty="0" smtClean="0">
                <a:solidFill>
                  <a:srgbClr val="FF0000"/>
                </a:solidFill>
              </a:rPr>
              <a:t>mm2 ……….</a:t>
            </a:r>
            <a:endParaRPr lang="tr-TR" altLang="tr-TR" sz="1600" b="1" dirty="0">
              <a:solidFill>
                <a:srgbClr val="FF0000"/>
              </a:solidFill>
            </a:endParaRPr>
          </a:p>
          <a:p>
            <a:pPr>
              <a:spcBef>
                <a:spcPct val="50000"/>
              </a:spcBef>
              <a:buFontTx/>
              <a:buNone/>
            </a:pPr>
            <a:endParaRPr lang="tr-TR" altLang="tr-TR" sz="1400" b="1" dirty="0"/>
          </a:p>
          <a:p>
            <a:pPr>
              <a:spcBef>
                <a:spcPct val="50000"/>
              </a:spcBef>
              <a:buFontTx/>
              <a:buNone/>
            </a:pPr>
            <a:r>
              <a:rPr lang="tr-TR" altLang="tr-TR" sz="1400" b="1" dirty="0" smtClean="0"/>
              <a:t>HD </a:t>
            </a:r>
            <a:r>
              <a:rPr lang="tr-TR" altLang="tr-TR" sz="1400" b="1" dirty="0"/>
              <a:t>21 ..   HD 22 serisi </a:t>
            </a:r>
          </a:p>
          <a:p>
            <a:pPr>
              <a:spcBef>
                <a:spcPct val="50000"/>
              </a:spcBef>
              <a:buFontTx/>
              <a:buNone/>
            </a:pPr>
            <a:endParaRPr lang="tr-TR" altLang="tr-TR" sz="1400" b="1" dirty="0"/>
          </a:p>
          <a:p>
            <a:pPr>
              <a:spcBef>
                <a:spcPct val="50000"/>
              </a:spcBef>
              <a:buFontTx/>
              <a:buNone/>
            </a:pPr>
            <a:r>
              <a:rPr lang="tr-TR" altLang="tr-TR" sz="1400" b="1" dirty="0"/>
              <a:t> </a:t>
            </a:r>
          </a:p>
        </p:txBody>
      </p:sp>
      <p:pic>
        <p:nvPicPr>
          <p:cNvPr id="11"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60654" y="5182231"/>
            <a:ext cx="67786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834" y="5199693"/>
            <a:ext cx="6604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056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jpg">
            <a:extLst>
              <a:ext uri="{FF2B5EF4-FFF2-40B4-BE49-F238E27FC236}">
                <a16:creationId xmlns:a16="http://schemas.microsoft.com/office/drawing/2014/main" id="{7C2DE000-26CE-EE43-9758-A159FBEDF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97" y="164912"/>
            <a:ext cx="11596008" cy="594360"/>
          </a:xfrm>
          <a:prstGeom prst="rect">
            <a:avLst/>
          </a:prstGeom>
        </p:spPr>
      </p:pic>
      <p:sp>
        <p:nvSpPr>
          <p:cNvPr id="5" name="Title 1">
            <a:extLst>
              <a:ext uri="{FF2B5EF4-FFF2-40B4-BE49-F238E27FC236}">
                <a16:creationId xmlns:a16="http://schemas.microsoft.com/office/drawing/2014/main" id="{6988312C-16E6-0F44-BB95-EBF6498B5538}"/>
              </a:ext>
            </a:extLst>
          </p:cNvPr>
          <p:cNvSpPr txBox="1">
            <a:spLocks/>
          </p:cNvSpPr>
          <p:nvPr/>
        </p:nvSpPr>
        <p:spPr>
          <a:xfrm>
            <a:off x="425279" y="164912"/>
            <a:ext cx="10235375"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endParaRPr lang="en-GB" sz="3200" dirty="0">
              <a:solidFill>
                <a:srgbClr val="FFFFFF"/>
              </a:solidFill>
            </a:endParaRPr>
          </a:p>
        </p:txBody>
      </p:sp>
      <p:pic>
        <p:nvPicPr>
          <p:cNvPr id="3" name="Resim 2">
            <a:extLst>
              <a:ext uri="{FF2B5EF4-FFF2-40B4-BE49-F238E27FC236}">
                <a16:creationId xmlns:a16="http://schemas.microsoft.com/office/drawing/2014/main" id="{497A511F-B4E1-4B46-AF25-8CFFE9643C5F}"/>
              </a:ext>
            </a:extLst>
          </p:cNvPr>
          <p:cNvPicPr>
            <a:picLocks noChangeAspect="1"/>
          </p:cNvPicPr>
          <p:nvPr/>
        </p:nvPicPr>
        <p:blipFill>
          <a:blip r:embed="rId3"/>
          <a:stretch>
            <a:fillRect/>
          </a:stretch>
        </p:blipFill>
        <p:spPr>
          <a:xfrm>
            <a:off x="297997" y="952500"/>
            <a:ext cx="11560628" cy="5905500"/>
          </a:xfrm>
          <a:prstGeom prst="rect">
            <a:avLst/>
          </a:prstGeom>
        </p:spPr>
      </p:pic>
      <p:sp>
        <p:nvSpPr>
          <p:cNvPr id="6" name="Rectangle 5">
            <a:extLst>
              <a:ext uri="{FF2B5EF4-FFF2-40B4-BE49-F238E27FC236}">
                <a16:creationId xmlns:a16="http://schemas.microsoft.com/office/drawing/2014/main" id="{D608068E-82CC-2A44-9826-D03844D4D3A7}"/>
              </a:ext>
            </a:extLst>
          </p:cNvPr>
          <p:cNvSpPr/>
          <p:nvPr/>
        </p:nvSpPr>
        <p:spPr>
          <a:xfrm>
            <a:off x="5128053" y="5961050"/>
            <a:ext cx="2174789" cy="78133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pic>
        <p:nvPicPr>
          <p:cNvPr id="7" name="Picture 6" descr="Logo&#10;&#10;Description automatically generated">
            <a:extLst>
              <a:ext uri="{FF2B5EF4-FFF2-40B4-BE49-F238E27FC236}">
                <a16:creationId xmlns:a16="http://schemas.microsoft.com/office/drawing/2014/main" id="{E031EC10-ADBD-D54E-B9F1-7391393DF75A}"/>
              </a:ext>
            </a:extLst>
          </p:cNvPr>
          <p:cNvPicPr>
            <a:picLocks noChangeAspect="1"/>
          </p:cNvPicPr>
          <p:nvPr/>
        </p:nvPicPr>
        <p:blipFill>
          <a:blip r:embed="rId4"/>
          <a:stretch>
            <a:fillRect/>
          </a:stretch>
        </p:blipFill>
        <p:spPr>
          <a:xfrm>
            <a:off x="5177043" y="5772781"/>
            <a:ext cx="1939373" cy="1186161"/>
          </a:xfrm>
          <a:prstGeom prst="rect">
            <a:avLst/>
          </a:prstGeom>
        </p:spPr>
      </p:pic>
      <p:sp>
        <p:nvSpPr>
          <p:cNvPr id="8" name="Rectangle 6"/>
          <p:cNvSpPr>
            <a:spLocks noChangeArrowheads="1"/>
          </p:cNvSpPr>
          <p:nvPr/>
        </p:nvSpPr>
        <p:spPr bwMode="auto">
          <a:xfrm>
            <a:off x="548639" y="214064"/>
            <a:ext cx="10839461"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800" b="1" dirty="0" smtClean="0">
                <a:solidFill>
                  <a:srgbClr val="003399"/>
                </a:solidFill>
                <a:latin typeface="Times New Roman" panose="02020603050405020304" pitchFamily="18" charset="0"/>
                <a:cs typeface="Times New Roman" panose="02020603050405020304" pitchFamily="18" charset="0"/>
              </a:rPr>
              <a:t>         </a:t>
            </a:r>
            <a:r>
              <a:rPr lang="tr-TR" altLang="tr-TR" sz="2400" b="1" dirty="0" smtClean="0">
                <a:solidFill>
                  <a:srgbClr val="003399"/>
                </a:solidFill>
                <a:latin typeface="Times New Roman" panose="02020603050405020304" pitchFamily="18" charset="0"/>
                <a:cs typeface="Times New Roman" panose="02020603050405020304" pitchFamily="18" charset="0"/>
              </a:rPr>
              <a:t>BORU TOPRAKLAMA BAĞLANTILARI </a:t>
            </a:r>
            <a:endParaRPr lang="tr-TR" altLang="tr-TR" sz="2400" b="1" dirty="0">
              <a:solidFill>
                <a:schemeClr val="tx2"/>
              </a:solidFill>
              <a:latin typeface="Times New Roman" panose="02020603050405020304" pitchFamily="18" charset="0"/>
              <a:cs typeface="Times New Roman" panose="02020603050405020304" pitchFamily="18" charset="0"/>
            </a:endParaRPr>
          </a:p>
        </p:txBody>
      </p:sp>
      <p:pic>
        <p:nvPicPr>
          <p:cNvPr id="9"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25713" y="952501"/>
            <a:ext cx="6644791" cy="391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1"/>
          <p:cNvSpPr txBox="1">
            <a:spLocks noChangeArrowheads="1"/>
          </p:cNvSpPr>
          <p:nvPr/>
        </p:nvSpPr>
        <p:spPr bwMode="auto">
          <a:xfrm>
            <a:off x="2511923" y="3652892"/>
            <a:ext cx="37830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tr-TR" altLang="tr-TR" sz="1400" b="1" dirty="0"/>
          </a:p>
          <a:p>
            <a:pPr>
              <a:spcBef>
                <a:spcPct val="50000"/>
              </a:spcBef>
              <a:buFontTx/>
              <a:buNone/>
            </a:pPr>
            <a:endParaRPr lang="tr-TR" altLang="tr-TR" sz="1400" b="1" dirty="0"/>
          </a:p>
          <a:p>
            <a:pPr>
              <a:spcBef>
                <a:spcPct val="50000"/>
              </a:spcBef>
              <a:buFontTx/>
              <a:buNone/>
            </a:pPr>
            <a:endParaRPr lang="tr-TR" altLang="tr-TR" sz="1400" b="1" dirty="0"/>
          </a:p>
          <a:p>
            <a:pPr>
              <a:spcBef>
                <a:spcPct val="50000"/>
              </a:spcBef>
              <a:buFontTx/>
              <a:buNone/>
            </a:pPr>
            <a:endParaRPr lang="tr-TR" altLang="tr-TR" sz="1400" b="1" dirty="0"/>
          </a:p>
          <a:p>
            <a:pPr>
              <a:spcBef>
                <a:spcPct val="50000"/>
              </a:spcBef>
              <a:buFontTx/>
              <a:buNone/>
            </a:pPr>
            <a:r>
              <a:rPr lang="tr-TR" altLang="tr-TR" sz="1400" b="1" dirty="0" smtClean="0">
                <a:solidFill>
                  <a:srgbClr val="0000CC"/>
                </a:solidFill>
              </a:rPr>
              <a:t>Bara </a:t>
            </a:r>
            <a:r>
              <a:rPr lang="tr-TR" altLang="tr-TR" sz="1400" b="1" dirty="0">
                <a:solidFill>
                  <a:srgbClr val="0000CC"/>
                </a:solidFill>
              </a:rPr>
              <a:t>Bağlantıları</a:t>
            </a:r>
          </a:p>
          <a:p>
            <a:pPr>
              <a:spcBef>
                <a:spcPct val="50000"/>
              </a:spcBef>
              <a:buFontTx/>
              <a:buNone/>
            </a:pPr>
            <a:r>
              <a:rPr lang="tr-TR" altLang="tr-TR" sz="1400" b="1" dirty="0" smtClean="0">
                <a:solidFill>
                  <a:srgbClr val="0000CC"/>
                </a:solidFill>
              </a:rPr>
              <a:t>( </a:t>
            </a:r>
            <a:r>
              <a:rPr lang="tr-TR" altLang="tr-TR" sz="1400" b="1" dirty="0">
                <a:solidFill>
                  <a:srgbClr val="0000CC"/>
                </a:solidFill>
              </a:rPr>
              <a:t>Sabit  Boru)</a:t>
            </a:r>
          </a:p>
          <a:p>
            <a:pPr>
              <a:spcBef>
                <a:spcPct val="50000"/>
              </a:spcBef>
              <a:buFontTx/>
              <a:buNone/>
            </a:pPr>
            <a:r>
              <a:rPr lang="tr-TR" altLang="tr-TR" sz="1400" b="1" dirty="0">
                <a:solidFill>
                  <a:srgbClr val="0000CC"/>
                </a:solidFill>
              </a:rPr>
              <a:t>(Hareketli boru)  Fırça sistemi uygulaması  </a:t>
            </a:r>
          </a:p>
        </p:txBody>
      </p:sp>
      <p:pic>
        <p:nvPicPr>
          <p:cNvPr id="11"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983195" y="5546453"/>
            <a:ext cx="404905" cy="35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2330" y="5556613"/>
            <a:ext cx="402903" cy="34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208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jpg">
            <a:extLst>
              <a:ext uri="{FF2B5EF4-FFF2-40B4-BE49-F238E27FC236}">
                <a16:creationId xmlns:a16="http://schemas.microsoft.com/office/drawing/2014/main" id="{7C2DE000-26CE-EE43-9758-A159FBEDF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97" y="164912"/>
            <a:ext cx="11596008" cy="594360"/>
          </a:xfrm>
          <a:prstGeom prst="rect">
            <a:avLst/>
          </a:prstGeom>
        </p:spPr>
      </p:pic>
      <p:sp>
        <p:nvSpPr>
          <p:cNvPr id="5" name="Title 1">
            <a:extLst>
              <a:ext uri="{FF2B5EF4-FFF2-40B4-BE49-F238E27FC236}">
                <a16:creationId xmlns:a16="http://schemas.microsoft.com/office/drawing/2014/main" id="{6988312C-16E6-0F44-BB95-EBF6498B5538}"/>
              </a:ext>
            </a:extLst>
          </p:cNvPr>
          <p:cNvSpPr txBox="1">
            <a:spLocks/>
          </p:cNvSpPr>
          <p:nvPr/>
        </p:nvSpPr>
        <p:spPr>
          <a:xfrm>
            <a:off x="425279" y="164912"/>
            <a:ext cx="10235375"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endParaRPr lang="en-GB" sz="3200" dirty="0">
              <a:solidFill>
                <a:srgbClr val="FFFFFF"/>
              </a:solidFill>
            </a:endParaRPr>
          </a:p>
        </p:txBody>
      </p:sp>
      <p:pic>
        <p:nvPicPr>
          <p:cNvPr id="3" name="Resim 2">
            <a:extLst>
              <a:ext uri="{FF2B5EF4-FFF2-40B4-BE49-F238E27FC236}">
                <a16:creationId xmlns:a16="http://schemas.microsoft.com/office/drawing/2014/main" id="{497A511F-B4E1-4B46-AF25-8CFFE9643C5F}"/>
              </a:ext>
            </a:extLst>
          </p:cNvPr>
          <p:cNvPicPr>
            <a:picLocks noChangeAspect="1"/>
          </p:cNvPicPr>
          <p:nvPr/>
        </p:nvPicPr>
        <p:blipFill>
          <a:blip r:embed="rId3"/>
          <a:stretch>
            <a:fillRect/>
          </a:stretch>
        </p:blipFill>
        <p:spPr>
          <a:xfrm>
            <a:off x="297050" y="836886"/>
            <a:ext cx="11560628" cy="5905500"/>
          </a:xfrm>
          <a:prstGeom prst="rect">
            <a:avLst/>
          </a:prstGeom>
        </p:spPr>
      </p:pic>
      <p:sp>
        <p:nvSpPr>
          <p:cNvPr id="6" name="Rectangle 5">
            <a:extLst>
              <a:ext uri="{FF2B5EF4-FFF2-40B4-BE49-F238E27FC236}">
                <a16:creationId xmlns:a16="http://schemas.microsoft.com/office/drawing/2014/main" id="{D608068E-82CC-2A44-9826-D03844D4D3A7}"/>
              </a:ext>
            </a:extLst>
          </p:cNvPr>
          <p:cNvSpPr/>
          <p:nvPr/>
        </p:nvSpPr>
        <p:spPr>
          <a:xfrm>
            <a:off x="5128053" y="5961050"/>
            <a:ext cx="2174789" cy="78133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pic>
        <p:nvPicPr>
          <p:cNvPr id="7" name="Picture 6" descr="Logo&#10;&#10;Description automatically generated">
            <a:extLst>
              <a:ext uri="{FF2B5EF4-FFF2-40B4-BE49-F238E27FC236}">
                <a16:creationId xmlns:a16="http://schemas.microsoft.com/office/drawing/2014/main" id="{E031EC10-ADBD-D54E-B9F1-7391393DF75A}"/>
              </a:ext>
            </a:extLst>
          </p:cNvPr>
          <p:cNvPicPr>
            <a:picLocks noChangeAspect="1"/>
          </p:cNvPicPr>
          <p:nvPr/>
        </p:nvPicPr>
        <p:blipFill>
          <a:blip r:embed="rId4"/>
          <a:stretch>
            <a:fillRect/>
          </a:stretch>
        </p:blipFill>
        <p:spPr>
          <a:xfrm>
            <a:off x="5177043" y="5772781"/>
            <a:ext cx="1939373" cy="1186161"/>
          </a:xfrm>
          <a:prstGeom prst="rect">
            <a:avLst/>
          </a:prstGeom>
        </p:spPr>
      </p:pic>
      <p:pic>
        <p:nvPicPr>
          <p:cNvPr id="8"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6879" y="1961322"/>
            <a:ext cx="6829425" cy="316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ikdörtgen 8"/>
          <p:cNvSpPr/>
          <p:nvPr/>
        </p:nvSpPr>
        <p:spPr>
          <a:xfrm>
            <a:off x="2516879" y="210335"/>
            <a:ext cx="5438401" cy="461665"/>
          </a:xfrm>
          <a:prstGeom prst="rect">
            <a:avLst/>
          </a:prstGeom>
        </p:spPr>
        <p:txBody>
          <a:bodyPr wrap="square">
            <a:spAutoFit/>
          </a:bodyPr>
          <a:lstStyle/>
          <a:p>
            <a:pPr algn="ctr">
              <a:spcBef>
                <a:spcPct val="0"/>
              </a:spcBef>
            </a:pPr>
            <a:r>
              <a:rPr lang="tr-TR" altLang="tr-TR" sz="2000" b="1" dirty="0" smtClean="0">
                <a:solidFill>
                  <a:srgbClr val="003399"/>
                </a:solidFill>
              </a:rPr>
              <a:t>   </a:t>
            </a:r>
            <a:r>
              <a:rPr lang="tr-TR" altLang="tr-TR" sz="2400" b="1" dirty="0" smtClean="0">
                <a:solidFill>
                  <a:srgbClr val="003399"/>
                </a:solidFill>
              </a:rPr>
              <a:t>TOPRAKLAMA BAĞLANTILARI </a:t>
            </a:r>
            <a:endParaRPr lang="tr-TR" altLang="tr-TR" sz="2400" b="1" dirty="0">
              <a:solidFill>
                <a:srgbClr val="003399"/>
              </a:solidFill>
            </a:endParaRPr>
          </a:p>
        </p:txBody>
      </p:sp>
      <p:sp>
        <p:nvSpPr>
          <p:cNvPr id="2" name="Dikdörtgen 1"/>
          <p:cNvSpPr/>
          <p:nvPr/>
        </p:nvSpPr>
        <p:spPr>
          <a:xfrm>
            <a:off x="2676939" y="1013265"/>
            <a:ext cx="6096000" cy="830997"/>
          </a:xfrm>
          <a:prstGeom prst="rect">
            <a:avLst/>
          </a:prstGeom>
        </p:spPr>
        <p:txBody>
          <a:bodyPr>
            <a:spAutoFit/>
          </a:bodyPr>
          <a:lstStyle/>
          <a:p>
            <a:pPr algn="ctr">
              <a:spcBef>
                <a:spcPct val="0"/>
              </a:spcBef>
            </a:pPr>
            <a:r>
              <a:rPr lang="tr-TR" altLang="tr-TR" sz="2400" b="1" dirty="0" smtClean="0">
                <a:solidFill>
                  <a:srgbClr val="003399"/>
                </a:solidFill>
              </a:rPr>
              <a:t>Bakır </a:t>
            </a:r>
            <a:r>
              <a:rPr lang="tr-TR" altLang="tr-TR" sz="2400" b="1" dirty="0">
                <a:solidFill>
                  <a:srgbClr val="003399"/>
                </a:solidFill>
              </a:rPr>
              <a:t>veya </a:t>
            </a:r>
            <a:r>
              <a:rPr lang="tr-TR" altLang="tr-TR" sz="2400" b="1" dirty="0" smtClean="0">
                <a:solidFill>
                  <a:srgbClr val="003399"/>
                </a:solidFill>
              </a:rPr>
              <a:t>Çelik bağlantı </a:t>
            </a:r>
            <a:r>
              <a:rPr lang="tr-TR" altLang="tr-TR" sz="2400" b="1" dirty="0" err="1" smtClean="0">
                <a:solidFill>
                  <a:srgbClr val="003399"/>
                </a:solidFill>
              </a:rPr>
              <a:t>ucları</a:t>
            </a:r>
            <a:r>
              <a:rPr lang="tr-TR" altLang="tr-TR" sz="2400" b="1" dirty="0" smtClean="0">
                <a:solidFill>
                  <a:srgbClr val="003399"/>
                </a:solidFill>
              </a:rPr>
              <a:t>  </a:t>
            </a:r>
            <a:endParaRPr lang="tr-TR" altLang="tr-TR" sz="2400" b="1" dirty="0">
              <a:solidFill>
                <a:srgbClr val="003399"/>
              </a:solidFill>
            </a:endParaRPr>
          </a:p>
          <a:p>
            <a:pPr algn="ctr">
              <a:spcBef>
                <a:spcPct val="0"/>
              </a:spcBef>
            </a:pPr>
            <a:r>
              <a:rPr lang="tr-TR" altLang="tr-TR" sz="2400" b="1" dirty="0">
                <a:solidFill>
                  <a:srgbClr val="003399"/>
                </a:solidFill>
              </a:rPr>
              <a:t>Sıkma kuvvetleri </a:t>
            </a:r>
            <a:r>
              <a:rPr lang="tr-TR" altLang="tr-TR" sz="2400" b="1" dirty="0" smtClean="0">
                <a:solidFill>
                  <a:srgbClr val="003399"/>
                </a:solidFill>
              </a:rPr>
              <a:t>/ İletken fırça</a:t>
            </a:r>
            <a:endParaRPr lang="tr-TR" altLang="tr-TR" sz="2400" b="1" dirty="0">
              <a:solidFill>
                <a:schemeClr val="tx2"/>
              </a:solidFill>
            </a:endParaRPr>
          </a:p>
        </p:txBody>
      </p:sp>
      <p:pic>
        <p:nvPicPr>
          <p:cNvPr id="10"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959736" y="5442791"/>
            <a:ext cx="378779" cy="32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9744" y="5368833"/>
            <a:ext cx="465490" cy="40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852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jpg">
            <a:extLst>
              <a:ext uri="{FF2B5EF4-FFF2-40B4-BE49-F238E27FC236}">
                <a16:creationId xmlns:a16="http://schemas.microsoft.com/office/drawing/2014/main" id="{7C2DE000-26CE-EE43-9758-A159FBEDF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97" y="164912"/>
            <a:ext cx="11596008" cy="594360"/>
          </a:xfrm>
          <a:prstGeom prst="rect">
            <a:avLst/>
          </a:prstGeom>
        </p:spPr>
      </p:pic>
      <p:sp>
        <p:nvSpPr>
          <p:cNvPr id="5" name="Title 1">
            <a:extLst>
              <a:ext uri="{FF2B5EF4-FFF2-40B4-BE49-F238E27FC236}">
                <a16:creationId xmlns:a16="http://schemas.microsoft.com/office/drawing/2014/main" id="{6988312C-16E6-0F44-BB95-EBF6498B5538}"/>
              </a:ext>
            </a:extLst>
          </p:cNvPr>
          <p:cNvSpPr txBox="1">
            <a:spLocks/>
          </p:cNvSpPr>
          <p:nvPr/>
        </p:nvSpPr>
        <p:spPr>
          <a:xfrm>
            <a:off x="425279" y="164912"/>
            <a:ext cx="10235375"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endParaRPr lang="en-GB" sz="3200" dirty="0">
              <a:solidFill>
                <a:srgbClr val="FFFFFF"/>
              </a:solidFill>
            </a:endParaRPr>
          </a:p>
        </p:txBody>
      </p:sp>
      <p:pic>
        <p:nvPicPr>
          <p:cNvPr id="3" name="Resim 2">
            <a:extLst>
              <a:ext uri="{FF2B5EF4-FFF2-40B4-BE49-F238E27FC236}">
                <a16:creationId xmlns:a16="http://schemas.microsoft.com/office/drawing/2014/main" id="{497A511F-B4E1-4B46-AF25-8CFFE9643C5F}"/>
              </a:ext>
            </a:extLst>
          </p:cNvPr>
          <p:cNvPicPr>
            <a:picLocks noChangeAspect="1"/>
          </p:cNvPicPr>
          <p:nvPr/>
        </p:nvPicPr>
        <p:blipFill>
          <a:blip r:embed="rId3"/>
          <a:stretch>
            <a:fillRect/>
          </a:stretch>
        </p:blipFill>
        <p:spPr>
          <a:xfrm>
            <a:off x="297997" y="952500"/>
            <a:ext cx="11560628" cy="5905500"/>
          </a:xfrm>
          <a:prstGeom prst="rect">
            <a:avLst/>
          </a:prstGeom>
        </p:spPr>
      </p:pic>
      <p:sp>
        <p:nvSpPr>
          <p:cNvPr id="6" name="Rectangle 5">
            <a:extLst>
              <a:ext uri="{FF2B5EF4-FFF2-40B4-BE49-F238E27FC236}">
                <a16:creationId xmlns:a16="http://schemas.microsoft.com/office/drawing/2014/main" id="{D608068E-82CC-2A44-9826-D03844D4D3A7}"/>
              </a:ext>
            </a:extLst>
          </p:cNvPr>
          <p:cNvSpPr/>
          <p:nvPr/>
        </p:nvSpPr>
        <p:spPr>
          <a:xfrm>
            <a:off x="5128053" y="5961050"/>
            <a:ext cx="2174789" cy="78133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pic>
        <p:nvPicPr>
          <p:cNvPr id="7" name="Picture 6" descr="Logo&#10;&#10;Description automatically generated">
            <a:extLst>
              <a:ext uri="{FF2B5EF4-FFF2-40B4-BE49-F238E27FC236}">
                <a16:creationId xmlns:a16="http://schemas.microsoft.com/office/drawing/2014/main" id="{E031EC10-ADBD-D54E-B9F1-7391393DF75A}"/>
              </a:ext>
            </a:extLst>
          </p:cNvPr>
          <p:cNvPicPr>
            <a:picLocks noChangeAspect="1"/>
          </p:cNvPicPr>
          <p:nvPr/>
        </p:nvPicPr>
        <p:blipFill>
          <a:blip r:embed="rId4"/>
          <a:stretch>
            <a:fillRect/>
          </a:stretch>
        </p:blipFill>
        <p:spPr>
          <a:xfrm>
            <a:off x="5177043" y="5772781"/>
            <a:ext cx="1939373" cy="1186161"/>
          </a:xfrm>
          <a:prstGeom prst="rect">
            <a:avLst/>
          </a:prstGeom>
        </p:spPr>
      </p:pic>
      <p:sp>
        <p:nvSpPr>
          <p:cNvPr id="8" name="Rectangle 6"/>
          <p:cNvSpPr>
            <a:spLocks noChangeArrowheads="1"/>
          </p:cNvSpPr>
          <p:nvPr/>
        </p:nvSpPr>
        <p:spPr bwMode="auto">
          <a:xfrm>
            <a:off x="862148" y="242573"/>
            <a:ext cx="9615351"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400" b="1" dirty="0" smtClean="0">
                <a:solidFill>
                  <a:srgbClr val="003399"/>
                </a:solidFill>
                <a:latin typeface="Times New Roman" panose="02020603050405020304" pitchFamily="18" charset="0"/>
                <a:cs typeface="Times New Roman" panose="02020603050405020304" pitchFamily="18" charset="0"/>
              </a:rPr>
              <a:t>YÜZEYSEL İLETKENLİK DİRENCİ / </a:t>
            </a:r>
            <a:r>
              <a:rPr lang="tr-TR" altLang="tr-TR" sz="2400" b="1" dirty="0" smtClean="0">
                <a:solidFill>
                  <a:srgbClr val="FF0000"/>
                </a:solidFill>
                <a:latin typeface="Times New Roman" panose="02020603050405020304" pitchFamily="18" charset="0"/>
                <a:cs typeface="Times New Roman" panose="02020603050405020304" pitchFamily="18" charset="0"/>
              </a:rPr>
              <a:t>İLETKEN KAPLAMALAR </a:t>
            </a:r>
            <a:endParaRPr lang="tr-TR" altLang="tr-TR" sz="2400" b="1" dirty="0">
              <a:solidFill>
                <a:srgbClr val="FF0000"/>
              </a:solidFill>
              <a:latin typeface="Times New Roman" panose="02020603050405020304" pitchFamily="18" charset="0"/>
              <a:cs typeface="Times New Roman" panose="02020603050405020304" pitchFamily="18" charset="0"/>
            </a:endParaRPr>
          </a:p>
        </p:txBody>
      </p:sp>
      <p:pic>
        <p:nvPicPr>
          <p:cNvPr id="9" name="Resim 8" descr="Antistatik Zemin Ölçümü (ESD- Electro Static Discharge) - PERİYODİK KONTROL  VE ÖLÇÜMLER - RADS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2838" y="1052515"/>
            <a:ext cx="2849562" cy="222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Resim 9" descr="300*300*2mm ESD akrilik levha saf Transbarent döküm plastik pleksi Perspex  cam levha için Labolatory, elektronik ekipman - AliExpress Ev Dekorasyon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7800" y="1039814"/>
            <a:ext cx="2808288" cy="223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1"/>
          <p:cNvSpPr txBox="1">
            <a:spLocks noChangeArrowheads="1"/>
          </p:cNvSpPr>
          <p:nvPr/>
        </p:nvSpPr>
        <p:spPr bwMode="auto">
          <a:xfrm>
            <a:off x="1631950" y="3282937"/>
            <a:ext cx="88455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tr-TR" altLang="tr-TR" sz="2000" b="1" dirty="0">
                <a:solidFill>
                  <a:srgbClr val="FF3300"/>
                </a:solidFill>
              </a:rPr>
              <a:t>6.3.5 Yalıtım malzemeleri üzerindeki iletken veya enerji tüketen kaplamalar     </a:t>
            </a:r>
            <a:r>
              <a:rPr lang="tr-TR" altLang="tr-TR" sz="2000" b="1" dirty="0">
                <a:solidFill>
                  <a:srgbClr val="0000CC"/>
                </a:solidFill>
              </a:rPr>
              <a:t>Yüzeysel iletkenlik Direnci</a:t>
            </a:r>
            <a:endParaRPr lang="tr-TR" altLang="tr-TR" sz="2000" dirty="0">
              <a:solidFill>
                <a:srgbClr val="0000CC"/>
              </a:solidFill>
            </a:endParaRPr>
          </a:p>
          <a:p>
            <a:r>
              <a:rPr lang="tr-TR" altLang="tr-TR" sz="2000" dirty="0"/>
              <a:t>İletken parçacıkların eşit dağılımını sağlamak için yalıtkan bir yüzeye iletken veya dağıtıcı bir kaplama uygularken özel dikkat gereklidir. Düzgün olmayan dağıtım, çevrelerindeki yalıtımlı yüzeylerle kolayca yüklenebilen yalıtılmış iletken adalara yol açabilir. Bu tür izole edilmiş iletken adalar, yalıtkan bir yüzeyden daha büyük bir elektrostatik tehlike arz eder. </a:t>
            </a:r>
          </a:p>
          <a:p>
            <a:r>
              <a:rPr lang="tr-TR" altLang="tr-TR" sz="2000" dirty="0"/>
              <a:t>İletken kaplamalar, diğer iletkenler gibi 13. Madde uyarınca topraklanmalıdır.</a:t>
            </a:r>
          </a:p>
        </p:txBody>
      </p:sp>
      <p:pic>
        <p:nvPicPr>
          <p:cNvPr id="12"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918220" y="5457153"/>
            <a:ext cx="444093" cy="38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0291" y="5537714"/>
            <a:ext cx="363714" cy="3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3831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jpg">
            <a:extLst>
              <a:ext uri="{FF2B5EF4-FFF2-40B4-BE49-F238E27FC236}">
                <a16:creationId xmlns:a16="http://schemas.microsoft.com/office/drawing/2014/main" id="{7C2DE000-26CE-EE43-9758-A159FBEDF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279" y="67944"/>
            <a:ext cx="11596008" cy="783613"/>
          </a:xfrm>
          <a:prstGeom prst="rect">
            <a:avLst/>
          </a:prstGeom>
        </p:spPr>
      </p:pic>
      <p:sp>
        <p:nvSpPr>
          <p:cNvPr id="5" name="Title 1">
            <a:extLst>
              <a:ext uri="{FF2B5EF4-FFF2-40B4-BE49-F238E27FC236}">
                <a16:creationId xmlns:a16="http://schemas.microsoft.com/office/drawing/2014/main" id="{6988312C-16E6-0F44-BB95-EBF6498B5538}"/>
              </a:ext>
            </a:extLst>
          </p:cNvPr>
          <p:cNvSpPr txBox="1">
            <a:spLocks/>
          </p:cNvSpPr>
          <p:nvPr/>
        </p:nvSpPr>
        <p:spPr>
          <a:xfrm>
            <a:off x="425279" y="164912"/>
            <a:ext cx="10235375"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endParaRPr lang="en-GB" sz="3200" dirty="0">
              <a:solidFill>
                <a:srgbClr val="FFFFFF"/>
              </a:solidFill>
            </a:endParaRPr>
          </a:p>
        </p:txBody>
      </p:sp>
      <p:pic>
        <p:nvPicPr>
          <p:cNvPr id="3" name="Resim 2">
            <a:extLst>
              <a:ext uri="{FF2B5EF4-FFF2-40B4-BE49-F238E27FC236}">
                <a16:creationId xmlns:a16="http://schemas.microsoft.com/office/drawing/2014/main" id="{497A511F-B4E1-4B46-AF25-8CFFE9643C5F}"/>
              </a:ext>
            </a:extLst>
          </p:cNvPr>
          <p:cNvPicPr>
            <a:picLocks noChangeAspect="1"/>
          </p:cNvPicPr>
          <p:nvPr/>
        </p:nvPicPr>
        <p:blipFill>
          <a:blip r:embed="rId3"/>
          <a:stretch>
            <a:fillRect/>
          </a:stretch>
        </p:blipFill>
        <p:spPr>
          <a:xfrm>
            <a:off x="297997" y="952500"/>
            <a:ext cx="11560628" cy="5905500"/>
          </a:xfrm>
          <a:prstGeom prst="rect">
            <a:avLst/>
          </a:prstGeom>
        </p:spPr>
      </p:pic>
      <p:sp>
        <p:nvSpPr>
          <p:cNvPr id="6" name="Rectangle 5">
            <a:extLst>
              <a:ext uri="{FF2B5EF4-FFF2-40B4-BE49-F238E27FC236}">
                <a16:creationId xmlns:a16="http://schemas.microsoft.com/office/drawing/2014/main" id="{D608068E-82CC-2A44-9826-D03844D4D3A7}"/>
              </a:ext>
            </a:extLst>
          </p:cNvPr>
          <p:cNvSpPr/>
          <p:nvPr/>
        </p:nvSpPr>
        <p:spPr>
          <a:xfrm>
            <a:off x="5128053" y="5961050"/>
            <a:ext cx="2174789" cy="78133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pic>
        <p:nvPicPr>
          <p:cNvPr id="7" name="Picture 6" descr="Logo&#10;&#10;Description automatically generated">
            <a:extLst>
              <a:ext uri="{FF2B5EF4-FFF2-40B4-BE49-F238E27FC236}">
                <a16:creationId xmlns:a16="http://schemas.microsoft.com/office/drawing/2014/main" id="{E031EC10-ADBD-D54E-B9F1-7391393DF75A}"/>
              </a:ext>
            </a:extLst>
          </p:cNvPr>
          <p:cNvPicPr>
            <a:picLocks noChangeAspect="1"/>
          </p:cNvPicPr>
          <p:nvPr/>
        </p:nvPicPr>
        <p:blipFill>
          <a:blip r:embed="rId4"/>
          <a:stretch>
            <a:fillRect/>
          </a:stretch>
        </p:blipFill>
        <p:spPr>
          <a:xfrm>
            <a:off x="5177043" y="5772781"/>
            <a:ext cx="1939373" cy="1186161"/>
          </a:xfrm>
          <a:prstGeom prst="rect">
            <a:avLst/>
          </a:prstGeom>
        </p:spPr>
      </p:pic>
      <p:sp>
        <p:nvSpPr>
          <p:cNvPr id="8" name="Rectangle 5"/>
          <p:cNvSpPr>
            <a:spLocks noGrp="1" noChangeArrowheads="1"/>
          </p:cNvSpPr>
          <p:nvPr>
            <p:ph type="title"/>
          </p:nvPr>
        </p:nvSpPr>
        <p:spPr>
          <a:xfrm>
            <a:off x="425279" y="-203032"/>
            <a:ext cx="11246573" cy="1325563"/>
          </a:xfrm>
        </p:spPr>
        <p:txBody>
          <a:bodyPr>
            <a:normAutofit/>
          </a:bodyPr>
          <a:lstStyle/>
          <a:p>
            <a:pPr eaLnBrk="1" hangingPunct="1"/>
            <a:r>
              <a:rPr lang="tr-TR" altLang="tr-TR" sz="2000" b="1" dirty="0" smtClean="0">
                <a:solidFill>
                  <a:srgbClr val="0000CC"/>
                </a:solidFill>
                <a:latin typeface="Times New Roman" panose="02020603050405020304" pitchFamily="18" charset="0"/>
              </a:rPr>
              <a:t>                  </a:t>
            </a:r>
            <a:r>
              <a:rPr lang="tr-TR" altLang="tr-TR" sz="2400" b="1" dirty="0" smtClean="0">
                <a:latin typeface="Times New Roman" panose="02020603050405020304" pitchFamily="18" charset="0"/>
              </a:rPr>
              <a:t>ELEKTRİKLİ /ELEKTRİKLİ OLMAYAN veya KOMPLE  </a:t>
            </a:r>
            <a:r>
              <a:rPr lang="tr-TR" altLang="tr-TR" sz="2400" b="1" dirty="0">
                <a:latin typeface="Times New Roman" panose="02020603050405020304" pitchFamily="18" charset="0"/>
              </a:rPr>
              <a:t>EXPROOF </a:t>
            </a:r>
            <a:r>
              <a:rPr lang="tr-TR" altLang="tr-TR" sz="2400" b="1" dirty="0" smtClean="0">
                <a:latin typeface="Times New Roman" panose="02020603050405020304" pitchFamily="18" charset="0"/>
              </a:rPr>
              <a:t>          </a:t>
            </a:r>
            <a:r>
              <a:rPr lang="tr-TR" altLang="tr-TR" sz="2400" b="1" dirty="0">
                <a:latin typeface="Times New Roman" panose="02020603050405020304" pitchFamily="18" charset="0"/>
              </a:rPr>
              <a:t/>
            </a:r>
            <a:br>
              <a:rPr lang="tr-TR" altLang="tr-TR" sz="2400" b="1" dirty="0">
                <a:latin typeface="Times New Roman" panose="02020603050405020304" pitchFamily="18" charset="0"/>
              </a:rPr>
            </a:br>
            <a:r>
              <a:rPr lang="tr-TR" altLang="tr-TR" sz="2400" b="1" dirty="0" smtClean="0">
                <a:latin typeface="Times New Roman" panose="02020603050405020304" pitchFamily="18" charset="0"/>
              </a:rPr>
              <a:t>                                             FAN </a:t>
            </a:r>
            <a:r>
              <a:rPr lang="tr-TR" altLang="tr-TR" sz="2400" b="1" dirty="0">
                <a:latin typeface="Times New Roman" panose="02020603050405020304" pitchFamily="18" charset="0"/>
              </a:rPr>
              <a:t>( EN 14986 -ISO EN 80079-36 )</a:t>
            </a:r>
          </a:p>
        </p:txBody>
      </p:sp>
      <p:pic>
        <p:nvPicPr>
          <p:cNvPr id="9" name="Resim 8" descr="Santrifüj EX fanları - Exproof fanlar - Fanlar ve aksesuarları - Ürünler - Systemai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279" y="1539875"/>
            <a:ext cx="42481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Resim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0804" y="2772968"/>
            <a:ext cx="792162"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ikdörtgen 1"/>
          <p:cNvSpPr>
            <a:spLocks noChangeArrowheads="1"/>
          </p:cNvSpPr>
          <p:nvPr/>
        </p:nvSpPr>
        <p:spPr bwMode="auto">
          <a:xfrm>
            <a:off x="5390661" y="2743910"/>
            <a:ext cx="3283076"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tr-TR" altLang="tr-TR" sz="1800" dirty="0">
                <a:latin typeface="Calibri" panose="020F0502020204030204" pitchFamily="34" charset="0"/>
                <a:ea typeface="Calibri" panose="020F0502020204030204" pitchFamily="34" charset="0"/>
                <a:cs typeface="Times New Roman" panose="02020603050405020304" pitchFamily="18" charset="0"/>
              </a:rPr>
              <a:t>  </a:t>
            </a:r>
            <a:r>
              <a:rPr lang="en-US" altLang="tr-TR" sz="2000" b="1" dirty="0">
                <a:ea typeface="Calibri" panose="020F0502020204030204" pitchFamily="34" charset="0"/>
                <a:cs typeface="Times New Roman" panose="02020603050405020304" pitchFamily="18" charset="0"/>
              </a:rPr>
              <a:t>II 2G Ex </a:t>
            </a:r>
            <a:r>
              <a:rPr lang="en-US" altLang="tr-TR" sz="2000" b="1" dirty="0">
                <a:solidFill>
                  <a:srgbClr val="FF0000"/>
                </a:solidFill>
                <a:ea typeface="Calibri" panose="020F0502020204030204" pitchFamily="34" charset="0"/>
                <a:cs typeface="Times New Roman" panose="02020603050405020304" pitchFamily="18" charset="0"/>
              </a:rPr>
              <a:t>h</a:t>
            </a:r>
            <a:r>
              <a:rPr lang="en-US" altLang="tr-TR" sz="2000" b="1" dirty="0">
                <a:ea typeface="Calibri" panose="020F0502020204030204" pitchFamily="34" charset="0"/>
                <a:cs typeface="Times New Roman" panose="02020603050405020304" pitchFamily="18" charset="0"/>
              </a:rPr>
              <a:t> IIB T4 Gb</a:t>
            </a:r>
            <a:endParaRPr lang="tr-TR" altLang="tr-TR" sz="2000" dirty="0">
              <a:ea typeface="Calibri" panose="020F0502020204030204" pitchFamily="34" charset="0"/>
              <a:cs typeface="Times New Roman" panose="02020603050405020304" pitchFamily="18" charset="0"/>
            </a:endParaRPr>
          </a:p>
          <a:p>
            <a:pPr>
              <a:buFontTx/>
              <a:buNone/>
            </a:pPr>
            <a:r>
              <a:rPr lang="tr-TR" altLang="tr-TR" sz="2000" b="1" dirty="0">
                <a:ea typeface="Calibri" panose="020F0502020204030204" pitchFamily="34" charset="0"/>
                <a:cs typeface="Times New Roman" panose="02020603050405020304" pitchFamily="18" charset="0"/>
              </a:rPr>
              <a:t> </a:t>
            </a:r>
            <a:r>
              <a:rPr lang="tr-TR" altLang="tr-TR" sz="2000" b="1" dirty="0" smtClean="0">
                <a:ea typeface="Calibri" panose="020F0502020204030204" pitchFamily="34" charset="0"/>
                <a:cs typeface="Times New Roman" panose="02020603050405020304" pitchFamily="18" charset="0"/>
              </a:rPr>
              <a:t> </a:t>
            </a:r>
            <a:r>
              <a:rPr lang="en-US" altLang="tr-TR" sz="2000" b="1" dirty="0" smtClean="0">
                <a:ea typeface="Calibri" panose="020F0502020204030204" pitchFamily="34" charset="0"/>
                <a:cs typeface="Times New Roman" panose="02020603050405020304" pitchFamily="18" charset="0"/>
              </a:rPr>
              <a:t>II </a:t>
            </a:r>
            <a:r>
              <a:rPr lang="en-US" altLang="tr-TR" sz="2000" b="1" dirty="0">
                <a:ea typeface="Calibri" panose="020F0502020204030204" pitchFamily="34" charset="0"/>
                <a:cs typeface="Times New Roman" panose="02020603050405020304" pitchFamily="18" charset="0"/>
              </a:rPr>
              <a:t>2G Ex </a:t>
            </a:r>
            <a:r>
              <a:rPr lang="tr-TR" altLang="tr-TR" sz="2000" b="1" dirty="0" smtClean="0">
                <a:solidFill>
                  <a:srgbClr val="FF0000"/>
                </a:solidFill>
                <a:ea typeface="Calibri" panose="020F0502020204030204" pitchFamily="34" charset="0"/>
                <a:cs typeface="Times New Roman" panose="02020603050405020304" pitchFamily="18" charset="0"/>
              </a:rPr>
              <a:t>d/e/</a:t>
            </a:r>
            <a:r>
              <a:rPr lang="tr-TR" altLang="tr-TR" sz="2000" b="1" dirty="0" err="1" smtClean="0">
                <a:solidFill>
                  <a:srgbClr val="FF0000"/>
                </a:solidFill>
                <a:ea typeface="Calibri" panose="020F0502020204030204" pitchFamily="34" charset="0"/>
                <a:cs typeface="Times New Roman" panose="02020603050405020304" pitchFamily="18" charset="0"/>
              </a:rPr>
              <a:t>ib</a:t>
            </a:r>
            <a:r>
              <a:rPr lang="tr-TR" altLang="tr-TR" sz="2000" b="1" dirty="0" smtClean="0">
                <a:ea typeface="Calibri" panose="020F0502020204030204" pitchFamily="34" charset="0"/>
                <a:cs typeface="Times New Roman" panose="02020603050405020304" pitchFamily="18" charset="0"/>
              </a:rPr>
              <a:t> </a:t>
            </a:r>
            <a:r>
              <a:rPr lang="en-US" altLang="tr-TR" sz="2000" b="1" dirty="0" smtClean="0">
                <a:ea typeface="Calibri" panose="020F0502020204030204" pitchFamily="34" charset="0"/>
                <a:cs typeface="Times New Roman" panose="02020603050405020304" pitchFamily="18" charset="0"/>
              </a:rPr>
              <a:t>IIB </a:t>
            </a:r>
            <a:r>
              <a:rPr lang="en-US" altLang="tr-TR" sz="2000" b="1" dirty="0">
                <a:ea typeface="Calibri" panose="020F0502020204030204" pitchFamily="34" charset="0"/>
                <a:cs typeface="Times New Roman" panose="02020603050405020304" pitchFamily="18" charset="0"/>
              </a:rPr>
              <a:t>T4 Gb</a:t>
            </a:r>
            <a:endParaRPr lang="tr-TR" altLang="tr-TR" sz="2000" dirty="0">
              <a:ea typeface="Calibri" panose="020F0502020204030204" pitchFamily="34" charset="0"/>
              <a:cs typeface="Times New Roman" panose="02020603050405020304" pitchFamily="18" charset="0"/>
            </a:endParaRPr>
          </a:p>
          <a:p>
            <a:pPr>
              <a:spcBef>
                <a:spcPct val="0"/>
              </a:spcBef>
              <a:buFontTx/>
              <a:buNone/>
            </a:pPr>
            <a:r>
              <a:rPr lang="tr-TR" altLang="tr-TR" sz="1800" dirty="0">
                <a:latin typeface="Calibri" panose="020F0502020204030204" pitchFamily="34" charset="0"/>
                <a:ea typeface="Calibri" panose="020F0502020204030204" pitchFamily="34" charset="0"/>
                <a:cs typeface="Times New Roman" panose="02020603050405020304" pitchFamily="18" charset="0"/>
              </a:rPr>
              <a:t>      </a:t>
            </a:r>
            <a:endParaRPr lang="tr-TR" altLang="tr-TR" sz="1800" dirty="0">
              <a:ea typeface="Calibri" panose="020F0502020204030204" pitchFamily="34" charset="0"/>
              <a:cs typeface="Times New Roman" panose="02020603050405020304" pitchFamily="18" charset="0"/>
            </a:endParaRPr>
          </a:p>
        </p:txBody>
      </p:sp>
      <p:pic>
        <p:nvPicPr>
          <p:cNvPr id="12"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894422" y="5385889"/>
            <a:ext cx="444093" cy="38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9268" y="5411811"/>
            <a:ext cx="415965" cy="36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Resim 13" descr="EXPROOF 100CM 380V AKSİYEL KASET TİPİ FAN – TBY ELEKTRİK ONLİNE"/>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94968" y="1539875"/>
            <a:ext cx="2943548" cy="2794091"/>
          </a:xfrm>
          <a:prstGeom prst="rect">
            <a:avLst/>
          </a:prstGeom>
          <a:noFill/>
          <a:ln>
            <a:noFill/>
          </a:ln>
        </p:spPr>
      </p:pic>
      <p:pic>
        <p:nvPicPr>
          <p:cNvPr id="15" name="Resim 14" descr="EXPROOF FAN – MS HAVALANDIRMA, İZMİR HAVALANDIRMA SİSTEMLERİ"/>
          <p:cNvPicPr/>
          <p:nvPr/>
        </p:nvPicPr>
        <p:blipFill>
          <a:blip r:embed="rId10">
            <a:extLst>
              <a:ext uri="{28A0092B-C50C-407E-A947-70E740481C1C}">
                <a14:useLocalDpi xmlns:a14="http://schemas.microsoft.com/office/drawing/2010/main" val="0"/>
              </a:ext>
            </a:extLst>
          </a:blip>
          <a:srcRect/>
          <a:stretch>
            <a:fillRect/>
          </a:stretch>
        </p:blipFill>
        <p:spPr bwMode="auto">
          <a:xfrm>
            <a:off x="5290172" y="3621805"/>
            <a:ext cx="2488052" cy="2056842"/>
          </a:xfrm>
          <a:prstGeom prst="rect">
            <a:avLst/>
          </a:prstGeom>
          <a:noFill/>
          <a:ln>
            <a:noFill/>
          </a:ln>
        </p:spPr>
      </p:pic>
    </p:spTree>
    <p:extLst>
      <p:ext uri="{BB962C8B-B14F-4D97-AF65-F5344CB8AC3E}">
        <p14:creationId xmlns:p14="http://schemas.microsoft.com/office/powerpoint/2010/main" val="340061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jpg">
            <a:extLst>
              <a:ext uri="{FF2B5EF4-FFF2-40B4-BE49-F238E27FC236}">
                <a16:creationId xmlns:a16="http://schemas.microsoft.com/office/drawing/2014/main" id="{7C2DE000-26CE-EE43-9758-A159FBEDF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97" y="164912"/>
            <a:ext cx="11596008" cy="594360"/>
          </a:xfrm>
          <a:prstGeom prst="rect">
            <a:avLst/>
          </a:prstGeom>
        </p:spPr>
      </p:pic>
      <p:sp>
        <p:nvSpPr>
          <p:cNvPr id="5" name="Title 1">
            <a:extLst>
              <a:ext uri="{FF2B5EF4-FFF2-40B4-BE49-F238E27FC236}">
                <a16:creationId xmlns:a16="http://schemas.microsoft.com/office/drawing/2014/main" id="{6988312C-16E6-0F44-BB95-EBF6498B5538}"/>
              </a:ext>
            </a:extLst>
          </p:cNvPr>
          <p:cNvSpPr txBox="1">
            <a:spLocks/>
          </p:cNvSpPr>
          <p:nvPr/>
        </p:nvSpPr>
        <p:spPr>
          <a:xfrm>
            <a:off x="425279" y="164912"/>
            <a:ext cx="10235375"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endParaRPr lang="en-GB" sz="3200" dirty="0">
              <a:solidFill>
                <a:srgbClr val="FFFFFF"/>
              </a:solidFill>
            </a:endParaRPr>
          </a:p>
        </p:txBody>
      </p:sp>
      <p:pic>
        <p:nvPicPr>
          <p:cNvPr id="3" name="Resim 2">
            <a:extLst>
              <a:ext uri="{FF2B5EF4-FFF2-40B4-BE49-F238E27FC236}">
                <a16:creationId xmlns:a16="http://schemas.microsoft.com/office/drawing/2014/main" id="{497A511F-B4E1-4B46-AF25-8CFFE9643C5F}"/>
              </a:ext>
            </a:extLst>
          </p:cNvPr>
          <p:cNvPicPr>
            <a:picLocks noChangeAspect="1"/>
          </p:cNvPicPr>
          <p:nvPr/>
        </p:nvPicPr>
        <p:blipFill>
          <a:blip r:embed="rId3"/>
          <a:stretch>
            <a:fillRect/>
          </a:stretch>
        </p:blipFill>
        <p:spPr>
          <a:xfrm>
            <a:off x="297997" y="952500"/>
            <a:ext cx="11560628" cy="5905500"/>
          </a:xfrm>
          <a:prstGeom prst="rect">
            <a:avLst/>
          </a:prstGeom>
        </p:spPr>
      </p:pic>
      <p:sp>
        <p:nvSpPr>
          <p:cNvPr id="6" name="Rectangle 5">
            <a:extLst>
              <a:ext uri="{FF2B5EF4-FFF2-40B4-BE49-F238E27FC236}">
                <a16:creationId xmlns:a16="http://schemas.microsoft.com/office/drawing/2014/main" id="{D608068E-82CC-2A44-9826-D03844D4D3A7}"/>
              </a:ext>
            </a:extLst>
          </p:cNvPr>
          <p:cNvSpPr/>
          <p:nvPr/>
        </p:nvSpPr>
        <p:spPr>
          <a:xfrm>
            <a:off x="5128053" y="5961050"/>
            <a:ext cx="2174789" cy="78133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pic>
        <p:nvPicPr>
          <p:cNvPr id="7" name="Picture 6" descr="Logo&#10;&#10;Description automatically generated">
            <a:extLst>
              <a:ext uri="{FF2B5EF4-FFF2-40B4-BE49-F238E27FC236}">
                <a16:creationId xmlns:a16="http://schemas.microsoft.com/office/drawing/2014/main" id="{E031EC10-ADBD-D54E-B9F1-7391393DF75A}"/>
              </a:ext>
            </a:extLst>
          </p:cNvPr>
          <p:cNvPicPr>
            <a:picLocks noChangeAspect="1"/>
          </p:cNvPicPr>
          <p:nvPr/>
        </p:nvPicPr>
        <p:blipFill>
          <a:blip r:embed="rId4"/>
          <a:stretch>
            <a:fillRect/>
          </a:stretch>
        </p:blipFill>
        <p:spPr>
          <a:xfrm>
            <a:off x="5177043" y="5772781"/>
            <a:ext cx="1939373" cy="1186161"/>
          </a:xfrm>
          <a:prstGeom prst="rect">
            <a:avLst/>
          </a:prstGeom>
        </p:spPr>
      </p:pic>
      <p:sp>
        <p:nvSpPr>
          <p:cNvPr id="8" name="Rectangle 6"/>
          <p:cNvSpPr>
            <a:spLocks noChangeArrowheads="1"/>
          </p:cNvSpPr>
          <p:nvPr/>
        </p:nvSpPr>
        <p:spPr bwMode="auto">
          <a:xfrm>
            <a:off x="927462" y="229321"/>
            <a:ext cx="8399417"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400" b="1" dirty="0" smtClean="0">
                <a:solidFill>
                  <a:srgbClr val="003399"/>
                </a:solidFill>
                <a:latin typeface="Times New Roman" panose="02020603050405020304" pitchFamily="18" charset="0"/>
                <a:cs typeface="Times New Roman" panose="02020603050405020304" pitchFamily="18" charset="0"/>
              </a:rPr>
              <a:t>TOPRAKLAMA CİHAZLARI </a:t>
            </a:r>
            <a:endParaRPr lang="tr-TR" altLang="tr-TR" sz="2400" b="1" dirty="0">
              <a:solidFill>
                <a:schemeClr val="tx2"/>
              </a:solidFill>
              <a:latin typeface="Times New Roman" panose="02020603050405020304" pitchFamily="18" charset="0"/>
              <a:cs typeface="Times New Roman" panose="02020603050405020304" pitchFamily="18" charset="0"/>
            </a:endParaRPr>
          </a:p>
        </p:txBody>
      </p:sp>
      <p:pic>
        <p:nvPicPr>
          <p:cNvPr id="9" name="Resim 8" descr="EX-PROOF ELEKTRONİK TOPRAKLAMA CİHAZI (CORTEM) » MSM Ex-Proo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173" y="1190625"/>
            <a:ext cx="25273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Resim 9" descr="EX-PROOF ELEKTRONİK TOPRAKLAMA CİHAZI (COSIME) » MSM Ex-Proo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5062" y="1190625"/>
            <a:ext cx="252778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esim 10" descr="Tera Elektronik, Güvenlik Kontrol San. Tic. Ltd. Şti. - Pasif Statik  Elektrik Topraklama Elemanları"/>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87918" y="1190625"/>
            <a:ext cx="275907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1"/>
          <p:cNvSpPr txBox="1">
            <a:spLocks noChangeArrowheads="1"/>
          </p:cNvSpPr>
          <p:nvPr/>
        </p:nvSpPr>
        <p:spPr bwMode="auto">
          <a:xfrm>
            <a:off x="2809324" y="4069872"/>
            <a:ext cx="58213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tr-TR" altLang="tr-TR" sz="1800" b="1" dirty="0"/>
              <a:t>Elektriksel           :1.2 V , 0.1 A , 20 µj , 25 </a:t>
            </a:r>
            <a:r>
              <a:rPr lang="tr-TR" altLang="tr-TR" sz="1800" b="1" dirty="0" err="1"/>
              <a:t>mW</a:t>
            </a:r>
            <a:r>
              <a:rPr lang="tr-TR" altLang="tr-TR" sz="1800" b="1" dirty="0"/>
              <a:t>    /                     </a:t>
            </a:r>
          </a:p>
          <a:p>
            <a:pPr>
              <a:spcBef>
                <a:spcPct val="50000"/>
              </a:spcBef>
              <a:buFontTx/>
              <a:buNone/>
            </a:pPr>
            <a:r>
              <a:rPr lang="tr-TR" altLang="tr-TR" sz="1800" b="1" dirty="0"/>
              <a:t>                        </a:t>
            </a:r>
            <a:r>
              <a:rPr lang="tr-TR" altLang="tr-TR" sz="1800" b="1" dirty="0" err="1"/>
              <a:t>Zenner</a:t>
            </a:r>
            <a:r>
              <a:rPr lang="tr-TR" altLang="tr-TR" sz="1800" b="1" dirty="0"/>
              <a:t> Bariyer sistemleri</a:t>
            </a:r>
          </a:p>
          <a:p>
            <a:pPr>
              <a:spcBef>
                <a:spcPct val="50000"/>
              </a:spcBef>
              <a:buFontTx/>
              <a:buNone/>
            </a:pPr>
            <a:r>
              <a:rPr lang="tr-TR" altLang="tr-TR" sz="1800" b="1" dirty="0">
                <a:latin typeface="Times New Roman" panose="02020603050405020304" pitchFamily="18" charset="0"/>
              </a:rPr>
              <a:t>               ………</a:t>
            </a:r>
            <a:r>
              <a:rPr lang="el-GR" altLang="tr-TR" sz="1800" b="1" dirty="0">
                <a:latin typeface="Times New Roman" panose="02020603050405020304" pitchFamily="18" charset="0"/>
              </a:rPr>
              <a:t>Ω</a:t>
            </a:r>
            <a:r>
              <a:rPr lang="tr-TR" altLang="tr-TR" sz="1800" b="1" dirty="0">
                <a:latin typeface="Times New Roman" panose="02020603050405020304" pitchFamily="18" charset="0"/>
              </a:rPr>
              <a:t>,    …….. </a:t>
            </a:r>
            <a:r>
              <a:rPr lang="tr-TR" altLang="tr-TR" sz="1800" b="1" dirty="0" err="1">
                <a:latin typeface="Times New Roman" panose="02020603050405020304" pitchFamily="18" charset="0"/>
              </a:rPr>
              <a:t>mA</a:t>
            </a:r>
            <a:r>
              <a:rPr lang="tr-TR" altLang="tr-TR" sz="1800" b="1" dirty="0">
                <a:latin typeface="Times New Roman" panose="02020603050405020304" pitchFamily="18" charset="0"/>
              </a:rPr>
              <a:t>,        ……………..</a:t>
            </a:r>
            <a:r>
              <a:rPr lang="tr-TR" altLang="tr-TR" sz="1800" b="1" dirty="0" err="1">
                <a:latin typeface="Times New Roman" panose="02020603050405020304" pitchFamily="18" charset="0"/>
              </a:rPr>
              <a:t>mV</a:t>
            </a:r>
            <a:endParaRPr lang="tr-TR" altLang="tr-TR" sz="1800" b="1" dirty="0">
              <a:latin typeface="Times New Roman" panose="02020603050405020304" pitchFamily="18" charset="0"/>
            </a:endParaRPr>
          </a:p>
        </p:txBody>
      </p:sp>
      <p:pic>
        <p:nvPicPr>
          <p:cNvPr id="13"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881360" y="5374509"/>
            <a:ext cx="457156" cy="39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79268" y="5411811"/>
            <a:ext cx="415965" cy="36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981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jpg">
            <a:extLst>
              <a:ext uri="{FF2B5EF4-FFF2-40B4-BE49-F238E27FC236}">
                <a16:creationId xmlns:a16="http://schemas.microsoft.com/office/drawing/2014/main" id="{7C2DE000-26CE-EE43-9758-A159FBEDF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97" y="164912"/>
            <a:ext cx="11596008" cy="594360"/>
          </a:xfrm>
          <a:prstGeom prst="rect">
            <a:avLst/>
          </a:prstGeom>
        </p:spPr>
      </p:pic>
      <p:sp>
        <p:nvSpPr>
          <p:cNvPr id="5" name="Title 1">
            <a:extLst>
              <a:ext uri="{FF2B5EF4-FFF2-40B4-BE49-F238E27FC236}">
                <a16:creationId xmlns:a16="http://schemas.microsoft.com/office/drawing/2014/main" id="{6988312C-16E6-0F44-BB95-EBF6498B5538}"/>
              </a:ext>
            </a:extLst>
          </p:cNvPr>
          <p:cNvSpPr txBox="1">
            <a:spLocks/>
          </p:cNvSpPr>
          <p:nvPr/>
        </p:nvSpPr>
        <p:spPr>
          <a:xfrm>
            <a:off x="425279" y="164912"/>
            <a:ext cx="10235375"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endParaRPr lang="en-GB" sz="3200" dirty="0">
              <a:solidFill>
                <a:srgbClr val="FFFFFF"/>
              </a:solidFill>
            </a:endParaRPr>
          </a:p>
        </p:txBody>
      </p:sp>
      <p:sp>
        <p:nvSpPr>
          <p:cNvPr id="6" name="Rectangle 5">
            <a:extLst>
              <a:ext uri="{FF2B5EF4-FFF2-40B4-BE49-F238E27FC236}">
                <a16:creationId xmlns:a16="http://schemas.microsoft.com/office/drawing/2014/main" id="{D608068E-82CC-2A44-9826-D03844D4D3A7}"/>
              </a:ext>
            </a:extLst>
          </p:cNvPr>
          <p:cNvSpPr/>
          <p:nvPr/>
        </p:nvSpPr>
        <p:spPr>
          <a:xfrm>
            <a:off x="5128053" y="5961050"/>
            <a:ext cx="2174789" cy="78133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pic>
        <p:nvPicPr>
          <p:cNvPr id="7" name="Picture 6" descr="Logo&#10;&#10;Description automatically generated">
            <a:extLst>
              <a:ext uri="{FF2B5EF4-FFF2-40B4-BE49-F238E27FC236}">
                <a16:creationId xmlns:a16="http://schemas.microsoft.com/office/drawing/2014/main" id="{E031EC10-ADBD-D54E-B9F1-7391393DF75A}"/>
              </a:ext>
            </a:extLst>
          </p:cNvPr>
          <p:cNvPicPr>
            <a:picLocks noChangeAspect="1"/>
          </p:cNvPicPr>
          <p:nvPr/>
        </p:nvPicPr>
        <p:blipFill>
          <a:blip r:embed="rId3"/>
          <a:stretch>
            <a:fillRect/>
          </a:stretch>
        </p:blipFill>
        <p:spPr>
          <a:xfrm>
            <a:off x="5177043" y="5772781"/>
            <a:ext cx="1939373" cy="1186161"/>
          </a:xfrm>
          <a:prstGeom prst="rect">
            <a:avLst/>
          </a:prstGeom>
        </p:spPr>
      </p:pic>
      <p:pic>
        <p:nvPicPr>
          <p:cNvPr id="12"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35063" y="5504924"/>
            <a:ext cx="523562" cy="4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1749" y="5564776"/>
            <a:ext cx="456647" cy="39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Unvan 1"/>
          <p:cNvSpPr>
            <a:spLocks noGrp="1"/>
          </p:cNvSpPr>
          <p:nvPr>
            <p:ph type="title"/>
          </p:nvPr>
        </p:nvSpPr>
        <p:spPr>
          <a:xfrm>
            <a:off x="425279" y="178754"/>
            <a:ext cx="10235375" cy="587375"/>
          </a:xfrm>
        </p:spPr>
        <p:txBody>
          <a:bodyPr>
            <a:normAutofit fontScale="90000"/>
          </a:bodyPr>
          <a:lstStyle/>
          <a:p>
            <a:r>
              <a:rPr lang="tr-TR" altLang="tr-TR" sz="2400" b="1" dirty="0" smtClean="0">
                <a:solidFill>
                  <a:srgbClr val="002060"/>
                </a:solidFill>
                <a:latin typeface="Times New Roman" panose="02020603050405020304" pitchFamily="18" charset="0"/>
              </a:rPr>
              <a:t>       </a:t>
            </a:r>
            <a:r>
              <a:rPr lang="tr-TR" altLang="tr-TR" sz="2700" b="1" dirty="0" smtClean="0">
                <a:solidFill>
                  <a:srgbClr val="FF0000"/>
                </a:solidFill>
                <a:latin typeface="Times New Roman" panose="02020603050405020304" pitchFamily="18" charset="0"/>
              </a:rPr>
              <a:t>GIDA KONVEYÖR BANTLARI </a:t>
            </a:r>
            <a:r>
              <a:rPr lang="tr-TR" altLang="tr-TR" sz="2700" b="1" dirty="0" smtClean="0">
                <a:solidFill>
                  <a:srgbClr val="002060"/>
                </a:solidFill>
                <a:latin typeface="Times New Roman" panose="02020603050405020304" pitchFamily="18" charset="0"/>
              </a:rPr>
              <a:t>/ </a:t>
            </a:r>
            <a:r>
              <a:rPr lang="tr-TR" altLang="tr-TR" sz="2700" b="1" dirty="0" smtClean="0">
                <a:solidFill>
                  <a:srgbClr val="FF0000"/>
                </a:solidFill>
                <a:latin typeface="Times New Roman" panose="02020603050405020304" pitchFamily="18" charset="0"/>
              </a:rPr>
              <a:t>MAKİNALAR </a:t>
            </a:r>
            <a:r>
              <a:rPr lang="tr-TR" altLang="tr-TR" sz="2700" b="1" dirty="0">
                <a:solidFill>
                  <a:srgbClr val="002060"/>
                </a:solidFill>
                <a:latin typeface="Times New Roman" panose="02020603050405020304" pitchFamily="18" charset="0"/>
              </a:rPr>
              <a:t>STATİK YÜKLER</a:t>
            </a:r>
            <a:endParaRPr lang="tr-TR" sz="2700" dirty="0"/>
          </a:p>
        </p:txBody>
      </p:sp>
      <p:sp>
        <p:nvSpPr>
          <p:cNvPr id="17" name="Dikdörtgen 1"/>
          <p:cNvSpPr>
            <a:spLocks noChangeArrowheads="1"/>
          </p:cNvSpPr>
          <p:nvPr/>
        </p:nvSpPr>
        <p:spPr bwMode="auto">
          <a:xfrm>
            <a:off x="501750" y="917482"/>
            <a:ext cx="7923794"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tr-TR" altLang="tr-TR" sz="1800" b="1" dirty="0"/>
              <a:t>                      </a:t>
            </a:r>
            <a:r>
              <a:rPr lang="tr-TR" altLang="tr-TR" sz="1800" b="1" dirty="0" smtClean="0"/>
              <a:t> </a:t>
            </a:r>
            <a:r>
              <a:rPr lang="tr-TR" altLang="tr-TR" sz="2000" b="1" dirty="0">
                <a:solidFill>
                  <a:srgbClr val="FF3300"/>
                </a:solidFill>
              </a:rPr>
              <a:t>Konveyör </a:t>
            </a:r>
            <a:r>
              <a:rPr lang="tr-TR" altLang="tr-TR" sz="2000" b="1" dirty="0" smtClean="0">
                <a:solidFill>
                  <a:srgbClr val="FF3300"/>
                </a:solidFill>
              </a:rPr>
              <a:t>bantları / Konveyör Makinaları</a:t>
            </a:r>
          </a:p>
          <a:p>
            <a:pPr>
              <a:spcBef>
                <a:spcPct val="0"/>
              </a:spcBef>
              <a:buFontTx/>
              <a:buNone/>
              <a:defRPr/>
            </a:pPr>
            <a:r>
              <a:rPr lang="tr-TR" altLang="tr-TR" sz="2000" b="1" dirty="0">
                <a:solidFill>
                  <a:srgbClr val="0070C0"/>
                </a:solidFill>
              </a:rPr>
              <a:t> </a:t>
            </a:r>
            <a:r>
              <a:rPr lang="tr-TR" altLang="tr-TR" sz="2000" b="1" dirty="0" smtClean="0">
                <a:solidFill>
                  <a:srgbClr val="0070C0"/>
                </a:solidFill>
              </a:rPr>
              <a:t>                 GIDA - İLAÇ- BOYA-KÖMÜR ……..sektörler</a:t>
            </a:r>
            <a:endParaRPr lang="tr-TR" altLang="tr-TR" sz="2000" b="1" dirty="0">
              <a:solidFill>
                <a:srgbClr val="0070C0"/>
              </a:solidFill>
            </a:endParaRPr>
          </a:p>
          <a:p>
            <a:pPr>
              <a:spcBef>
                <a:spcPct val="0"/>
              </a:spcBef>
              <a:buFontTx/>
              <a:buNone/>
              <a:defRPr/>
            </a:pPr>
            <a:r>
              <a:rPr lang="tr-TR" altLang="tr-TR" sz="1800" b="1" dirty="0"/>
              <a:t>                                      </a:t>
            </a:r>
            <a:endParaRPr lang="tr-TR" altLang="tr-TR" sz="1800" dirty="0"/>
          </a:p>
          <a:p>
            <a:pPr marL="342900" indent="-342900">
              <a:spcBef>
                <a:spcPct val="0"/>
              </a:spcBef>
              <a:buFontTx/>
              <a:buAutoNum type="alphaLcParenR"/>
              <a:defRPr/>
            </a:pPr>
            <a:r>
              <a:rPr lang="tr-TR" altLang="tr-TR" sz="1600" b="1" dirty="0"/>
              <a:t>ISO 284 ve EN 14973'e göre ölçüldüğünde kayışın her iki tarafındaki yüzey dirençlerinin 300 </a:t>
            </a:r>
            <a:r>
              <a:rPr lang="tr-TR" altLang="tr-TR" sz="1600" b="1" dirty="0" err="1"/>
              <a:t>Mꭥ'un</a:t>
            </a:r>
            <a:r>
              <a:rPr lang="tr-TR" altLang="tr-TR" sz="1600" b="1" dirty="0"/>
              <a:t> altında olması veya ,</a:t>
            </a:r>
          </a:p>
          <a:p>
            <a:pPr marL="342900" indent="-342900">
              <a:spcBef>
                <a:spcPct val="0"/>
              </a:spcBef>
              <a:buFontTx/>
              <a:buAutoNum type="alphaLcParenR"/>
              <a:defRPr/>
            </a:pPr>
            <a:endParaRPr lang="tr-TR" altLang="tr-TR" sz="1600" dirty="0"/>
          </a:p>
          <a:p>
            <a:pPr>
              <a:spcBef>
                <a:spcPct val="0"/>
              </a:spcBef>
              <a:buFontTx/>
              <a:buNone/>
              <a:defRPr/>
            </a:pPr>
            <a:r>
              <a:rPr lang="tr-TR" altLang="tr-TR" sz="1600" b="1" dirty="0"/>
              <a:t>b) Kayışın her iki tarafındaki yüzey dirençleri, 3.21'deki elektrot konfigürasyonuyla ölçüldüğünde 75 </a:t>
            </a:r>
            <a:r>
              <a:rPr lang="tr-TR" altLang="tr-TR" sz="1600" b="1" dirty="0" err="1"/>
              <a:t>Mꭥ'un</a:t>
            </a:r>
            <a:r>
              <a:rPr lang="tr-TR" altLang="tr-TR" sz="1600" b="1" dirty="0"/>
              <a:t> altındadır veya </a:t>
            </a:r>
          </a:p>
          <a:p>
            <a:pPr>
              <a:spcBef>
                <a:spcPct val="0"/>
              </a:spcBef>
              <a:buFontTx/>
              <a:buNone/>
              <a:defRPr/>
            </a:pPr>
            <a:endParaRPr lang="tr-TR" altLang="tr-TR" sz="1600" dirty="0"/>
          </a:p>
          <a:p>
            <a:pPr>
              <a:spcBef>
                <a:spcPct val="0"/>
              </a:spcBef>
              <a:buFontTx/>
              <a:buNone/>
              <a:defRPr/>
            </a:pPr>
            <a:r>
              <a:rPr lang="tr-TR" altLang="tr-TR" sz="1600" b="1" dirty="0"/>
              <a:t>c) Kayışın farklı malzeme katmanlarından oluştuğu durumlarda, iki zıt dış yüzey arasındaki direnç (23 </a:t>
            </a:r>
            <a:r>
              <a:rPr lang="tr-TR" altLang="tr-TR" sz="1600" b="1" dirty="0" smtClean="0"/>
              <a:t>°C'de ve %50 </a:t>
            </a:r>
            <a:r>
              <a:rPr lang="tr-TR" altLang="tr-TR" sz="1600" b="1" dirty="0"/>
              <a:t>bağıl nemde ölçüldüğünde) 1 Gꭥ değerinin altındaysa, kayışın dağıtıcı olduğu kabul edilir. </a:t>
            </a:r>
            <a:endParaRPr lang="tr-TR" altLang="tr-TR" sz="1600" dirty="0"/>
          </a:p>
        </p:txBody>
      </p:sp>
      <p:pic>
        <p:nvPicPr>
          <p:cNvPr id="18" name="Resim 6" descr="AZM KONVEYOR BANT ÇÖZÜM ORTAĞINIZ - PDF Free Downlo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2218" y="4376371"/>
            <a:ext cx="2497417" cy="150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Resim 7" descr="Kayış çeşitleri kayış tipleri - Makine Eğitim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2032" y="4395926"/>
            <a:ext cx="2617098" cy="148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Resim 19" descr="Anti Statik Alıcı Karbon Fırça - Anti Statik Alıcı ve Önleyici Barlar |  Statik Puls Elektronik"/>
          <p:cNvPicPr/>
          <p:nvPr/>
        </p:nvPicPr>
        <p:blipFill>
          <a:blip r:embed="rId8">
            <a:extLst>
              <a:ext uri="{28A0092B-C50C-407E-A947-70E740481C1C}">
                <a14:useLocalDpi xmlns:a14="http://schemas.microsoft.com/office/drawing/2010/main" val="0"/>
              </a:ext>
            </a:extLst>
          </a:blip>
          <a:srcRect/>
          <a:stretch>
            <a:fillRect/>
          </a:stretch>
        </p:blipFill>
        <p:spPr bwMode="auto">
          <a:xfrm>
            <a:off x="7901856" y="4376372"/>
            <a:ext cx="2338592" cy="1503290"/>
          </a:xfrm>
          <a:prstGeom prst="rect">
            <a:avLst/>
          </a:prstGeom>
          <a:noFill/>
          <a:ln>
            <a:noFill/>
          </a:ln>
        </p:spPr>
      </p:pic>
      <p:sp>
        <p:nvSpPr>
          <p:cNvPr id="8" name="AutoShape 2" descr="https://mysilo.com/upload/ckfinder/files/svg/Mysilo-Bant-Konveyor-K-Model.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1" name="Resim 20" descr="I Model"/>
          <p:cNvPicPr/>
          <p:nvPr/>
        </p:nvPicPr>
        <p:blipFill>
          <a:blip r:embed="rId9">
            <a:extLst>
              <a:ext uri="{28A0092B-C50C-407E-A947-70E740481C1C}">
                <a14:useLocalDpi xmlns:a14="http://schemas.microsoft.com/office/drawing/2010/main" val="0"/>
              </a:ext>
            </a:extLst>
          </a:blip>
          <a:srcRect/>
          <a:stretch>
            <a:fillRect/>
          </a:stretch>
        </p:blipFill>
        <p:spPr bwMode="auto">
          <a:xfrm>
            <a:off x="8662851" y="889896"/>
            <a:ext cx="2675016" cy="1489167"/>
          </a:xfrm>
          <a:prstGeom prst="rect">
            <a:avLst/>
          </a:prstGeom>
          <a:noFill/>
          <a:ln>
            <a:noFill/>
          </a:ln>
        </p:spPr>
      </p:pic>
      <p:sp>
        <p:nvSpPr>
          <p:cNvPr id="22" name="Text Box 11"/>
          <p:cNvSpPr txBox="1">
            <a:spLocks noChangeArrowheads="1"/>
          </p:cNvSpPr>
          <p:nvPr/>
        </p:nvSpPr>
        <p:spPr bwMode="auto">
          <a:xfrm>
            <a:off x="8662851" y="1920240"/>
            <a:ext cx="1577597"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tr-TR" altLang="tr-TR" sz="1400" b="1" dirty="0" smtClean="0">
                <a:solidFill>
                  <a:srgbClr val="FF0000"/>
                </a:solidFill>
              </a:rPr>
              <a:t>TAHIL / GIDA</a:t>
            </a:r>
            <a:endParaRPr lang="tr-TR" altLang="tr-TR" sz="1400" b="1" dirty="0" smtClean="0">
              <a:solidFill>
                <a:srgbClr val="FF0000"/>
              </a:solidFill>
            </a:endParaRPr>
          </a:p>
          <a:p>
            <a:pPr>
              <a:spcBef>
                <a:spcPct val="50000"/>
              </a:spcBef>
              <a:buFontTx/>
              <a:buNone/>
            </a:pPr>
            <a:r>
              <a:rPr lang="tr-TR" altLang="tr-TR" sz="1400" b="1" dirty="0" smtClean="0">
                <a:solidFill>
                  <a:srgbClr val="0070C0"/>
                </a:solidFill>
              </a:rPr>
              <a:t>-KONVEYÖR</a:t>
            </a:r>
            <a:endParaRPr lang="tr-TR" altLang="tr-TR" sz="1400" b="1" dirty="0" smtClean="0">
              <a:solidFill>
                <a:srgbClr val="0070C0"/>
              </a:solidFill>
            </a:endParaRPr>
          </a:p>
          <a:p>
            <a:pPr>
              <a:spcBef>
                <a:spcPct val="50000"/>
              </a:spcBef>
              <a:buFontTx/>
              <a:buNone/>
            </a:pPr>
            <a:r>
              <a:rPr lang="tr-TR" altLang="tr-TR" sz="1400" b="1" dirty="0" smtClean="0">
                <a:solidFill>
                  <a:srgbClr val="0070C0"/>
                </a:solidFill>
              </a:rPr>
              <a:t>-ELEVATÖR </a:t>
            </a:r>
            <a:r>
              <a:rPr lang="tr-TR" altLang="tr-TR" sz="1400" b="1" dirty="0" smtClean="0">
                <a:solidFill>
                  <a:srgbClr val="0070C0"/>
                </a:solidFill>
              </a:rPr>
              <a:t>    </a:t>
            </a:r>
          </a:p>
          <a:p>
            <a:pPr>
              <a:spcBef>
                <a:spcPct val="50000"/>
              </a:spcBef>
              <a:buFontTx/>
              <a:buNone/>
            </a:pPr>
            <a:r>
              <a:rPr lang="tr-TR" altLang="tr-TR" sz="1400" b="1" dirty="0">
                <a:solidFill>
                  <a:srgbClr val="0070C0"/>
                </a:solidFill>
              </a:rPr>
              <a:t> </a:t>
            </a:r>
            <a:r>
              <a:rPr lang="tr-TR" altLang="tr-TR" sz="1400" b="1" dirty="0" smtClean="0">
                <a:solidFill>
                  <a:srgbClr val="0070C0"/>
                </a:solidFill>
              </a:rPr>
              <a:t>      </a:t>
            </a:r>
            <a:r>
              <a:rPr lang="tr-TR" altLang="tr-TR" sz="1400" b="1" dirty="0" smtClean="0">
                <a:solidFill>
                  <a:srgbClr val="FF0000"/>
                </a:solidFill>
              </a:rPr>
              <a:t>VEYA  </a:t>
            </a:r>
            <a:r>
              <a:rPr lang="tr-TR" altLang="tr-TR" sz="1400" b="1" dirty="0" smtClean="0">
                <a:solidFill>
                  <a:srgbClr val="FF0000"/>
                </a:solidFill>
              </a:rPr>
              <a:t>SİSTEMLERİ </a:t>
            </a:r>
            <a:endParaRPr lang="tr-TR" altLang="tr-TR" sz="1400" b="1" dirty="0">
              <a:solidFill>
                <a:srgbClr val="FF0000"/>
              </a:solidFill>
            </a:endParaRPr>
          </a:p>
        </p:txBody>
      </p:sp>
      <p:pic>
        <p:nvPicPr>
          <p:cNvPr id="23" name="Picture 2" descr="Kovalı Elevatör Konveyörler - BoimTech Mühendislik | Konveyör Taşıma  Bantları | Paketleme Makineleri | Vibrasyon Besleyiciler | Dolum Makineleri  | Adana Konveyör Sistemler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19481" y="2637077"/>
            <a:ext cx="1989813" cy="198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032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jpg">
            <a:extLst>
              <a:ext uri="{FF2B5EF4-FFF2-40B4-BE49-F238E27FC236}">
                <a16:creationId xmlns:a16="http://schemas.microsoft.com/office/drawing/2014/main" id="{7C2DE000-26CE-EE43-9758-A159FBEDF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97" y="164912"/>
            <a:ext cx="11596008" cy="594360"/>
          </a:xfrm>
          <a:prstGeom prst="rect">
            <a:avLst/>
          </a:prstGeom>
        </p:spPr>
      </p:pic>
      <p:sp>
        <p:nvSpPr>
          <p:cNvPr id="5" name="Title 1">
            <a:extLst>
              <a:ext uri="{FF2B5EF4-FFF2-40B4-BE49-F238E27FC236}">
                <a16:creationId xmlns:a16="http://schemas.microsoft.com/office/drawing/2014/main" id="{6988312C-16E6-0F44-BB95-EBF6498B5538}"/>
              </a:ext>
            </a:extLst>
          </p:cNvPr>
          <p:cNvSpPr txBox="1">
            <a:spLocks/>
          </p:cNvSpPr>
          <p:nvPr/>
        </p:nvSpPr>
        <p:spPr>
          <a:xfrm>
            <a:off x="425279" y="164912"/>
            <a:ext cx="10235375"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endParaRPr lang="en-GB" sz="3200" dirty="0">
              <a:solidFill>
                <a:srgbClr val="FFFFFF"/>
              </a:solidFill>
            </a:endParaRPr>
          </a:p>
        </p:txBody>
      </p:sp>
      <p:pic>
        <p:nvPicPr>
          <p:cNvPr id="3" name="Resim 2">
            <a:extLst>
              <a:ext uri="{FF2B5EF4-FFF2-40B4-BE49-F238E27FC236}">
                <a16:creationId xmlns:a16="http://schemas.microsoft.com/office/drawing/2014/main" id="{497A511F-B4E1-4B46-AF25-8CFFE9643C5F}"/>
              </a:ext>
            </a:extLst>
          </p:cNvPr>
          <p:cNvPicPr>
            <a:picLocks noChangeAspect="1"/>
          </p:cNvPicPr>
          <p:nvPr/>
        </p:nvPicPr>
        <p:blipFill>
          <a:blip r:embed="rId3"/>
          <a:stretch>
            <a:fillRect/>
          </a:stretch>
        </p:blipFill>
        <p:spPr>
          <a:xfrm>
            <a:off x="297997" y="952500"/>
            <a:ext cx="11560628" cy="5905500"/>
          </a:xfrm>
          <a:prstGeom prst="rect">
            <a:avLst/>
          </a:prstGeom>
        </p:spPr>
      </p:pic>
      <p:sp>
        <p:nvSpPr>
          <p:cNvPr id="6" name="Rectangle 5">
            <a:extLst>
              <a:ext uri="{FF2B5EF4-FFF2-40B4-BE49-F238E27FC236}">
                <a16:creationId xmlns:a16="http://schemas.microsoft.com/office/drawing/2014/main" id="{D608068E-82CC-2A44-9826-D03844D4D3A7}"/>
              </a:ext>
            </a:extLst>
          </p:cNvPr>
          <p:cNvSpPr/>
          <p:nvPr/>
        </p:nvSpPr>
        <p:spPr>
          <a:xfrm>
            <a:off x="5128053" y="5961050"/>
            <a:ext cx="2174789" cy="78133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pic>
        <p:nvPicPr>
          <p:cNvPr id="7" name="Picture 6" descr="Logo&#10;&#10;Description automatically generated">
            <a:extLst>
              <a:ext uri="{FF2B5EF4-FFF2-40B4-BE49-F238E27FC236}">
                <a16:creationId xmlns:a16="http://schemas.microsoft.com/office/drawing/2014/main" id="{E031EC10-ADBD-D54E-B9F1-7391393DF75A}"/>
              </a:ext>
            </a:extLst>
          </p:cNvPr>
          <p:cNvPicPr>
            <a:picLocks noChangeAspect="1"/>
          </p:cNvPicPr>
          <p:nvPr/>
        </p:nvPicPr>
        <p:blipFill>
          <a:blip r:embed="rId4"/>
          <a:stretch>
            <a:fillRect/>
          </a:stretch>
        </p:blipFill>
        <p:spPr>
          <a:xfrm>
            <a:off x="5177043" y="5772781"/>
            <a:ext cx="1939373" cy="1186161"/>
          </a:xfrm>
          <a:prstGeom prst="rect">
            <a:avLst/>
          </a:prstGeom>
        </p:spPr>
      </p:pic>
      <p:graphicFrame>
        <p:nvGraphicFramePr>
          <p:cNvPr id="8" name="Tablo 7"/>
          <p:cNvGraphicFramePr>
            <a:graphicFrameLocks noGrp="1"/>
          </p:cNvGraphicFramePr>
          <p:nvPr>
            <p:extLst>
              <p:ext uri="{D42A27DB-BD31-4B8C-83A1-F6EECF244321}">
                <p14:modId xmlns:p14="http://schemas.microsoft.com/office/powerpoint/2010/main" val="84560089"/>
              </p:ext>
            </p:extLst>
          </p:nvPr>
        </p:nvGraphicFramePr>
        <p:xfrm>
          <a:off x="1510750" y="938159"/>
          <a:ext cx="9149904" cy="4907276"/>
        </p:xfrm>
        <a:graphic>
          <a:graphicData uri="http://schemas.openxmlformats.org/drawingml/2006/table">
            <a:tbl>
              <a:tblPr>
                <a:tableStyleId>{5C22544A-7EE6-4342-B048-85BDC9FD1C3A}</a:tableStyleId>
              </a:tblPr>
              <a:tblGrid>
                <a:gridCol w="3049968">
                  <a:extLst>
                    <a:ext uri="{9D8B030D-6E8A-4147-A177-3AD203B41FA5}">
                      <a16:colId xmlns:a16="http://schemas.microsoft.com/office/drawing/2014/main" val="4010881456"/>
                    </a:ext>
                  </a:extLst>
                </a:gridCol>
                <a:gridCol w="3049968">
                  <a:extLst>
                    <a:ext uri="{9D8B030D-6E8A-4147-A177-3AD203B41FA5}">
                      <a16:colId xmlns:a16="http://schemas.microsoft.com/office/drawing/2014/main" val="2812909740"/>
                    </a:ext>
                  </a:extLst>
                </a:gridCol>
                <a:gridCol w="3049968">
                  <a:extLst>
                    <a:ext uri="{9D8B030D-6E8A-4147-A177-3AD203B41FA5}">
                      <a16:colId xmlns:a16="http://schemas.microsoft.com/office/drawing/2014/main" val="3469555511"/>
                    </a:ext>
                  </a:extLst>
                </a:gridCol>
              </a:tblGrid>
              <a:tr h="993281">
                <a:tc>
                  <a:txBody>
                    <a:bodyPr/>
                    <a:lstStyle/>
                    <a:p>
                      <a:pPr>
                        <a:lnSpc>
                          <a:spcPct val="107000"/>
                        </a:lnSpc>
                        <a:spcAft>
                          <a:spcPts val="0"/>
                        </a:spcAft>
                      </a:pPr>
                      <a:r>
                        <a:rPr lang="tr-TR" sz="1200" b="1" dirty="0">
                          <a:effectLst/>
                        </a:rPr>
                        <a:t>Tablo 15 - </a:t>
                      </a:r>
                      <a:r>
                        <a:rPr lang="tr-TR" sz="1200" b="1" dirty="0">
                          <a:solidFill>
                            <a:srgbClr val="FF3300"/>
                          </a:solidFill>
                          <a:effectLst/>
                        </a:rPr>
                        <a:t>Statik elektrik ve kaçak akımdan kaynaklanan tehlikelerin kontrolü için uçtan uca hortum dirençlerinin sınıflandırılması Sınıflandırma </a:t>
                      </a:r>
                      <a:endParaRPr lang="tr-TR" sz="1200" b="1" dirty="0">
                        <a:solidFill>
                          <a:srgbClr val="FF33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0"/>
                        </a:spcAft>
                      </a:pPr>
                      <a:r>
                        <a:rPr lang="tr-TR" sz="1200" b="1" dirty="0">
                          <a:effectLst/>
                        </a:rPr>
                        <a:t>Uçtan uca direnç R sınırları </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0"/>
                        </a:spcAft>
                      </a:pPr>
                      <a:r>
                        <a:rPr lang="tr-TR" sz="1200" b="1" dirty="0" smtClean="0">
                          <a:effectLst/>
                        </a:rPr>
                        <a:t> Yorumlar</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extLst>
                  <a:ext uri="{0D108BD9-81ED-4DB2-BD59-A6C34878D82A}">
                    <a16:rowId xmlns:a16="http://schemas.microsoft.com/office/drawing/2014/main" val="2687002241"/>
                  </a:ext>
                </a:extLst>
              </a:tr>
              <a:tr h="1850833">
                <a:tc>
                  <a:txBody>
                    <a:bodyPr/>
                    <a:lstStyle/>
                    <a:p>
                      <a:pPr>
                        <a:lnSpc>
                          <a:spcPct val="107000"/>
                        </a:lnSpc>
                        <a:spcAft>
                          <a:spcPts val="0"/>
                        </a:spcAft>
                      </a:pPr>
                      <a:r>
                        <a:rPr lang="tr-TR" sz="1200" b="1" dirty="0">
                          <a:effectLst/>
                        </a:rPr>
                        <a:t>İletken </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0"/>
                        </a:spcAft>
                      </a:pPr>
                      <a:r>
                        <a:rPr lang="tr-TR" sz="1200" b="1" dirty="0">
                          <a:effectLst/>
                        </a:rPr>
                        <a:t>R &lt; 1 </a:t>
                      </a:r>
                      <a:r>
                        <a:rPr lang="tr-TR" sz="1200" b="1" dirty="0" err="1">
                          <a:effectLst/>
                        </a:rPr>
                        <a:t>kΩ</a:t>
                      </a:r>
                      <a:r>
                        <a:rPr lang="tr-TR" sz="1200" b="1" dirty="0">
                          <a:effectLst/>
                        </a:rPr>
                        <a:t> </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0"/>
                        </a:spcAft>
                      </a:pPr>
                      <a:r>
                        <a:rPr lang="tr-TR" sz="1200" b="1" dirty="0" smtClean="0">
                          <a:effectLst/>
                        </a:rPr>
                        <a:t>Statik elektrik tehlikelerinin çoğunu kontrol eder, ancak yüksek dirençli kaplamalar veya kaplamalar nedeniyle ek önlemlere ihtiyaç olabilir. </a:t>
                      </a:r>
                    </a:p>
                    <a:p>
                      <a:pPr>
                        <a:lnSpc>
                          <a:spcPct val="107000"/>
                        </a:lnSpc>
                        <a:spcAft>
                          <a:spcPts val="0"/>
                        </a:spcAft>
                      </a:pPr>
                      <a:r>
                        <a:rPr lang="tr-TR" sz="1200" b="1" dirty="0" smtClean="0">
                          <a:effectLst/>
                        </a:rPr>
                        <a:t>Güç sistemi arızalarından, </a:t>
                      </a:r>
                      <a:r>
                        <a:rPr lang="tr-TR" sz="1200" b="1" dirty="0" err="1" smtClean="0">
                          <a:effectLst/>
                        </a:rPr>
                        <a:t>katodik</a:t>
                      </a:r>
                      <a:r>
                        <a:rPr lang="tr-TR" sz="1200" b="1" dirty="0" smtClean="0">
                          <a:effectLst/>
                        </a:rPr>
                        <a:t> koruma sistemlerinden veya toprak devrelerinden kaynaklanan </a:t>
                      </a:r>
                      <a:r>
                        <a:rPr lang="tr-TR" sz="1200" b="1" dirty="0" smtClean="0">
                          <a:solidFill>
                            <a:srgbClr val="FF3300"/>
                          </a:solidFill>
                          <a:effectLst/>
                        </a:rPr>
                        <a:t>kaçak akımları sınırlamaz. </a:t>
                      </a:r>
                      <a:endParaRPr lang="tr-TR" sz="1200" b="1" dirty="0">
                        <a:solidFill>
                          <a:srgbClr val="FF33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extLst>
                  <a:ext uri="{0D108BD9-81ED-4DB2-BD59-A6C34878D82A}">
                    <a16:rowId xmlns:a16="http://schemas.microsoft.com/office/drawing/2014/main" val="699472632"/>
                  </a:ext>
                </a:extLst>
              </a:tr>
              <a:tr h="1279133">
                <a:tc>
                  <a:txBody>
                    <a:bodyPr/>
                    <a:lstStyle/>
                    <a:p>
                      <a:pPr>
                        <a:lnSpc>
                          <a:spcPct val="107000"/>
                        </a:lnSpc>
                        <a:spcAft>
                          <a:spcPts val="0"/>
                        </a:spcAft>
                      </a:pPr>
                      <a:r>
                        <a:rPr lang="tr-TR" sz="1200" b="1">
                          <a:effectLst/>
                        </a:rPr>
                        <a:t>Dağıtıcı </a:t>
                      </a:r>
                      <a:endParaRPr lang="tr-TR"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0"/>
                        </a:spcAft>
                      </a:pPr>
                      <a:r>
                        <a:rPr lang="tr-TR" sz="1200" b="1">
                          <a:effectLst/>
                        </a:rPr>
                        <a:t>1 kΩ ≤ R &lt; 1 MΩ </a:t>
                      </a:r>
                      <a:endParaRPr lang="tr-TR"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0"/>
                        </a:spcAft>
                      </a:pPr>
                      <a:r>
                        <a:rPr lang="tr-TR" sz="1200" b="1" dirty="0" smtClean="0">
                          <a:effectLst/>
                        </a:rPr>
                        <a:t>Statik elektrik tehlikelerinin çoğunu kontrol eder, ancak yüksek dirençli kaplamalar veya kaplamalar nedeniyle ek önlemlere ihtiyaç olabilir. </a:t>
                      </a:r>
                    </a:p>
                    <a:p>
                      <a:pPr>
                        <a:lnSpc>
                          <a:spcPct val="107000"/>
                        </a:lnSpc>
                        <a:spcAft>
                          <a:spcPts val="0"/>
                        </a:spcAft>
                      </a:pPr>
                      <a:r>
                        <a:rPr lang="tr-TR" sz="1200" b="1" dirty="0" smtClean="0">
                          <a:solidFill>
                            <a:srgbClr val="FF3300"/>
                          </a:solidFill>
                          <a:effectLst/>
                        </a:rPr>
                        <a:t>Kaçak akımları güvenli seviyelerle sınırlar. </a:t>
                      </a:r>
                      <a:endParaRPr lang="tr-TR" sz="1200" b="1" dirty="0">
                        <a:solidFill>
                          <a:srgbClr val="FF33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extLst>
                  <a:ext uri="{0D108BD9-81ED-4DB2-BD59-A6C34878D82A}">
                    <a16:rowId xmlns:a16="http://schemas.microsoft.com/office/drawing/2014/main" val="204444880"/>
                  </a:ext>
                </a:extLst>
              </a:tr>
              <a:tr h="784029">
                <a:tc>
                  <a:txBody>
                    <a:bodyPr/>
                    <a:lstStyle/>
                    <a:p>
                      <a:pPr>
                        <a:lnSpc>
                          <a:spcPct val="107000"/>
                        </a:lnSpc>
                        <a:spcAft>
                          <a:spcPts val="0"/>
                        </a:spcAft>
                      </a:pPr>
                      <a:r>
                        <a:rPr lang="tr-TR" sz="1200" b="1" dirty="0">
                          <a:effectLst/>
                        </a:rPr>
                        <a:t>Yalıtım </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0"/>
                        </a:spcAft>
                      </a:pPr>
                      <a:r>
                        <a:rPr lang="tr-TR" sz="1200" b="1">
                          <a:effectLst/>
                        </a:rPr>
                        <a:t>1 MΩ ≤ R </a:t>
                      </a:r>
                      <a:endParaRPr lang="tr-TR"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0"/>
                        </a:spcAft>
                      </a:pPr>
                      <a:r>
                        <a:rPr lang="tr-TR" sz="1200" b="1" dirty="0">
                          <a:effectLst/>
                        </a:rPr>
                        <a:t>Statik elektrik tehlikelerini kontrol etmek için güvenilemez. </a:t>
                      </a:r>
                    </a:p>
                    <a:p>
                      <a:pPr>
                        <a:lnSpc>
                          <a:spcPct val="107000"/>
                        </a:lnSpc>
                        <a:spcAft>
                          <a:spcPts val="0"/>
                        </a:spcAft>
                      </a:pPr>
                      <a:r>
                        <a:rPr lang="tr-TR" sz="1200" b="1" dirty="0">
                          <a:solidFill>
                            <a:srgbClr val="FF3300"/>
                          </a:solidFill>
                          <a:effectLst/>
                        </a:rPr>
                        <a:t>Kaçak akımları güvenli seviyelerle sınırlar. </a:t>
                      </a:r>
                      <a:endParaRPr lang="tr-TR" sz="1200" b="1" dirty="0">
                        <a:solidFill>
                          <a:srgbClr val="FF33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extLst>
                  <a:ext uri="{0D108BD9-81ED-4DB2-BD59-A6C34878D82A}">
                    <a16:rowId xmlns:a16="http://schemas.microsoft.com/office/drawing/2014/main" val="3141568398"/>
                  </a:ext>
                </a:extLst>
              </a:tr>
            </a:tbl>
          </a:graphicData>
        </a:graphic>
      </p:graphicFrame>
      <p:pic>
        <p:nvPicPr>
          <p:cNvPr id="9" name="Resim 9" descr="Antistatik Hortumlar | Bosch DI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6061" y="2221465"/>
            <a:ext cx="403225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a:xfrm>
            <a:off x="425278" y="184050"/>
            <a:ext cx="10730401" cy="500062"/>
          </a:xfrm>
        </p:spPr>
        <p:txBody>
          <a:bodyPr>
            <a:normAutofit fontScale="90000"/>
          </a:bodyPr>
          <a:lstStyle/>
          <a:p>
            <a:pPr eaLnBrk="1" hangingPunct="1"/>
            <a:r>
              <a:rPr lang="tr-TR" altLang="tr-TR" sz="1800" b="1" dirty="0">
                <a:solidFill>
                  <a:srgbClr val="002060"/>
                </a:solidFill>
                <a:latin typeface="Times New Roman" panose="02020603050405020304" pitchFamily="18" charset="0"/>
              </a:rPr>
              <a:t> </a:t>
            </a:r>
            <a:r>
              <a:rPr lang="tr-TR" altLang="tr-TR" sz="1800" b="1" dirty="0" smtClean="0">
                <a:solidFill>
                  <a:srgbClr val="002060"/>
                </a:solidFill>
                <a:latin typeface="Times New Roman" panose="02020603050405020304" pitchFamily="18" charset="0"/>
              </a:rPr>
              <a:t>   </a:t>
            </a:r>
            <a:r>
              <a:rPr lang="tr-TR" altLang="tr-TR" sz="1800" b="1" dirty="0">
                <a:solidFill>
                  <a:srgbClr val="002060"/>
                </a:solidFill>
                <a:latin typeface="Times New Roman" panose="02020603050405020304" pitchFamily="18" charset="0"/>
              </a:rPr>
              <a:t> </a:t>
            </a:r>
            <a:r>
              <a:rPr lang="tr-TR" altLang="tr-TR" sz="1800" b="1" dirty="0" smtClean="0">
                <a:solidFill>
                  <a:srgbClr val="002060"/>
                </a:solidFill>
                <a:latin typeface="Times New Roman" panose="02020603050405020304" pitchFamily="18" charset="0"/>
              </a:rPr>
              <a:t>                                                   </a:t>
            </a:r>
            <a:r>
              <a:rPr lang="tr-TR" altLang="tr-TR" sz="2700" b="1" dirty="0" smtClean="0">
                <a:solidFill>
                  <a:srgbClr val="002060"/>
                </a:solidFill>
                <a:latin typeface="Times New Roman" panose="02020603050405020304" pitchFamily="18" charset="0"/>
              </a:rPr>
              <a:t>BORULARDA İLETKENLİK  STATİK YÜKLER </a:t>
            </a:r>
            <a:endParaRPr lang="tr-TR" altLang="tr-TR" sz="2700" b="1" dirty="0">
              <a:solidFill>
                <a:srgbClr val="002060"/>
              </a:solidFill>
              <a:latin typeface="Times New Roman" panose="02020603050405020304" pitchFamily="18" charset="0"/>
            </a:endParaRPr>
          </a:p>
        </p:txBody>
      </p:sp>
      <p:pic>
        <p:nvPicPr>
          <p:cNvPr id="12"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72499" y="5624658"/>
            <a:ext cx="386126" cy="33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0754" y="5624658"/>
            <a:ext cx="387642" cy="33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5457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jpg">
            <a:extLst>
              <a:ext uri="{FF2B5EF4-FFF2-40B4-BE49-F238E27FC236}">
                <a16:creationId xmlns:a16="http://schemas.microsoft.com/office/drawing/2014/main" id="{7C2DE000-26CE-EE43-9758-A159FBEDF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97" y="164912"/>
            <a:ext cx="11596008" cy="594360"/>
          </a:xfrm>
          <a:prstGeom prst="rect">
            <a:avLst/>
          </a:prstGeom>
        </p:spPr>
      </p:pic>
      <p:sp>
        <p:nvSpPr>
          <p:cNvPr id="5" name="Title 1">
            <a:extLst>
              <a:ext uri="{FF2B5EF4-FFF2-40B4-BE49-F238E27FC236}">
                <a16:creationId xmlns:a16="http://schemas.microsoft.com/office/drawing/2014/main" id="{6988312C-16E6-0F44-BB95-EBF6498B5538}"/>
              </a:ext>
            </a:extLst>
          </p:cNvPr>
          <p:cNvSpPr txBox="1">
            <a:spLocks/>
          </p:cNvSpPr>
          <p:nvPr/>
        </p:nvSpPr>
        <p:spPr>
          <a:xfrm>
            <a:off x="425279" y="164912"/>
            <a:ext cx="10235375"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endParaRPr lang="en-GB" sz="3200" dirty="0">
              <a:solidFill>
                <a:srgbClr val="FFFFFF"/>
              </a:solidFill>
            </a:endParaRPr>
          </a:p>
        </p:txBody>
      </p:sp>
      <p:pic>
        <p:nvPicPr>
          <p:cNvPr id="3" name="Resim 2">
            <a:extLst>
              <a:ext uri="{FF2B5EF4-FFF2-40B4-BE49-F238E27FC236}">
                <a16:creationId xmlns:a16="http://schemas.microsoft.com/office/drawing/2014/main" id="{497A511F-B4E1-4B46-AF25-8CFFE9643C5F}"/>
              </a:ext>
            </a:extLst>
          </p:cNvPr>
          <p:cNvPicPr>
            <a:picLocks noChangeAspect="1"/>
          </p:cNvPicPr>
          <p:nvPr/>
        </p:nvPicPr>
        <p:blipFill>
          <a:blip r:embed="rId3"/>
          <a:stretch>
            <a:fillRect/>
          </a:stretch>
        </p:blipFill>
        <p:spPr>
          <a:xfrm>
            <a:off x="297997" y="952500"/>
            <a:ext cx="11560628" cy="5905500"/>
          </a:xfrm>
          <a:prstGeom prst="rect">
            <a:avLst/>
          </a:prstGeom>
        </p:spPr>
      </p:pic>
      <p:sp>
        <p:nvSpPr>
          <p:cNvPr id="6" name="Rectangle 5">
            <a:extLst>
              <a:ext uri="{FF2B5EF4-FFF2-40B4-BE49-F238E27FC236}">
                <a16:creationId xmlns:a16="http://schemas.microsoft.com/office/drawing/2014/main" id="{D608068E-82CC-2A44-9826-D03844D4D3A7}"/>
              </a:ext>
            </a:extLst>
          </p:cNvPr>
          <p:cNvSpPr/>
          <p:nvPr/>
        </p:nvSpPr>
        <p:spPr>
          <a:xfrm>
            <a:off x="5128053" y="5961050"/>
            <a:ext cx="2174789" cy="78133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pic>
        <p:nvPicPr>
          <p:cNvPr id="7" name="Picture 6" descr="Logo&#10;&#10;Description automatically generated">
            <a:extLst>
              <a:ext uri="{FF2B5EF4-FFF2-40B4-BE49-F238E27FC236}">
                <a16:creationId xmlns:a16="http://schemas.microsoft.com/office/drawing/2014/main" id="{E031EC10-ADBD-D54E-B9F1-7391393DF75A}"/>
              </a:ext>
            </a:extLst>
          </p:cNvPr>
          <p:cNvPicPr>
            <a:picLocks noChangeAspect="1"/>
          </p:cNvPicPr>
          <p:nvPr/>
        </p:nvPicPr>
        <p:blipFill>
          <a:blip r:embed="rId4"/>
          <a:stretch>
            <a:fillRect/>
          </a:stretch>
        </p:blipFill>
        <p:spPr>
          <a:xfrm>
            <a:off x="5177043" y="5772781"/>
            <a:ext cx="1939373" cy="1186161"/>
          </a:xfrm>
          <a:prstGeom prst="rect">
            <a:avLst/>
          </a:prstGeom>
        </p:spPr>
      </p:pic>
      <p:graphicFrame>
        <p:nvGraphicFramePr>
          <p:cNvPr id="10" name="Tablo 9"/>
          <p:cNvGraphicFramePr>
            <a:graphicFrameLocks noGrp="1"/>
          </p:cNvGraphicFramePr>
          <p:nvPr>
            <p:extLst>
              <p:ext uri="{D42A27DB-BD31-4B8C-83A1-F6EECF244321}">
                <p14:modId xmlns:p14="http://schemas.microsoft.com/office/powerpoint/2010/main" val="2922674800"/>
              </p:ext>
            </p:extLst>
          </p:nvPr>
        </p:nvGraphicFramePr>
        <p:xfrm>
          <a:off x="425279" y="952503"/>
          <a:ext cx="6877562" cy="4815320"/>
        </p:xfrm>
        <a:graphic>
          <a:graphicData uri="http://schemas.openxmlformats.org/drawingml/2006/table">
            <a:tbl>
              <a:tblPr>
                <a:tableStyleId>{5C22544A-7EE6-4342-B048-85BDC9FD1C3A}</a:tableStyleId>
              </a:tblPr>
              <a:tblGrid>
                <a:gridCol w="6297166">
                  <a:extLst>
                    <a:ext uri="{9D8B030D-6E8A-4147-A177-3AD203B41FA5}">
                      <a16:colId xmlns:a16="http://schemas.microsoft.com/office/drawing/2014/main" val="4247862115"/>
                    </a:ext>
                  </a:extLst>
                </a:gridCol>
                <a:gridCol w="180538">
                  <a:extLst>
                    <a:ext uri="{9D8B030D-6E8A-4147-A177-3AD203B41FA5}">
                      <a16:colId xmlns:a16="http://schemas.microsoft.com/office/drawing/2014/main" val="1780068092"/>
                    </a:ext>
                  </a:extLst>
                </a:gridCol>
                <a:gridCol w="219320">
                  <a:extLst>
                    <a:ext uri="{9D8B030D-6E8A-4147-A177-3AD203B41FA5}">
                      <a16:colId xmlns:a16="http://schemas.microsoft.com/office/drawing/2014/main" val="156915549"/>
                    </a:ext>
                  </a:extLst>
                </a:gridCol>
                <a:gridCol w="180538">
                  <a:extLst>
                    <a:ext uri="{9D8B030D-6E8A-4147-A177-3AD203B41FA5}">
                      <a16:colId xmlns:a16="http://schemas.microsoft.com/office/drawing/2014/main" val="3421193010"/>
                    </a:ext>
                  </a:extLst>
                </a:gridCol>
              </a:tblGrid>
              <a:tr h="2544669">
                <a:tc gridSpan="2">
                  <a:txBody>
                    <a:bodyPr/>
                    <a:lstStyle/>
                    <a:p>
                      <a:pPr algn="ctr"/>
                      <a:r>
                        <a:rPr lang="tr-TR" sz="1400" b="1" kern="1200" dirty="0" smtClean="0">
                          <a:solidFill>
                            <a:schemeClr val="dk1"/>
                          </a:solidFill>
                          <a:effectLst/>
                          <a:latin typeface="+mn-lt"/>
                          <a:ea typeface="+mn-ea"/>
                          <a:cs typeface="+mn-cs"/>
                        </a:rPr>
                        <a:t>Filtreler, su ayırıcılar ve süzgeçler </a:t>
                      </a:r>
                    </a:p>
                    <a:p>
                      <a:pPr algn="ctr"/>
                      <a:endParaRPr lang="tr-TR" sz="1000" kern="1200" dirty="0" smtClean="0">
                        <a:solidFill>
                          <a:schemeClr val="dk1"/>
                        </a:solidFill>
                        <a:effectLst/>
                        <a:latin typeface="+mn-lt"/>
                        <a:ea typeface="+mn-ea"/>
                        <a:cs typeface="+mn-cs"/>
                      </a:endParaRPr>
                    </a:p>
                    <a:p>
                      <a:pPr algn="ctr"/>
                      <a:r>
                        <a:rPr lang="tr-TR" sz="1200" kern="1200" dirty="0" smtClean="0">
                          <a:solidFill>
                            <a:schemeClr val="dk1"/>
                          </a:solidFill>
                          <a:effectLst/>
                          <a:latin typeface="+mn-lt"/>
                          <a:ea typeface="+mn-ea"/>
                          <a:cs typeface="+mn-cs"/>
                        </a:rPr>
                        <a:t>İnce filtreler (su ayırıcılar dahil) ve süzgeçlerden geçen akış, borulardan geçen akıştan önemli ölçüde daha yüksek şarj yoğunlukları üretebilir. </a:t>
                      </a:r>
                    </a:p>
                    <a:p>
                      <a:pPr algn="ctr"/>
                      <a:r>
                        <a:rPr lang="tr-TR" sz="1200" kern="1200" dirty="0" smtClean="0">
                          <a:solidFill>
                            <a:schemeClr val="dk1"/>
                          </a:solidFill>
                          <a:effectLst/>
                          <a:latin typeface="+mn-lt"/>
                          <a:ea typeface="+mn-ea"/>
                          <a:cs typeface="+mn-cs"/>
                        </a:rPr>
                        <a:t>Kaba tel örgü veya tül süzgeçler (gözenek boyutu &lt; 150 </a:t>
                      </a:r>
                      <a:r>
                        <a:rPr lang="tr-TR" sz="1200" kern="1200" dirty="0" err="1" smtClean="0">
                          <a:solidFill>
                            <a:schemeClr val="dk1"/>
                          </a:solidFill>
                          <a:effectLst/>
                          <a:latin typeface="+mn-lt"/>
                          <a:ea typeface="+mn-ea"/>
                          <a:cs typeface="+mn-cs"/>
                        </a:rPr>
                        <a:t>μm</a:t>
                      </a:r>
                      <a:r>
                        <a:rPr lang="tr-TR" sz="1200" kern="1200" dirty="0" smtClean="0">
                          <a:solidFill>
                            <a:schemeClr val="dk1"/>
                          </a:solidFill>
                          <a:effectLst/>
                          <a:latin typeface="+mn-lt"/>
                          <a:ea typeface="+mn-ea"/>
                          <a:cs typeface="+mn-cs"/>
                        </a:rPr>
                        <a:t>) normalde yüksek şarj olarak kabul edilmezler, ancak kısmen bloke edilirlerse boru akışında elde edilenleri önemli ölçüde aşan şarj yoğunlukları oluşturabilirler. Basınç düşüşü izlenerek kısmi tıkanmalar tespit edilebilir. </a:t>
                      </a:r>
                    </a:p>
                    <a:p>
                      <a:pPr algn="ctr"/>
                      <a:r>
                        <a:rPr lang="tr-TR" sz="1200" kern="1200" dirty="0" smtClean="0">
                          <a:solidFill>
                            <a:schemeClr val="dk1"/>
                          </a:solidFill>
                          <a:effectLst/>
                          <a:latin typeface="+mn-lt"/>
                          <a:ea typeface="+mn-ea"/>
                          <a:cs typeface="+mn-cs"/>
                        </a:rPr>
                        <a:t>Mikro filtreler (gözenek boyutu &lt; 30 </a:t>
                      </a:r>
                      <a:r>
                        <a:rPr lang="tr-TR" sz="1200" kern="1200" dirty="0" err="1" smtClean="0">
                          <a:solidFill>
                            <a:schemeClr val="dk1"/>
                          </a:solidFill>
                          <a:effectLst/>
                          <a:latin typeface="+mn-lt"/>
                          <a:ea typeface="+mn-ea"/>
                          <a:cs typeface="+mn-cs"/>
                        </a:rPr>
                        <a:t>μm</a:t>
                      </a:r>
                      <a:r>
                        <a:rPr lang="tr-TR" sz="1200" kern="1200" dirty="0" smtClean="0">
                          <a:solidFill>
                            <a:schemeClr val="dk1"/>
                          </a:solidFill>
                          <a:effectLst/>
                          <a:latin typeface="+mn-lt"/>
                          <a:ea typeface="+mn-ea"/>
                          <a:cs typeface="+mn-cs"/>
                        </a:rPr>
                        <a:t>) genellikle çok yüksek düzeyde şarj üretir: örneğin, boru akışından yaklaşık 10 C / μm3 veren sistemlerde 5 000 C / m3'ü aşan şarj yoğunlukları bildirilmiştir. Orta derecede ince filtreler (30 </a:t>
                      </a:r>
                      <a:r>
                        <a:rPr lang="tr-TR" sz="1200" kern="1200" dirty="0" err="1" smtClean="0">
                          <a:solidFill>
                            <a:schemeClr val="dk1"/>
                          </a:solidFill>
                          <a:effectLst/>
                          <a:latin typeface="+mn-lt"/>
                          <a:ea typeface="+mn-ea"/>
                          <a:cs typeface="+mn-cs"/>
                        </a:rPr>
                        <a:t>μm</a:t>
                      </a:r>
                      <a:r>
                        <a:rPr lang="tr-TR" sz="1200" kern="1200" dirty="0" smtClean="0">
                          <a:solidFill>
                            <a:schemeClr val="dk1"/>
                          </a:solidFill>
                          <a:effectLst/>
                          <a:latin typeface="+mn-lt"/>
                          <a:ea typeface="+mn-ea"/>
                          <a:cs typeface="+mn-cs"/>
                        </a:rPr>
                        <a:t> gözenek boyutu ≤ 150 m) ara şarj seviyeleri üretir. </a:t>
                      </a:r>
                    </a:p>
                    <a:p>
                      <a:pPr algn="ctr"/>
                      <a:r>
                        <a:rPr lang="tr-TR" sz="1200" kern="1200" dirty="0" smtClean="0">
                          <a:solidFill>
                            <a:schemeClr val="dk1"/>
                          </a:solidFill>
                          <a:effectLst/>
                          <a:latin typeface="+mn-lt"/>
                          <a:ea typeface="+mn-ea"/>
                          <a:cs typeface="+mn-cs"/>
                        </a:rPr>
                        <a:t>Akış hızı sınırları, boru akışından kaynaklanan şarj işlemine bağlıdır. Bu nedenle, bir </a:t>
                      </a:r>
                      <a:r>
                        <a:rPr lang="tr-TR" sz="1200" kern="1200" dirty="0" err="1" smtClean="0">
                          <a:solidFill>
                            <a:schemeClr val="dk1"/>
                          </a:solidFill>
                          <a:effectLst/>
                          <a:latin typeface="+mn-lt"/>
                          <a:ea typeface="+mn-ea"/>
                          <a:cs typeface="+mn-cs"/>
                        </a:rPr>
                        <a:t>mikrofiltre</a:t>
                      </a:r>
                      <a:r>
                        <a:rPr lang="tr-TR" sz="1200" kern="1200" dirty="0" smtClean="0">
                          <a:solidFill>
                            <a:schemeClr val="dk1"/>
                          </a:solidFill>
                          <a:effectLst/>
                          <a:latin typeface="+mn-lt"/>
                          <a:ea typeface="+mn-ea"/>
                          <a:cs typeface="+mn-cs"/>
                        </a:rPr>
                        <a:t>, orta derecede ince filtre / süzgeç veya tıkalı kaba süzgecin akış aşağısında bulunan bir tankın buhar boşluğunda yanıcı bir atmosfer olabilirse, yeterli olması önemlidir.</a:t>
                      </a:r>
                      <a:endParaRPr lang="tr-TR" sz="1200" kern="1200" dirty="0">
                        <a:solidFill>
                          <a:schemeClr val="dk1"/>
                        </a:solidFill>
                        <a:effectLst/>
                        <a:latin typeface="+mn-lt"/>
                        <a:ea typeface="+mn-ea"/>
                        <a:cs typeface="+mn-cs"/>
                      </a:endParaRPr>
                    </a:p>
                  </a:txBody>
                  <a:tcPr marL="68582" marR="68582" marT="0" marB="0"/>
                </a:tc>
                <a:tc hMerge="1">
                  <a:txBody>
                    <a:bodyPr/>
                    <a:lstStyle/>
                    <a:p>
                      <a:endParaRPr lang="tr-TR"/>
                    </a:p>
                  </a:txBody>
                  <a:tcPr/>
                </a:tc>
                <a:tc gridSpan="2">
                  <a:txBody>
                    <a:bodyPr/>
                    <a:lstStyle/>
                    <a:p>
                      <a:pPr algn="ctr">
                        <a:lnSpc>
                          <a:spcPct val="107000"/>
                        </a:lnSpc>
                        <a:spcAft>
                          <a:spcPts val="0"/>
                        </a:spcAft>
                      </a:pP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hMerge="1">
                  <a:txBody>
                    <a:bodyPr/>
                    <a:lstStyle/>
                    <a:p>
                      <a:endParaRPr lang="tr-TR"/>
                    </a:p>
                  </a:txBody>
                  <a:tcPr/>
                </a:tc>
                <a:extLst>
                  <a:ext uri="{0D108BD9-81ED-4DB2-BD59-A6C34878D82A}">
                    <a16:rowId xmlns:a16="http://schemas.microsoft.com/office/drawing/2014/main" val="2461464779"/>
                  </a:ext>
                </a:extLst>
              </a:tr>
              <a:tr h="1410011">
                <a:tc>
                  <a:txBody>
                    <a:bodyPr/>
                    <a:lstStyle/>
                    <a:p>
                      <a:r>
                        <a:rPr lang="tr-TR" sz="1400" b="1" kern="1200" dirty="0" smtClean="0">
                          <a:solidFill>
                            <a:schemeClr val="dk1"/>
                          </a:solidFill>
                          <a:effectLst/>
                          <a:latin typeface="+mn-lt"/>
                          <a:ea typeface="+mn-ea"/>
                          <a:cs typeface="+mn-cs"/>
                        </a:rPr>
                        <a:t>Sıvı akış hızının 1 m / s'yi geçmesi durumu . </a:t>
                      </a:r>
                    </a:p>
                    <a:p>
                      <a:r>
                        <a:rPr lang="tr-TR" sz="1400" b="1" kern="1200" dirty="0" smtClean="0">
                          <a:solidFill>
                            <a:schemeClr val="dk1"/>
                          </a:solidFill>
                          <a:effectLst/>
                          <a:latin typeface="+mn-lt"/>
                          <a:ea typeface="+mn-ea"/>
                          <a:cs typeface="+mn-cs"/>
                        </a:rPr>
                        <a:t> </a:t>
                      </a:r>
                    </a:p>
                    <a:p>
                      <a:r>
                        <a:rPr lang="tr-TR" sz="1400" b="1" kern="1200" dirty="0" smtClean="0">
                          <a:solidFill>
                            <a:schemeClr val="dk1"/>
                          </a:solidFill>
                          <a:effectLst/>
                          <a:latin typeface="+mn-lt"/>
                          <a:ea typeface="+mn-ea"/>
                          <a:cs typeface="+mn-cs"/>
                        </a:rPr>
                        <a:t>İndüksiyon şarjından kaynaklanan kıvılcımları önlemek için, boruya bağlı tüm iletken bileşenleri (</a:t>
                      </a:r>
                      <a:r>
                        <a:rPr lang="tr-TR" sz="1400" b="1" kern="1200" dirty="0" err="1" smtClean="0">
                          <a:solidFill>
                            <a:schemeClr val="dk1"/>
                          </a:solidFill>
                          <a:effectLst/>
                          <a:latin typeface="+mn-lt"/>
                          <a:ea typeface="+mn-ea"/>
                          <a:cs typeface="+mn-cs"/>
                        </a:rPr>
                        <a:t>örn</a:t>
                      </a:r>
                      <a:r>
                        <a:rPr lang="tr-TR" sz="1400" b="1" kern="1200" dirty="0" smtClean="0">
                          <a:solidFill>
                            <a:schemeClr val="dk1"/>
                          </a:solidFill>
                          <a:effectLst/>
                          <a:latin typeface="+mn-lt"/>
                          <a:ea typeface="+mn-ea"/>
                          <a:cs typeface="+mn-cs"/>
                        </a:rPr>
                        <a:t>. </a:t>
                      </a:r>
                      <a:r>
                        <a:rPr lang="tr-TR" sz="1400" b="1" kern="1200" dirty="0" err="1" smtClean="0">
                          <a:solidFill>
                            <a:schemeClr val="dk1"/>
                          </a:solidFill>
                          <a:effectLst/>
                          <a:latin typeface="+mn-lt"/>
                          <a:ea typeface="+mn-ea"/>
                          <a:cs typeface="+mn-cs"/>
                        </a:rPr>
                        <a:t>Flanşlar</a:t>
                      </a:r>
                      <a:r>
                        <a:rPr lang="tr-TR" sz="1400" b="1" kern="1200" dirty="0" smtClean="0">
                          <a:solidFill>
                            <a:schemeClr val="dk1"/>
                          </a:solidFill>
                          <a:effectLst/>
                          <a:latin typeface="+mn-lt"/>
                          <a:ea typeface="+mn-ea"/>
                          <a:cs typeface="+mn-cs"/>
                        </a:rPr>
                        <a:t>, vanalar, vana </a:t>
                      </a:r>
                      <a:r>
                        <a:rPr lang="tr-TR" sz="1400" b="1" kern="1200" dirty="0" err="1" smtClean="0">
                          <a:solidFill>
                            <a:schemeClr val="dk1"/>
                          </a:solidFill>
                          <a:effectLst/>
                          <a:latin typeface="+mn-lt"/>
                          <a:ea typeface="+mn-ea"/>
                          <a:cs typeface="+mn-cs"/>
                        </a:rPr>
                        <a:t>bilyaları</a:t>
                      </a:r>
                      <a:r>
                        <a:rPr lang="tr-TR" sz="1400" b="1" kern="1200" dirty="0" smtClean="0">
                          <a:solidFill>
                            <a:schemeClr val="dk1"/>
                          </a:solidFill>
                          <a:effectLst/>
                          <a:latin typeface="+mn-lt"/>
                          <a:ea typeface="+mn-ea"/>
                          <a:cs typeface="+mn-cs"/>
                        </a:rPr>
                        <a:t> veya boru içindeki iletken katmanlar) ve kurulu elektrik </a:t>
                      </a:r>
                      <a:r>
                        <a:rPr lang="tr-TR" sz="1400" b="1" kern="1200" dirty="0" err="1" smtClean="0">
                          <a:solidFill>
                            <a:schemeClr val="dk1"/>
                          </a:solidFill>
                          <a:effectLst/>
                          <a:latin typeface="+mn-lt"/>
                          <a:ea typeface="+mn-ea"/>
                          <a:cs typeface="+mn-cs"/>
                        </a:rPr>
                        <a:t>kapasitansları</a:t>
                      </a:r>
                      <a:r>
                        <a:rPr lang="tr-TR" sz="1400" b="1" kern="1200" dirty="0" smtClean="0">
                          <a:solidFill>
                            <a:schemeClr val="dk1"/>
                          </a:solidFill>
                          <a:effectLst/>
                          <a:latin typeface="+mn-lt"/>
                          <a:ea typeface="+mn-ea"/>
                          <a:cs typeface="+mn-cs"/>
                        </a:rPr>
                        <a:t> hariç borunun çevresindeki bu tür tüm öğeleri topraklayın. 3 </a:t>
                      </a:r>
                      <a:r>
                        <a:rPr lang="tr-TR" sz="1400" b="1" kern="1200" dirty="0" err="1" smtClean="0">
                          <a:solidFill>
                            <a:schemeClr val="dk1"/>
                          </a:solidFill>
                          <a:effectLst/>
                          <a:latin typeface="+mn-lt"/>
                          <a:ea typeface="+mn-ea"/>
                          <a:cs typeface="+mn-cs"/>
                        </a:rPr>
                        <a:t>pF'den</a:t>
                      </a:r>
                      <a:r>
                        <a:rPr lang="tr-TR" sz="1400" b="1" kern="1200" dirty="0" smtClean="0">
                          <a:solidFill>
                            <a:schemeClr val="dk1"/>
                          </a:solidFill>
                          <a:effectLst/>
                          <a:latin typeface="+mn-lt"/>
                          <a:ea typeface="+mn-ea"/>
                          <a:cs typeface="+mn-cs"/>
                        </a:rPr>
                        <a:t> az. </a:t>
                      </a:r>
                      <a:endParaRPr lang="tr-TR" sz="1400" b="1" kern="1200" dirty="0">
                        <a:solidFill>
                          <a:schemeClr val="dk1"/>
                        </a:solidFill>
                        <a:effectLst/>
                        <a:latin typeface="+mn-lt"/>
                        <a:ea typeface="+mn-ea"/>
                        <a:cs typeface="+mn-cs"/>
                      </a:endParaRPr>
                    </a:p>
                  </a:txBody>
                  <a:tcPr marL="68582" marR="68582" marT="0" marB="0"/>
                </a:tc>
                <a:tc>
                  <a:txBody>
                    <a:bodyPr/>
                    <a:lstStyle/>
                    <a:p>
                      <a:pPr>
                        <a:lnSpc>
                          <a:spcPct val="107000"/>
                        </a:lnSpc>
                        <a:spcAft>
                          <a:spcPts val="0"/>
                        </a:spcAft>
                      </a:pP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0"/>
                        </a:spcAft>
                      </a:pP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0"/>
                        </a:spcAft>
                      </a:pP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extLst>
                  <a:ext uri="{0D108BD9-81ED-4DB2-BD59-A6C34878D82A}">
                    <a16:rowId xmlns:a16="http://schemas.microsoft.com/office/drawing/2014/main" val="1788903092"/>
                  </a:ext>
                </a:extLst>
              </a:tr>
              <a:tr h="286880">
                <a:tc>
                  <a:txBody>
                    <a:bodyPr/>
                    <a:lstStyle/>
                    <a:p>
                      <a:endParaRPr lang="tr-TR" sz="1800"/>
                    </a:p>
                  </a:txBody>
                  <a:tcPr marL="68582" marR="68582" marT="0" marB="0"/>
                </a:tc>
                <a:tc>
                  <a:txBody>
                    <a:bodyPr/>
                    <a:lstStyle/>
                    <a:p>
                      <a:pPr>
                        <a:lnSpc>
                          <a:spcPct val="107000"/>
                        </a:lnSpc>
                        <a:spcAft>
                          <a:spcPts val="0"/>
                        </a:spcAft>
                      </a:pP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0"/>
                        </a:spcAft>
                      </a:pP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0"/>
                        </a:spcAft>
                      </a:pP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extLst>
                  <a:ext uri="{0D108BD9-81ED-4DB2-BD59-A6C34878D82A}">
                    <a16:rowId xmlns:a16="http://schemas.microsoft.com/office/drawing/2014/main" val="2623823194"/>
                  </a:ext>
                </a:extLst>
              </a:tr>
              <a:tr h="286880">
                <a:tc>
                  <a:txBody>
                    <a:bodyPr/>
                    <a:lstStyle/>
                    <a:p>
                      <a:endParaRPr lang="tr-TR" sz="1800" dirty="0"/>
                    </a:p>
                  </a:txBody>
                  <a:tcPr marL="68582" marR="68582" marT="0" marB="0"/>
                </a:tc>
                <a:tc>
                  <a:txBody>
                    <a:bodyPr/>
                    <a:lstStyle/>
                    <a:p>
                      <a:pPr>
                        <a:lnSpc>
                          <a:spcPct val="107000"/>
                        </a:lnSpc>
                        <a:spcAft>
                          <a:spcPts val="0"/>
                        </a:spcAft>
                      </a:pP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0"/>
                        </a:spcAft>
                      </a:pP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0"/>
                        </a:spcAft>
                      </a:pP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extLst>
                  <a:ext uri="{0D108BD9-81ED-4DB2-BD59-A6C34878D82A}">
                    <a16:rowId xmlns:a16="http://schemas.microsoft.com/office/drawing/2014/main" val="4058001723"/>
                  </a:ext>
                </a:extLst>
              </a:tr>
              <a:tr h="286880">
                <a:tc>
                  <a:txBody>
                    <a:bodyPr/>
                    <a:lstStyle/>
                    <a:p>
                      <a:endParaRPr lang="tr-TR" sz="1800" dirty="0"/>
                    </a:p>
                  </a:txBody>
                  <a:tcPr marL="68582" marR="68582" marT="0" marB="0"/>
                </a:tc>
                <a:tc>
                  <a:txBody>
                    <a:bodyPr/>
                    <a:lstStyle/>
                    <a:p>
                      <a:pPr>
                        <a:lnSpc>
                          <a:spcPct val="107000"/>
                        </a:lnSpc>
                        <a:spcAft>
                          <a:spcPts val="0"/>
                        </a:spcAft>
                      </a:pP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0"/>
                        </a:spcAft>
                      </a:pP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0"/>
                        </a:spcAft>
                      </a:pP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extLst>
                  <a:ext uri="{0D108BD9-81ED-4DB2-BD59-A6C34878D82A}">
                    <a16:rowId xmlns:a16="http://schemas.microsoft.com/office/drawing/2014/main" val="2305563257"/>
                  </a:ext>
                </a:extLst>
              </a:tr>
            </a:tbl>
          </a:graphicData>
        </a:graphic>
      </p:graphicFrame>
      <p:pic>
        <p:nvPicPr>
          <p:cNvPr id="11" name="Resim 9" descr="Antistatik Filtre Torbası İmalatı | Çözüm Filtre A.Ş."/>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6416" y="1757669"/>
            <a:ext cx="4248150" cy="261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title"/>
          </p:nvPr>
        </p:nvSpPr>
        <p:spPr>
          <a:xfrm>
            <a:off x="425279" y="184050"/>
            <a:ext cx="10733586" cy="500062"/>
          </a:xfrm>
        </p:spPr>
        <p:txBody>
          <a:bodyPr>
            <a:normAutofit/>
          </a:bodyPr>
          <a:lstStyle/>
          <a:p>
            <a:pPr eaLnBrk="1" hangingPunct="1"/>
            <a:r>
              <a:rPr lang="tr-TR" altLang="tr-TR" sz="1800" b="1" dirty="0" smtClean="0">
                <a:solidFill>
                  <a:srgbClr val="002060"/>
                </a:solidFill>
                <a:latin typeface="Times New Roman" panose="02020603050405020304" pitchFamily="18" charset="0"/>
              </a:rPr>
              <a:t>                                     </a:t>
            </a:r>
            <a:r>
              <a:rPr lang="tr-TR" altLang="tr-TR" sz="2400" b="1" dirty="0" smtClean="0">
                <a:solidFill>
                  <a:srgbClr val="002060"/>
                </a:solidFill>
                <a:latin typeface="Times New Roman" panose="02020603050405020304" pitchFamily="18" charset="0"/>
              </a:rPr>
              <a:t>FİLİTRE-SÜZGEC VB YALITKAN EKİPMANLAR</a:t>
            </a:r>
            <a:endParaRPr lang="tr-TR" altLang="tr-TR" sz="2400" b="1" dirty="0">
              <a:solidFill>
                <a:srgbClr val="002060"/>
              </a:solidFill>
              <a:latin typeface="Times New Roman" panose="02020603050405020304" pitchFamily="18" charset="0"/>
            </a:endParaRPr>
          </a:p>
        </p:txBody>
      </p:sp>
      <p:pic>
        <p:nvPicPr>
          <p:cNvPr id="14"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31377" y="5549740"/>
            <a:ext cx="472120" cy="41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834" y="5592252"/>
            <a:ext cx="424985" cy="36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090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ocaeli dosya ön kapak">
            <a:extLst>
              <a:ext uri="{FF2B5EF4-FFF2-40B4-BE49-F238E27FC236}">
                <a16:creationId xmlns:a16="http://schemas.microsoft.com/office/drawing/2014/main" id="{197F93CC-4D03-CE44-B3C6-54F35ADCEE87}"/>
              </a:ext>
            </a:extLst>
          </p:cNvPr>
          <p:cNvPicPr>
            <a:picLocks noChangeAspect="1" noChangeArrowheads="1"/>
          </p:cNvPicPr>
          <p:nvPr/>
        </p:nvPicPr>
        <p:blipFill rotWithShape="1">
          <a:blip r:embed="rId2">
            <a:lum bright="20000" contrast="-20000"/>
          </a:blip>
          <a:srcRect l="18533" t="28945" r="20114" b="31414"/>
          <a:stretch/>
        </p:blipFill>
        <p:spPr bwMode="auto">
          <a:xfrm>
            <a:off x="0" y="1"/>
            <a:ext cx="12192000" cy="6858000"/>
          </a:xfrm>
          <a:prstGeom prst="rect">
            <a:avLst/>
          </a:prstGeom>
          <a:noFill/>
          <a:ln w="9525">
            <a:noFill/>
            <a:miter lim="800000"/>
            <a:headEnd/>
            <a:tailEnd/>
          </a:ln>
        </p:spPr>
      </p:pic>
      <p:sp>
        <p:nvSpPr>
          <p:cNvPr id="7" name="Text Box 5">
            <a:extLst>
              <a:ext uri="{FF2B5EF4-FFF2-40B4-BE49-F238E27FC236}">
                <a16:creationId xmlns:a16="http://schemas.microsoft.com/office/drawing/2014/main" id="{1CCAF2A3-86E1-E343-8597-FFC576DE9A2B}"/>
              </a:ext>
            </a:extLst>
          </p:cNvPr>
          <p:cNvSpPr txBox="1">
            <a:spLocks noChangeArrowheads="1"/>
          </p:cNvSpPr>
          <p:nvPr/>
        </p:nvSpPr>
        <p:spPr bwMode="auto">
          <a:xfrm>
            <a:off x="1523999" y="1613118"/>
            <a:ext cx="9144000" cy="1815882"/>
          </a:xfrm>
          <a:prstGeom prst="rect">
            <a:avLst/>
          </a:prstGeom>
          <a:noFill/>
          <a:ln w="9525">
            <a:noFill/>
            <a:miter lim="800000"/>
            <a:headEnd/>
            <a:tailEnd/>
          </a:ln>
        </p:spPr>
        <p:txBody>
          <a:bodyPr>
            <a:spAutoFit/>
          </a:bodyPr>
          <a:lstStyle/>
          <a:p>
            <a:pPr algn="ctr">
              <a:spcBef>
                <a:spcPct val="50000"/>
              </a:spcBef>
            </a:pPr>
            <a:r>
              <a:rPr lang="tr-TR" sz="1600" b="1" dirty="0"/>
              <a:t>FUAR İÇİ 41040 İZMİT/KOCAELİ </a:t>
            </a:r>
          </a:p>
          <a:p>
            <a:pPr algn="ctr">
              <a:spcBef>
                <a:spcPct val="50000"/>
              </a:spcBef>
            </a:pPr>
            <a:r>
              <a:rPr lang="tr-TR" sz="1600" b="1" dirty="0"/>
              <a:t>TEL: +90 262 315 80 00</a:t>
            </a:r>
          </a:p>
          <a:p>
            <a:pPr algn="ctr">
              <a:spcBef>
                <a:spcPct val="50000"/>
              </a:spcBef>
            </a:pPr>
            <a:r>
              <a:rPr lang="tr-TR" sz="1600" b="1" dirty="0"/>
              <a:t>FAX: +90 262 321 90 70</a:t>
            </a:r>
          </a:p>
          <a:p>
            <a:pPr algn="ctr">
              <a:spcBef>
                <a:spcPct val="50000"/>
              </a:spcBef>
            </a:pPr>
            <a:r>
              <a:rPr lang="tr-TR" sz="1600" b="1" dirty="0"/>
              <a:t>WEB: </a:t>
            </a:r>
            <a:r>
              <a:rPr lang="tr-TR" sz="1600" b="1" u="sng" dirty="0" err="1"/>
              <a:t>www.kosano.org.tr</a:t>
            </a:r>
            <a:r>
              <a:rPr lang="tr-TR" sz="1600" b="1" dirty="0"/>
              <a:t>  </a:t>
            </a:r>
          </a:p>
          <a:p>
            <a:pPr algn="ctr">
              <a:spcBef>
                <a:spcPct val="50000"/>
              </a:spcBef>
            </a:pPr>
            <a:r>
              <a:rPr lang="tr-TR" sz="1600" b="1" dirty="0"/>
              <a:t>E-MAIL: </a:t>
            </a:r>
            <a:r>
              <a:rPr lang="tr-TR" sz="1600" b="1" u="sng" dirty="0" err="1"/>
              <a:t>kso@kosano.org.tr</a:t>
            </a:r>
            <a:r>
              <a:rPr lang="tr-TR" sz="1600" b="1" u="sng" dirty="0"/>
              <a:t> </a:t>
            </a:r>
          </a:p>
        </p:txBody>
      </p:sp>
      <p:pic>
        <p:nvPicPr>
          <p:cNvPr id="6" name="Picture 5" descr="Logo&#10;&#10;Description automatically generated">
            <a:extLst>
              <a:ext uri="{FF2B5EF4-FFF2-40B4-BE49-F238E27FC236}">
                <a16:creationId xmlns:a16="http://schemas.microsoft.com/office/drawing/2014/main" id="{E9142D96-9128-774C-9C37-0A9285311BE3}"/>
              </a:ext>
            </a:extLst>
          </p:cNvPr>
          <p:cNvPicPr>
            <a:picLocks noChangeAspect="1"/>
          </p:cNvPicPr>
          <p:nvPr/>
        </p:nvPicPr>
        <p:blipFill>
          <a:blip r:embed="rId3"/>
          <a:stretch>
            <a:fillRect/>
          </a:stretch>
        </p:blipFill>
        <p:spPr>
          <a:xfrm>
            <a:off x="4485245" y="-83862"/>
            <a:ext cx="3345078" cy="2045919"/>
          </a:xfrm>
          <a:prstGeom prst="rect">
            <a:avLst/>
          </a:prstGeom>
        </p:spPr>
      </p:pic>
    </p:spTree>
    <p:extLst>
      <p:ext uri="{BB962C8B-B14F-4D97-AF65-F5344CB8AC3E}">
        <p14:creationId xmlns:p14="http://schemas.microsoft.com/office/powerpoint/2010/main" val="487904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jpg">
            <a:extLst>
              <a:ext uri="{FF2B5EF4-FFF2-40B4-BE49-F238E27FC236}">
                <a16:creationId xmlns:a16="http://schemas.microsoft.com/office/drawing/2014/main" id="{7C2DE000-26CE-EE43-9758-A159FBEDF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834" y="261256"/>
            <a:ext cx="11596008" cy="524727"/>
          </a:xfrm>
          <a:prstGeom prst="rect">
            <a:avLst/>
          </a:prstGeom>
        </p:spPr>
      </p:pic>
      <p:sp>
        <p:nvSpPr>
          <p:cNvPr id="5" name="Title 1">
            <a:extLst>
              <a:ext uri="{FF2B5EF4-FFF2-40B4-BE49-F238E27FC236}">
                <a16:creationId xmlns:a16="http://schemas.microsoft.com/office/drawing/2014/main" id="{6988312C-16E6-0F44-BB95-EBF6498B5538}"/>
              </a:ext>
            </a:extLst>
          </p:cNvPr>
          <p:cNvSpPr txBox="1">
            <a:spLocks/>
          </p:cNvSpPr>
          <p:nvPr/>
        </p:nvSpPr>
        <p:spPr>
          <a:xfrm>
            <a:off x="425279" y="164912"/>
            <a:ext cx="10235375"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endParaRPr lang="en-GB" sz="3200" dirty="0">
              <a:solidFill>
                <a:srgbClr val="FFFFFF"/>
              </a:solidFill>
            </a:endParaRPr>
          </a:p>
        </p:txBody>
      </p:sp>
      <p:pic>
        <p:nvPicPr>
          <p:cNvPr id="3" name="Resim 2">
            <a:extLst>
              <a:ext uri="{FF2B5EF4-FFF2-40B4-BE49-F238E27FC236}">
                <a16:creationId xmlns:a16="http://schemas.microsoft.com/office/drawing/2014/main" id="{497A511F-B4E1-4B46-AF25-8CFFE9643C5F}"/>
              </a:ext>
            </a:extLst>
          </p:cNvPr>
          <p:cNvPicPr>
            <a:picLocks noChangeAspect="1"/>
          </p:cNvPicPr>
          <p:nvPr/>
        </p:nvPicPr>
        <p:blipFill>
          <a:blip r:embed="rId3"/>
          <a:stretch>
            <a:fillRect/>
          </a:stretch>
        </p:blipFill>
        <p:spPr>
          <a:xfrm>
            <a:off x="297997" y="952500"/>
            <a:ext cx="11560628" cy="5905500"/>
          </a:xfrm>
          <a:prstGeom prst="rect">
            <a:avLst/>
          </a:prstGeom>
        </p:spPr>
      </p:pic>
      <p:sp>
        <p:nvSpPr>
          <p:cNvPr id="6" name="Rectangle 5">
            <a:extLst>
              <a:ext uri="{FF2B5EF4-FFF2-40B4-BE49-F238E27FC236}">
                <a16:creationId xmlns:a16="http://schemas.microsoft.com/office/drawing/2014/main" id="{D608068E-82CC-2A44-9826-D03844D4D3A7}"/>
              </a:ext>
            </a:extLst>
          </p:cNvPr>
          <p:cNvSpPr/>
          <p:nvPr/>
        </p:nvSpPr>
        <p:spPr>
          <a:xfrm>
            <a:off x="5128053" y="5961050"/>
            <a:ext cx="2174789" cy="78133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pic>
        <p:nvPicPr>
          <p:cNvPr id="7" name="Picture 6" descr="Logo&#10;&#10;Description automatically generated">
            <a:extLst>
              <a:ext uri="{FF2B5EF4-FFF2-40B4-BE49-F238E27FC236}">
                <a16:creationId xmlns:a16="http://schemas.microsoft.com/office/drawing/2014/main" id="{E031EC10-ADBD-D54E-B9F1-7391393DF75A}"/>
              </a:ext>
            </a:extLst>
          </p:cNvPr>
          <p:cNvPicPr>
            <a:picLocks noChangeAspect="1"/>
          </p:cNvPicPr>
          <p:nvPr/>
        </p:nvPicPr>
        <p:blipFill>
          <a:blip r:embed="rId4"/>
          <a:stretch>
            <a:fillRect/>
          </a:stretch>
        </p:blipFill>
        <p:spPr>
          <a:xfrm>
            <a:off x="5177043" y="5772781"/>
            <a:ext cx="1939373" cy="1186161"/>
          </a:xfrm>
          <a:prstGeom prst="rect">
            <a:avLst/>
          </a:prstGeom>
        </p:spPr>
      </p:pic>
      <p:sp>
        <p:nvSpPr>
          <p:cNvPr id="8" name="Rectangle 2"/>
          <p:cNvSpPr>
            <a:spLocks noGrp="1" noChangeArrowheads="1"/>
          </p:cNvSpPr>
          <p:nvPr>
            <p:ph type="title"/>
          </p:nvPr>
        </p:nvSpPr>
        <p:spPr>
          <a:xfrm>
            <a:off x="297997" y="157546"/>
            <a:ext cx="8229600" cy="990600"/>
          </a:xfrm>
        </p:spPr>
        <p:txBody>
          <a:bodyPr>
            <a:normAutofit/>
          </a:bodyPr>
          <a:lstStyle/>
          <a:p>
            <a:pPr eaLnBrk="1" hangingPunct="1"/>
            <a:r>
              <a:rPr lang="tr-TR" altLang="tr-TR" sz="1800" b="1" dirty="0" smtClean="0">
                <a:solidFill>
                  <a:srgbClr val="002060"/>
                </a:solidFill>
                <a:latin typeface="Times New Roman" panose="02020603050405020304" pitchFamily="18" charset="0"/>
                <a:cs typeface="Times New Roman" panose="02020603050405020304" pitchFamily="18" charset="0"/>
              </a:rPr>
              <a:t>   </a:t>
            </a:r>
            <a:endParaRPr lang="tr-TR" altLang="tr-TR" sz="1800" b="1" dirty="0">
              <a:solidFill>
                <a:srgbClr val="002060"/>
              </a:solidFill>
              <a:latin typeface="Times New Roman" panose="02020603050405020304" pitchFamily="18" charset="0"/>
              <a:cs typeface="Times New Roman" panose="02020603050405020304" pitchFamily="18" charset="0"/>
            </a:endParaRPr>
          </a:p>
        </p:txBody>
      </p:sp>
      <p:pic>
        <p:nvPicPr>
          <p:cNvPr id="9"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835" y="1082743"/>
            <a:ext cx="3554467" cy="30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Atex Exproof Monoray Tavan Vinç – Yük Kaldırma Ekipmanları"/>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5737" y="1096381"/>
            <a:ext cx="3310280" cy="30477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191749" y="5568062"/>
            <a:ext cx="431030" cy="37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4904" y="5408023"/>
            <a:ext cx="420330" cy="36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Resim 12" descr="1.2. Transformer substations, explosion-proof (two-feeder) KTPRV-630 /  6-1,2 / 0.69-T - ООО «Научно-производственное предприятие»  «Донтрансформатор» | ООО «Научно-производственное предприятие»  «Донтрансформатор»"/>
          <p:cNvPicPr/>
          <p:nvPr/>
        </p:nvPicPr>
        <p:blipFill>
          <a:blip r:embed="rId9">
            <a:extLst>
              <a:ext uri="{28A0092B-C50C-407E-A947-70E740481C1C}">
                <a14:useLocalDpi xmlns:a14="http://schemas.microsoft.com/office/drawing/2010/main" val="0"/>
              </a:ext>
            </a:extLst>
          </a:blip>
          <a:srcRect/>
          <a:stretch>
            <a:fillRect/>
          </a:stretch>
        </p:blipFill>
        <p:spPr bwMode="auto">
          <a:xfrm>
            <a:off x="8108950" y="1108651"/>
            <a:ext cx="3651341" cy="3035450"/>
          </a:xfrm>
          <a:prstGeom prst="rect">
            <a:avLst/>
          </a:prstGeom>
          <a:noFill/>
          <a:ln>
            <a:noFill/>
          </a:ln>
        </p:spPr>
      </p:pic>
      <p:graphicFrame>
        <p:nvGraphicFramePr>
          <p:cNvPr id="2" name="Tablo 1"/>
          <p:cNvGraphicFramePr>
            <a:graphicFrameLocks noGrp="1"/>
          </p:cNvGraphicFramePr>
          <p:nvPr>
            <p:extLst>
              <p:ext uri="{D42A27DB-BD31-4B8C-83A1-F6EECF244321}">
                <p14:modId xmlns:p14="http://schemas.microsoft.com/office/powerpoint/2010/main" val="4071888673"/>
              </p:ext>
            </p:extLst>
          </p:nvPr>
        </p:nvGraphicFramePr>
        <p:xfrm>
          <a:off x="2535530" y="4197971"/>
          <a:ext cx="6931660" cy="1745602"/>
        </p:xfrm>
        <a:graphic>
          <a:graphicData uri="http://schemas.openxmlformats.org/drawingml/2006/table">
            <a:tbl>
              <a:tblPr>
                <a:tableStyleId>{5C22544A-7EE6-4342-B048-85BDC9FD1C3A}</a:tableStyleId>
              </a:tblPr>
              <a:tblGrid>
                <a:gridCol w="1322705">
                  <a:extLst>
                    <a:ext uri="{9D8B030D-6E8A-4147-A177-3AD203B41FA5}">
                      <a16:colId xmlns:a16="http://schemas.microsoft.com/office/drawing/2014/main" val="3099097425"/>
                    </a:ext>
                  </a:extLst>
                </a:gridCol>
                <a:gridCol w="1288415">
                  <a:extLst>
                    <a:ext uri="{9D8B030D-6E8A-4147-A177-3AD203B41FA5}">
                      <a16:colId xmlns:a16="http://schemas.microsoft.com/office/drawing/2014/main" val="3675241383"/>
                    </a:ext>
                  </a:extLst>
                </a:gridCol>
                <a:gridCol w="1306830">
                  <a:extLst>
                    <a:ext uri="{9D8B030D-6E8A-4147-A177-3AD203B41FA5}">
                      <a16:colId xmlns:a16="http://schemas.microsoft.com/office/drawing/2014/main" val="4148164991"/>
                    </a:ext>
                  </a:extLst>
                </a:gridCol>
                <a:gridCol w="814705">
                  <a:extLst>
                    <a:ext uri="{9D8B030D-6E8A-4147-A177-3AD203B41FA5}">
                      <a16:colId xmlns:a16="http://schemas.microsoft.com/office/drawing/2014/main" val="3665228913"/>
                    </a:ext>
                  </a:extLst>
                </a:gridCol>
                <a:gridCol w="858520">
                  <a:extLst>
                    <a:ext uri="{9D8B030D-6E8A-4147-A177-3AD203B41FA5}">
                      <a16:colId xmlns:a16="http://schemas.microsoft.com/office/drawing/2014/main" val="2914460832"/>
                    </a:ext>
                  </a:extLst>
                </a:gridCol>
                <a:gridCol w="1340485">
                  <a:extLst>
                    <a:ext uri="{9D8B030D-6E8A-4147-A177-3AD203B41FA5}">
                      <a16:colId xmlns:a16="http://schemas.microsoft.com/office/drawing/2014/main" val="156109067"/>
                    </a:ext>
                  </a:extLst>
                </a:gridCol>
              </a:tblGrid>
              <a:tr h="213731">
                <a:tc>
                  <a:txBody>
                    <a:bodyPr/>
                    <a:lstStyle/>
                    <a:p>
                      <a:pPr algn="ctr">
                        <a:lnSpc>
                          <a:spcPct val="115000"/>
                        </a:lnSpc>
                        <a:spcAft>
                          <a:spcPts val="0"/>
                        </a:spcAft>
                      </a:pPr>
                      <a:r>
                        <a:rPr lang="tr-TR" sz="1200" kern="1200" dirty="0" err="1">
                          <a:solidFill>
                            <a:schemeClr val="tx1"/>
                          </a:solidFill>
                          <a:effectLst/>
                        </a:rPr>
                        <a:t>Kompenent</a:t>
                      </a:r>
                      <a:r>
                        <a:rPr lang="tr-TR" sz="1200" kern="1200" dirty="0">
                          <a:solidFill>
                            <a:schemeClr val="tx1"/>
                          </a:solidFill>
                          <a:effectLst/>
                        </a:rPr>
                        <a:t> adı</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200" kern="1200" dirty="0">
                          <a:solidFill>
                            <a:schemeClr val="tx1"/>
                          </a:solidFill>
                          <a:effectLst/>
                        </a:rPr>
                        <a:t>Teknik Özellikler</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200" kern="1200" dirty="0" err="1">
                          <a:solidFill>
                            <a:schemeClr val="tx1"/>
                          </a:solidFill>
                          <a:effectLst/>
                        </a:rPr>
                        <a:t>Ex</a:t>
                      </a:r>
                      <a:r>
                        <a:rPr lang="tr-TR" sz="1200" kern="1200" dirty="0">
                          <a:solidFill>
                            <a:schemeClr val="tx1"/>
                          </a:solidFill>
                          <a:effectLst/>
                        </a:rPr>
                        <a:t> Kodu</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200" kern="1200">
                          <a:solidFill>
                            <a:schemeClr val="tx1"/>
                          </a:solidFill>
                          <a:effectLst/>
                        </a:rPr>
                        <a:t>IP / Ta</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200" kern="1200">
                          <a:solidFill>
                            <a:schemeClr val="tx1"/>
                          </a:solidFill>
                          <a:effectLst/>
                        </a:rPr>
                        <a:t>Eki </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200" kern="1200" dirty="0">
                          <a:solidFill>
                            <a:schemeClr val="tx1"/>
                          </a:solidFill>
                          <a:effectLst/>
                        </a:rPr>
                        <a:t>     Revizyon </a:t>
                      </a:r>
                      <a:r>
                        <a:rPr lang="tr-TR" sz="1200" kern="1200" dirty="0" smtClean="0">
                          <a:solidFill>
                            <a:schemeClr val="tx1"/>
                          </a:solidFill>
                          <a:effectLst/>
                        </a:rPr>
                        <a:t>durumu</a:t>
                      </a:r>
                    </a:p>
                    <a:p>
                      <a:pPr algn="ctr">
                        <a:lnSpc>
                          <a:spcPct val="115000"/>
                        </a:lnSpc>
                        <a:spcAft>
                          <a:spcPts val="0"/>
                        </a:spcAft>
                      </a:pPr>
                      <a:r>
                        <a:rPr lang="tr-TR" sz="1200" kern="1200" dirty="0" smtClean="0">
                          <a:solidFill>
                            <a:schemeClr val="tx1"/>
                          </a:solidFill>
                          <a:effectLst/>
                        </a:rPr>
                        <a:t>     Ekipman</a:t>
                      </a:r>
                      <a:r>
                        <a:rPr lang="tr-TR" sz="1200" kern="1200" baseline="0" dirty="0" smtClean="0">
                          <a:solidFill>
                            <a:schemeClr val="tx1"/>
                          </a:solidFill>
                          <a:effectLst/>
                        </a:rPr>
                        <a:t> değişimi</a:t>
                      </a:r>
                      <a:r>
                        <a:rPr lang="tr-TR" sz="1200" kern="1200" dirty="0" smtClean="0">
                          <a:solidFill>
                            <a:schemeClr val="tx1"/>
                          </a:solidFill>
                          <a:effectLst/>
                        </a:rPr>
                        <a:t> </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3418386"/>
                  </a:ext>
                </a:extLst>
              </a:tr>
              <a:tr h="217114">
                <a:tc>
                  <a:txBody>
                    <a:bodyPr/>
                    <a:lstStyle/>
                    <a:p>
                      <a:pPr>
                        <a:lnSpc>
                          <a:spcPct val="115000"/>
                        </a:lnSpc>
                        <a:spcAft>
                          <a:spcPts val="0"/>
                        </a:spcAft>
                      </a:pPr>
                      <a:r>
                        <a:rPr lang="tr-TR" sz="1200" kern="1200" dirty="0">
                          <a:solidFill>
                            <a:schemeClr val="tx1"/>
                          </a:solidFill>
                          <a:effectLst/>
                        </a:rPr>
                        <a:t>Motor </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1200" kern="1200" dirty="0" smtClean="0">
                          <a:solidFill>
                            <a:schemeClr val="tx1"/>
                          </a:solidFill>
                          <a:effectLst/>
                        </a:rPr>
                        <a:t>YB3</a:t>
                      </a:r>
                      <a:r>
                        <a:rPr lang="tr-TR" sz="1200" kern="1200" baseline="0" dirty="0" smtClean="0">
                          <a:solidFill>
                            <a:schemeClr val="tx1"/>
                          </a:solidFill>
                          <a:effectLst/>
                        </a:rPr>
                        <a:t> </a:t>
                      </a:r>
                      <a:r>
                        <a:rPr lang="tr-TR" sz="1200" kern="1200" baseline="0" dirty="0" err="1" smtClean="0">
                          <a:solidFill>
                            <a:schemeClr val="tx1"/>
                          </a:solidFill>
                          <a:effectLst/>
                        </a:rPr>
                        <a:t>Trifaze</a:t>
                      </a:r>
                      <a:r>
                        <a:rPr lang="tr-TR" sz="1200" kern="1200" baseline="0" dirty="0" smtClean="0">
                          <a:solidFill>
                            <a:schemeClr val="tx1"/>
                          </a:solidFill>
                          <a:effectLst/>
                        </a:rPr>
                        <a:t> 3 kW….</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1200" kern="1200" dirty="0">
                          <a:solidFill>
                            <a:schemeClr val="tx1"/>
                          </a:solidFill>
                          <a:effectLst/>
                        </a:rPr>
                        <a:t>II 2G </a:t>
                      </a:r>
                      <a:r>
                        <a:rPr lang="tr-TR" sz="1200" kern="1200" dirty="0" err="1">
                          <a:solidFill>
                            <a:schemeClr val="tx1"/>
                          </a:solidFill>
                          <a:effectLst/>
                        </a:rPr>
                        <a:t>Ex</a:t>
                      </a:r>
                      <a:r>
                        <a:rPr lang="tr-TR" sz="1200" kern="1200" dirty="0">
                          <a:solidFill>
                            <a:schemeClr val="tx1"/>
                          </a:solidFill>
                          <a:effectLst/>
                        </a:rPr>
                        <a:t> d  II B T3 </a:t>
                      </a:r>
                      <a:r>
                        <a:rPr lang="tr-TR" sz="1200" kern="1200" dirty="0" err="1">
                          <a:solidFill>
                            <a:schemeClr val="tx1"/>
                          </a:solidFill>
                          <a:effectLst/>
                        </a:rPr>
                        <a:t>Gb</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1200" kern="1200">
                          <a:solidFill>
                            <a:schemeClr val="tx1"/>
                          </a:solidFill>
                          <a:effectLst/>
                        </a:rPr>
                        <a:t>IP65/....C</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1200" kern="1200">
                          <a:solidFill>
                            <a:schemeClr val="tx1"/>
                          </a:solidFill>
                          <a:effectLst/>
                        </a:rPr>
                        <a:t>Ek 1 </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1200" kern="1200" dirty="0">
                          <a:solidFill>
                            <a:schemeClr val="tx1"/>
                          </a:solidFill>
                          <a:effectLst/>
                        </a:rPr>
                        <a:t>..........</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1123320"/>
                  </a:ext>
                </a:extLst>
              </a:tr>
              <a:tr h="232340">
                <a:tc>
                  <a:txBody>
                    <a:bodyPr/>
                    <a:lstStyle/>
                    <a:p>
                      <a:pPr>
                        <a:lnSpc>
                          <a:spcPct val="115000"/>
                        </a:lnSpc>
                        <a:spcAft>
                          <a:spcPts val="0"/>
                        </a:spcAft>
                      </a:pPr>
                      <a:r>
                        <a:rPr lang="tr-TR" sz="1200" kern="1200" dirty="0">
                          <a:solidFill>
                            <a:schemeClr val="tx1"/>
                          </a:solidFill>
                          <a:effectLst/>
                        </a:rPr>
                        <a:t>Fan</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tr-TR" sz="1200" dirty="0" smtClean="0">
                          <a:solidFill>
                            <a:schemeClr val="tx1"/>
                          </a:solidFill>
                          <a:effectLst/>
                          <a:latin typeface="Calibri" panose="020F0502020204030204" pitchFamily="34" charset="0"/>
                          <a:cs typeface="Times New Roman" panose="02020603050405020304" pitchFamily="18" charset="0"/>
                        </a:rPr>
                        <a:t>………</a:t>
                      </a:r>
                      <a:endParaRPr lang="tr-TR" sz="1200" dirty="0">
                        <a:solidFill>
                          <a:schemeClr val="tx1"/>
                        </a:solidFill>
                        <a:effectLst/>
                        <a:latin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tr-TR" sz="1200" dirty="0" smtClean="0">
                          <a:solidFill>
                            <a:schemeClr val="tx1"/>
                          </a:solidFill>
                          <a:effectLst/>
                          <a:latin typeface="Calibri" panose="020F0502020204030204" pitchFamily="34" charset="0"/>
                          <a:cs typeface="Times New Roman" panose="02020603050405020304" pitchFamily="18" charset="0"/>
                        </a:rPr>
                        <a:t>………</a:t>
                      </a:r>
                      <a:endParaRPr lang="tr-TR" sz="1200" dirty="0">
                        <a:solidFill>
                          <a:schemeClr val="tx1"/>
                        </a:solidFill>
                        <a:effectLst/>
                        <a:latin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tr-TR" sz="1200" dirty="0" smtClean="0">
                          <a:solidFill>
                            <a:schemeClr val="tx1"/>
                          </a:solidFill>
                          <a:effectLst/>
                          <a:latin typeface="Calibri" panose="020F0502020204030204" pitchFamily="34" charset="0"/>
                          <a:cs typeface="Times New Roman" panose="02020603050405020304" pitchFamily="18" charset="0"/>
                        </a:rPr>
                        <a:t>………</a:t>
                      </a:r>
                      <a:endParaRPr lang="tr-TR" sz="1200" dirty="0">
                        <a:solidFill>
                          <a:schemeClr val="tx1"/>
                        </a:solidFill>
                        <a:effectLst/>
                        <a:latin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tr-TR" sz="1200" dirty="0" smtClean="0">
                          <a:solidFill>
                            <a:schemeClr val="tx1"/>
                          </a:solidFill>
                          <a:effectLst/>
                          <a:latin typeface="Calibri" panose="020F0502020204030204" pitchFamily="34" charset="0"/>
                          <a:cs typeface="Times New Roman" panose="02020603050405020304" pitchFamily="18" charset="0"/>
                        </a:rPr>
                        <a:t>Ek 2</a:t>
                      </a:r>
                      <a:endParaRPr lang="tr-TR" sz="1200" dirty="0">
                        <a:solidFill>
                          <a:schemeClr val="tx1"/>
                        </a:solidFill>
                        <a:effectLst/>
                        <a:latin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tr-TR" sz="1200" dirty="0" smtClean="0">
                          <a:solidFill>
                            <a:schemeClr val="tx1"/>
                          </a:solidFill>
                          <a:effectLst/>
                          <a:latin typeface="Calibri" panose="020F0502020204030204" pitchFamily="34" charset="0"/>
                          <a:cs typeface="Times New Roman" panose="02020603050405020304" pitchFamily="18" charset="0"/>
                        </a:rPr>
                        <a:t>………..</a:t>
                      </a:r>
                      <a:endParaRPr lang="tr-TR" sz="1200" dirty="0">
                        <a:solidFill>
                          <a:schemeClr val="tx1"/>
                        </a:solidFill>
                        <a:effectLst/>
                        <a:latin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0738130"/>
                  </a:ext>
                </a:extLst>
              </a:tr>
              <a:tr h="232340">
                <a:tc>
                  <a:txBody>
                    <a:bodyPr/>
                    <a:lstStyle/>
                    <a:p>
                      <a:pPr>
                        <a:lnSpc>
                          <a:spcPct val="115000"/>
                        </a:lnSpc>
                        <a:spcAft>
                          <a:spcPts val="0"/>
                        </a:spcAft>
                      </a:pPr>
                      <a:r>
                        <a:rPr lang="tr-TR" sz="1200" kern="1200" dirty="0">
                          <a:solidFill>
                            <a:schemeClr val="tx1"/>
                          </a:solidFill>
                          <a:effectLst/>
                        </a:rPr>
                        <a:t>……..</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tr-TR" sz="1200" dirty="0" smtClean="0">
                          <a:solidFill>
                            <a:schemeClr val="tx1"/>
                          </a:solidFill>
                          <a:effectLst/>
                        </a:rPr>
                        <a:t>………</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tr-TR" sz="1200" dirty="0" smtClean="0">
                          <a:solidFill>
                            <a:schemeClr val="tx1"/>
                          </a:solidFill>
                          <a:effectLst/>
                        </a:rPr>
                        <a:t>………</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tr-TR" sz="1200" dirty="0" smtClean="0">
                          <a:solidFill>
                            <a:schemeClr val="tx1"/>
                          </a:solidFill>
                          <a:effectLst/>
                        </a:rPr>
                        <a:t>………</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tr-TR" sz="1200" dirty="0" smtClean="0">
                          <a:solidFill>
                            <a:schemeClr val="tx1"/>
                          </a:solidFill>
                          <a:effectLst/>
                        </a:rPr>
                        <a:t>……</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tr-TR" sz="1200" dirty="0">
                          <a:solidFill>
                            <a:schemeClr val="tx1"/>
                          </a:solidFill>
                          <a:effectLst/>
                        </a:rPr>
                        <a:t>………..</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764921"/>
                  </a:ext>
                </a:extLst>
              </a:tr>
            </a:tbl>
          </a:graphicData>
        </a:graphic>
      </p:graphicFrame>
      <p:sp>
        <p:nvSpPr>
          <p:cNvPr id="14" name="Dikdörtgen 13"/>
          <p:cNvSpPr/>
          <p:nvPr/>
        </p:nvSpPr>
        <p:spPr>
          <a:xfrm>
            <a:off x="653143" y="404950"/>
            <a:ext cx="8490857" cy="461665"/>
          </a:xfrm>
          <a:prstGeom prst="rect">
            <a:avLst/>
          </a:prstGeom>
        </p:spPr>
        <p:txBody>
          <a:bodyPr wrap="square">
            <a:spAutoFit/>
          </a:bodyPr>
          <a:lstStyle/>
          <a:p>
            <a:r>
              <a:rPr lang="tr-TR" altLang="tr-TR" b="1" dirty="0" smtClean="0">
                <a:solidFill>
                  <a:srgbClr val="002060"/>
                </a:solidFill>
                <a:latin typeface="Times New Roman" panose="02020603050405020304" pitchFamily="18" charset="0"/>
              </a:rPr>
              <a:t>                                                          </a:t>
            </a:r>
            <a:r>
              <a:rPr lang="tr-TR" altLang="tr-TR" sz="2400" b="1" dirty="0" smtClean="0">
                <a:solidFill>
                  <a:srgbClr val="002060"/>
                </a:solidFill>
                <a:latin typeface="Times New Roman" panose="02020603050405020304" pitchFamily="18" charset="0"/>
              </a:rPr>
              <a:t>KLİMA SANTRALİ- VİNÇ- TRAFO</a:t>
            </a:r>
            <a:r>
              <a:rPr lang="tr-TR" altLang="tr-TR" sz="2400" b="1" dirty="0" smtClean="0">
                <a:solidFill>
                  <a:schemeClr val="bg2"/>
                </a:solidFill>
                <a:latin typeface="Times New Roman" panose="02020603050405020304" pitchFamily="18" charset="0"/>
              </a:rPr>
              <a:t> </a:t>
            </a:r>
            <a:endParaRPr lang="tr-TR" sz="2400" dirty="0"/>
          </a:p>
        </p:txBody>
      </p:sp>
    </p:spTree>
    <p:extLst>
      <p:ext uri="{BB962C8B-B14F-4D97-AF65-F5344CB8AC3E}">
        <p14:creationId xmlns:p14="http://schemas.microsoft.com/office/powerpoint/2010/main" val="2933558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jpg">
            <a:extLst>
              <a:ext uri="{FF2B5EF4-FFF2-40B4-BE49-F238E27FC236}">
                <a16:creationId xmlns:a16="http://schemas.microsoft.com/office/drawing/2014/main" id="{7C2DE000-26CE-EE43-9758-A159FBEDF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97" y="54417"/>
            <a:ext cx="11596008" cy="497884"/>
          </a:xfrm>
          <a:prstGeom prst="rect">
            <a:avLst/>
          </a:prstGeom>
        </p:spPr>
      </p:pic>
      <p:sp>
        <p:nvSpPr>
          <p:cNvPr id="5" name="Title 1">
            <a:extLst>
              <a:ext uri="{FF2B5EF4-FFF2-40B4-BE49-F238E27FC236}">
                <a16:creationId xmlns:a16="http://schemas.microsoft.com/office/drawing/2014/main" id="{6988312C-16E6-0F44-BB95-EBF6498B5538}"/>
              </a:ext>
            </a:extLst>
          </p:cNvPr>
          <p:cNvSpPr txBox="1">
            <a:spLocks/>
          </p:cNvSpPr>
          <p:nvPr/>
        </p:nvSpPr>
        <p:spPr>
          <a:xfrm>
            <a:off x="425279" y="164912"/>
            <a:ext cx="10235375"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endParaRPr lang="en-GB" sz="3200" dirty="0">
              <a:solidFill>
                <a:srgbClr val="FFFFFF"/>
              </a:solidFill>
            </a:endParaRPr>
          </a:p>
        </p:txBody>
      </p:sp>
      <p:pic>
        <p:nvPicPr>
          <p:cNvPr id="3" name="Resim 2">
            <a:extLst>
              <a:ext uri="{FF2B5EF4-FFF2-40B4-BE49-F238E27FC236}">
                <a16:creationId xmlns:a16="http://schemas.microsoft.com/office/drawing/2014/main" id="{497A511F-B4E1-4B46-AF25-8CFFE9643C5F}"/>
              </a:ext>
            </a:extLst>
          </p:cNvPr>
          <p:cNvPicPr>
            <a:picLocks noChangeAspect="1"/>
          </p:cNvPicPr>
          <p:nvPr/>
        </p:nvPicPr>
        <p:blipFill>
          <a:blip r:embed="rId3"/>
          <a:stretch>
            <a:fillRect/>
          </a:stretch>
        </p:blipFill>
        <p:spPr>
          <a:xfrm>
            <a:off x="297997" y="589054"/>
            <a:ext cx="11560628" cy="6268946"/>
          </a:xfrm>
          <a:prstGeom prst="rect">
            <a:avLst/>
          </a:prstGeom>
        </p:spPr>
      </p:pic>
      <p:sp>
        <p:nvSpPr>
          <p:cNvPr id="6" name="Rectangle 5">
            <a:extLst>
              <a:ext uri="{FF2B5EF4-FFF2-40B4-BE49-F238E27FC236}">
                <a16:creationId xmlns:a16="http://schemas.microsoft.com/office/drawing/2014/main" id="{D608068E-82CC-2A44-9826-D03844D4D3A7}"/>
              </a:ext>
            </a:extLst>
          </p:cNvPr>
          <p:cNvSpPr/>
          <p:nvPr/>
        </p:nvSpPr>
        <p:spPr>
          <a:xfrm>
            <a:off x="5128053" y="5961050"/>
            <a:ext cx="2174789" cy="78133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pic>
        <p:nvPicPr>
          <p:cNvPr id="7" name="Picture 6" descr="Logo&#10;&#10;Description automatically generated">
            <a:extLst>
              <a:ext uri="{FF2B5EF4-FFF2-40B4-BE49-F238E27FC236}">
                <a16:creationId xmlns:a16="http://schemas.microsoft.com/office/drawing/2014/main" id="{E031EC10-ADBD-D54E-B9F1-7391393DF75A}"/>
              </a:ext>
            </a:extLst>
          </p:cNvPr>
          <p:cNvPicPr>
            <a:picLocks noChangeAspect="1"/>
          </p:cNvPicPr>
          <p:nvPr/>
        </p:nvPicPr>
        <p:blipFill>
          <a:blip r:embed="rId4"/>
          <a:stretch>
            <a:fillRect/>
          </a:stretch>
        </p:blipFill>
        <p:spPr>
          <a:xfrm>
            <a:off x="5128230" y="5790526"/>
            <a:ext cx="1939373" cy="997892"/>
          </a:xfrm>
          <a:prstGeom prst="rect">
            <a:avLst/>
          </a:prstGeom>
        </p:spPr>
      </p:pic>
      <p:sp>
        <p:nvSpPr>
          <p:cNvPr id="8" name="Rectangle 4"/>
          <p:cNvSpPr txBox="1">
            <a:spLocks noChangeArrowheads="1"/>
          </p:cNvSpPr>
          <p:nvPr/>
        </p:nvSpPr>
        <p:spPr>
          <a:xfrm>
            <a:off x="1823090" y="369485"/>
            <a:ext cx="8435975" cy="3444020"/>
          </a:xfrm>
          <a:prstGeom prst="rect">
            <a:avLst/>
          </a:prstGeom>
        </p:spPr>
        <p:txBody>
          <a:bodyPr vert="horz"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Font typeface="Arial" panose="020B0604020202020204" pitchFamily="34" charset="0"/>
              <a:buNone/>
            </a:pPr>
            <a:r>
              <a:rPr lang="tr-TR" altLang="tr-TR" sz="1400" b="1" dirty="0" smtClean="0">
                <a:solidFill>
                  <a:srgbClr val="FF0000"/>
                </a:solidFill>
                <a:latin typeface="Times New Roman" panose="02020603050405020304" pitchFamily="18" charset="0"/>
                <a:cs typeface="Times New Roman" panose="02020603050405020304" pitchFamily="18" charset="0"/>
              </a:rPr>
              <a:t>                                            </a:t>
            </a:r>
          </a:p>
          <a:p>
            <a:pPr marL="0" indent="0">
              <a:spcBef>
                <a:spcPct val="0"/>
              </a:spcBef>
              <a:buFont typeface="Arial" panose="020B0604020202020204" pitchFamily="34" charset="0"/>
              <a:buNone/>
            </a:pPr>
            <a:endParaRPr lang="tr-TR" altLang="tr-TR" sz="1400" b="1" dirty="0">
              <a:solidFill>
                <a:srgbClr val="FF0000"/>
              </a:solidFill>
              <a:latin typeface="Times New Roman" panose="02020603050405020304" pitchFamily="18" charset="0"/>
              <a:cs typeface="Times New Roman" panose="02020603050405020304" pitchFamily="18" charset="0"/>
            </a:endParaRPr>
          </a:p>
          <a:p>
            <a:pPr marL="0" indent="0">
              <a:spcBef>
                <a:spcPct val="0"/>
              </a:spcBef>
              <a:buFont typeface="Arial" panose="020B0604020202020204" pitchFamily="34" charset="0"/>
              <a:buNone/>
            </a:pPr>
            <a:r>
              <a:rPr lang="tr-TR" altLang="tr-TR" sz="1400" b="1" dirty="0" smtClean="0">
                <a:solidFill>
                  <a:srgbClr val="FF0000"/>
                </a:solidFill>
                <a:latin typeface="Times New Roman" panose="02020603050405020304" pitchFamily="18" charset="0"/>
                <a:cs typeface="Times New Roman" panose="02020603050405020304" pitchFamily="18" charset="0"/>
              </a:rPr>
              <a:t>  Sistem Onayı: IEC EN 60079-14  / IEC EN 60079-46</a:t>
            </a:r>
            <a:endParaRPr lang="tr-TR" altLang="tr-TR" sz="1400" dirty="0" smtClean="0">
              <a:solidFill>
                <a:srgbClr val="437289"/>
              </a:solidFill>
              <a:latin typeface="Times New Roman" panose="02020603050405020304" pitchFamily="18" charset="0"/>
            </a:endParaRPr>
          </a:p>
          <a:p>
            <a:pPr marL="0" indent="0">
              <a:spcBef>
                <a:spcPct val="0"/>
              </a:spcBef>
              <a:buFont typeface="Arial" panose="020B0604020202020204" pitchFamily="34" charset="0"/>
              <a:buNone/>
            </a:pPr>
            <a:r>
              <a:rPr lang="tr-TR" altLang="tr-TR" sz="1100" dirty="0" smtClean="0">
                <a:latin typeface="Times New Roman" panose="02020603050405020304" pitchFamily="18" charset="0"/>
                <a:cs typeface="Times New Roman" panose="02020603050405020304" pitchFamily="18" charset="0"/>
              </a:rPr>
              <a:t> </a:t>
            </a:r>
            <a:endParaRPr lang="tr-TR" altLang="tr-TR" sz="1100" b="1" dirty="0" smtClean="0">
              <a:latin typeface="Times New Roman" panose="02020603050405020304" pitchFamily="18" charset="0"/>
              <a:cs typeface="Times New Roman" panose="02020603050405020304" pitchFamily="18" charset="0"/>
            </a:endParaRPr>
          </a:p>
          <a:p>
            <a:pPr marL="0" indent="0">
              <a:spcBef>
                <a:spcPct val="0"/>
              </a:spcBef>
              <a:buFont typeface="Arial" panose="020B0604020202020204" pitchFamily="34" charset="0"/>
              <a:buNone/>
            </a:pPr>
            <a:r>
              <a:rPr lang="tr-TR" altLang="tr-TR" sz="1400" b="1" dirty="0" smtClean="0">
                <a:latin typeface="Times New Roman" panose="02020603050405020304" pitchFamily="18" charset="0"/>
                <a:cs typeface="Times New Roman" panose="02020603050405020304" pitchFamily="18" charset="0"/>
              </a:rPr>
              <a:t>1- Transfer sisteminin uygunluk onayı</a:t>
            </a:r>
          </a:p>
          <a:p>
            <a:pPr marL="0" indent="0">
              <a:spcBef>
                <a:spcPct val="0"/>
              </a:spcBef>
              <a:buFont typeface="Arial" panose="020B0604020202020204" pitchFamily="34" charset="0"/>
              <a:buNone/>
            </a:pPr>
            <a:r>
              <a:rPr lang="tr-TR" altLang="tr-TR" sz="1400" b="1" dirty="0" smtClean="0">
                <a:latin typeface="Times New Roman" panose="02020603050405020304" pitchFamily="18" charset="0"/>
                <a:cs typeface="Times New Roman" panose="02020603050405020304" pitchFamily="18" charset="0"/>
              </a:rPr>
              <a:t>2- Ekipman listesi</a:t>
            </a:r>
            <a:endParaRPr lang="tr-TR" altLang="tr-TR" sz="1400" b="1" dirty="0" smtClean="0">
              <a:latin typeface="Times New Roman" panose="02020603050405020304" pitchFamily="18" charset="0"/>
            </a:endParaRPr>
          </a:p>
          <a:p>
            <a:pPr marL="0" indent="0" algn="just">
              <a:spcBef>
                <a:spcPct val="0"/>
              </a:spcBef>
              <a:buFont typeface="Arial" panose="020B0604020202020204" pitchFamily="34" charset="0"/>
              <a:buNone/>
            </a:pPr>
            <a:r>
              <a:rPr lang="tr-TR" altLang="tr-TR" sz="1400" b="1" dirty="0" smtClean="0">
                <a:latin typeface="Times New Roman" panose="02020603050405020304" pitchFamily="18" charset="0"/>
                <a:cs typeface="Times New Roman" panose="02020603050405020304" pitchFamily="18" charset="0"/>
              </a:rPr>
              <a:t>3- Motor, </a:t>
            </a:r>
            <a:r>
              <a:rPr lang="tr-TR" altLang="tr-TR" sz="1400" b="1" dirty="0" err="1" smtClean="0">
                <a:latin typeface="Times New Roman" panose="02020603050405020304" pitchFamily="18" charset="0"/>
                <a:cs typeface="Times New Roman" panose="02020603050405020304" pitchFamily="18" charset="0"/>
              </a:rPr>
              <a:t>Redüktör</a:t>
            </a:r>
            <a:r>
              <a:rPr lang="tr-TR" altLang="tr-TR" sz="1400" b="1" dirty="0" smtClean="0">
                <a:latin typeface="Times New Roman" panose="02020603050405020304" pitchFamily="18" charset="0"/>
                <a:cs typeface="Times New Roman" panose="02020603050405020304" pitchFamily="18" charset="0"/>
              </a:rPr>
              <a:t>, </a:t>
            </a:r>
            <a:r>
              <a:rPr lang="tr-TR" altLang="tr-TR" sz="1400" b="1" dirty="0" err="1" smtClean="0">
                <a:latin typeface="Times New Roman" panose="02020603050405020304" pitchFamily="18" charset="0"/>
                <a:cs typeface="Times New Roman" panose="02020603050405020304" pitchFamily="18" charset="0"/>
              </a:rPr>
              <a:t>kaplin</a:t>
            </a:r>
            <a:r>
              <a:rPr lang="tr-TR" altLang="tr-TR" sz="1400" b="1" dirty="0" smtClean="0">
                <a:latin typeface="Times New Roman" panose="02020603050405020304" pitchFamily="18" charset="0"/>
                <a:cs typeface="Times New Roman" panose="02020603050405020304" pitchFamily="18" charset="0"/>
              </a:rPr>
              <a:t>, Mahfazası, Pompa, Salmastra    </a:t>
            </a:r>
            <a:endParaRPr lang="tr-TR" altLang="tr-TR" sz="1400" b="1" dirty="0" smtClean="0">
              <a:latin typeface="Times New Roman" panose="02020603050405020304" pitchFamily="18" charset="0"/>
            </a:endParaRPr>
          </a:p>
          <a:p>
            <a:pPr marL="0" indent="0">
              <a:spcBef>
                <a:spcPct val="0"/>
              </a:spcBef>
              <a:buFont typeface="Arial" panose="020B0604020202020204" pitchFamily="34" charset="0"/>
              <a:buNone/>
            </a:pPr>
            <a:r>
              <a:rPr lang="tr-TR" altLang="tr-TR" sz="1400" b="1" dirty="0" smtClean="0">
                <a:latin typeface="Times New Roman" panose="02020603050405020304" pitchFamily="18" charset="0"/>
                <a:cs typeface="Times New Roman" panose="02020603050405020304" pitchFamily="18" charset="0"/>
              </a:rPr>
              <a:t>4- Komple sisteme ait EN 60079-46 </a:t>
            </a:r>
            <a:r>
              <a:rPr lang="tr-TR" altLang="tr-TR" sz="1400" b="1" dirty="0" err="1" smtClean="0">
                <a:latin typeface="Times New Roman" panose="02020603050405020304" pitchFamily="18" charset="0"/>
                <a:cs typeface="Times New Roman" panose="02020603050405020304" pitchFamily="18" charset="0"/>
              </a:rPr>
              <a:t>standartına</a:t>
            </a:r>
            <a:r>
              <a:rPr lang="tr-TR" altLang="tr-TR" sz="1400" b="1" dirty="0" smtClean="0">
                <a:latin typeface="Times New Roman" panose="02020603050405020304" pitchFamily="18" charset="0"/>
                <a:cs typeface="Times New Roman" panose="02020603050405020304" pitchFamily="18" charset="0"/>
              </a:rPr>
              <a:t> göre değerlendirme       </a:t>
            </a:r>
            <a:endParaRPr lang="tr-TR" altLang="tr-TR" sz="1400" b="1" dirty="0" smtClean="0">
              <a:latin typeface="Times New Roman" panose="02020603050405020304" pitchFamily="18" charset="0"/>
            </a:endParaRPr>
          </a:p>
          <a:p>
            <a:pPr marL="0" indent="0">
              <a:spcBef>
                <a:spcPct val="0"/>
              </a:spcBef>
              <a:buFont typeface="Arial" panose="020B0604020202020204" pitchFamily="34" charset="0"/>
              <a:buNone/>
            </a:pPr>
            <a:r>
              <a:rPr lang="tr-TR" altLang="tr-TR" sz="1400" b="1" dirty="0" smtClean="0">
                <a:latin typeface="Times New Roman" panose="02020603050405020304" pitchFamily="18" charset="0"/>
                <a:cs typeface="Times New Roman" panose="02020603050405020304" pitchFamily="18" charset="0"/>
              </a:rPr>
              <a:t>5- Topraklama</a:t>
            </a:r>
            <a:r>
              <a:rPr lang="tr-TR" altLang="tr-TR" sz="1400" b="1" dirty="0" smtClean="0">
                <a:solidFill>
                  <a:srgbClr val="FF0000"/>
                </a:solidFill>
                <a:latin typeface="Times New Roman" panose="02020603050405020304" pitchFamily="18" charset="0"/>
                <a:cs typeface="Times New Roman" panose="02020603050405020304" pitchFamily="18" charset="0"/>
              </a:rPr>
              <a:t> </a:t>
            </a:r>
            <a:endParaRPr lang="tr-TR" altLang="tr-TR" sz="1400" b="1" dirty="0" smtClean="0">
              <a:solidFill>
                <a:srgbClr val="FF0000"/>
              </a:solidFill>
              <a:latin typeface="Times New Roman" panose="02020603050405020304" pitchFamily="18" charset="0"/>
            </a:endParaRPr>
          </a:p>
          <a:p>
            <a:pPr marL="0" indent="0">
              <a:spcBef>
                <a:spcPct val="0"/>
              </a:spcBef>
              <a:buFont typeface="Arial" panose="020B0604020202020204" pitchFamily="34" charset="0"/>
              <a:buNone/>
            </a:pPr>
            <a:r>
              <a:rPr lang="tr-TR" altLang="tr-TR" sz="1400" b="1" dirty="0" smtClean="0">
                <a:latin typeface="Times New Roman" panose="02020603050405020304" pitchFamily="18" charset="0"/>
                <a:cs typeface="Times New Roman" panose="02020603050405020304" pitchFamily="18" charset="0"/>
              </a:rPr>
              <a:t>6- Boya</a:t>
            </a:r>
            <a:endParaRPr lang="tr-TR" altLang="tr-TR" sz="1400" b="1" dirty="0" smtClean="0">
              <a:latin typeface="Times New Roman" panose="02020603050405020304" pitchFamily="18" charset="0"/>
            </a:endParaRPr>
          </a:p>
          <a:p>
            <a:pPr marL="0" indent="0">
              <a:spcBef>
                <a:spcPct val="0"/>
              </a:spcBef>
              <a:buFont typeface="Arial" panose="020B0604020202020204" pitchFamily="34" charset="0"/>
              <a:buNone/>
            </a:pPr>
            <a:r>
              <a:rPr lang="tr-TR" altLang="tr-TR" sz="1400" b="1" dirty="0" smtClean="0">
                <a:latin typeface="Times New Roman" panose="02020603050405020304" pitchFamily="18" charset="0"/>
                <a:cs typeface="Times New Roman" panose="02020603050405020304" pitchFamily="18" charset="0"/>
              </a:rPr>
              <a:t>7 Montaj Raporu ve uygunluk etiketi </a:t>
            </a:r>
          </a:p>
          <a:p>
            <a:pPr marL="0" indent="0">
              <a:spcBef>
                <a:spcPct val="0"/>
              </a:spcBef>
              <a:buFont typeface="Arial" panose="020B0604020202020204" pitchFamily="34" charset="0"/>
              <a:buNone/>
            </a:pPr>
            <a:r>
              <a:rPr lang="tr-TR" altLang="tr-TR" sz="1400" b="1" dirty="0" smtClean="0">
                <a:latin typeface="Times New Roman" panose="02020603050405020304" pitchFamily="18" charset="0"/>
                <a:cs typeface="Times New Roman" panose="02020603050405020304" pitchFamily="18" charset="0"/>
              </a:rPr>
              <a:t>8-Yapılan revizyonların veya ilavelerin kayıt altına alınması ve onayının alınması</a:t>
            </a:r>
          </a:p>
          <a:p>
            <a:pPr marL="0" indent="0">
              <a:spcBef>
                <a:spcPct val="0"/>
              </a:spcBef>
              <a:buFont typeface="Arial" panose="020B0604020202020204" pitchFamily="34" charset="0"/>
              <a:buNone/>
            </a:pPr>
            <a:r>
              <a:rPr lang="tr-TR" altLang="tr-TR" sz="1400" b="1" dirty="0" smtClean="0">
                <a:latin typeface="Times New Roman" panose="02020603050405020304" pitchFamily="18" charset="0"/>
                <a:cs typeface="Times New Roman" panose="02020603050405020304" pitchFamily="18" charset="0"/>
              </a:rPr>
              <a:t>...............................................................................................................................................</a:t>
            </a:r>
          </a:p>
          <a:p>
            <a:pPr marL="0" indent="0">
              <a:spcBef>
                <a:spcPct val="0"/>
              </a:spcBef>
              <a:buFont typeface="Arial" panose="020B0604020202020204" pitchFamily="34" charset="0"/>
              <a:buNone/>
            </a:pPr>
            <a:endParaRPr lang="tr-TR" altLang="tr-TR" sz="1100" b="1" dirty="0" smtClean="0">
              <a:latin typeface="Times New Roman" panose="02020603050405020304" pitchFamily="18" charset="0"/>
              <a:cs typeface="Times New Roman" panose="02020603050405020304" pitchFamily="18" charset="0"/>
            </a:endParaRPr>
          </a:p>
          <a:p>
            <a:pPr marL="0" indent="0">
              <a:spcBef>
                <a:spcPct val="0"/>
              </a:spcBef>
              <a:buFont typeface="Arial" panose="020B0604020202020204" pitchFamily="34" charset="0"/>
              <a:buNone/>
            </a:pPr>
            <a:r>
              <a:rPr lang="tr-TR" altLang="tr-TR" sz="1100" b="1" dirty="0" smtClean="0">
                <a:latin typeface="Times New Roman" panose="02020603050405020304" pitchFamily="18" charset="0"/>
                <a:cs typeface="Times New Roman" panose="02020603050405020304" pitchFamily="18" charset="0"/>
              </a:rPr>
              <a:t>TAG NO:…….          </a:t>
            </a:r>
            <a:r>
              <a:rPr lang="tr-TR" altLang="tr-TR" sz="1100" b="1" dirty="0" err="1" smtClean="0">
                <a:latin typeface="Times New Roman" panose="02020603050405020304" pitchFamily="18" charset="0"/>
                <a:cs typeface="Times New Roman" panose="02020603050405020304" pitchFamily="18" charset="0"/>
              </a:rPr>
              <a:t>Zone</a:t>
            </a:r>
            <a:r>
              <a:rPr lang="tr-TR" altLang="tr-TR" sz="1100" b="1" dirty="0" smtClean="0">
                <a:latin typeface="Times New Roman" panose="02020603050405020304" pitchFamily="18" charset="0"/>
                <a:cs typeface="Times New Roman" panose="02020603050405020304" pitchFamily="18" charset="0"/>
              </a:rPr>
              <a:t> Tanımı :………….   Bulunduğu Alan : ……………</a:t>
            </a:r>
          </a:p>
          <a:p>
            <a:pPr marL="0" indent="0">
              <a:spcBef>
                <a:spcPct val="0"/>
              </a:spcBef>
              <a:buFont typeface="Arial" panose="020B0604020202020204" pitchFamily="34" charset="0"/>
              <a:buNone/>
            </a:pPr>
            <a:r>
              <a:rPr lang="tr-TR" altLang="tr-TR" sz="1800" b="1" dirty="0" smtClean="0">
                <a:latin typeface="Times New Roman" panose="02020603050405020304" pitchFamily="18" charset="0"/>
                <a:cs typeface="Times New Roman" panose="02020603050405020304" pitchFamily="18" charset="0"/>
              </a:rPr>
              <a:t>                                                  </a:t>
            </a:r>
          </a:p>
          <a:p>
            <a:pPr marL="0" indent="0">
              <a:spcBef>
                <a:spcPct val="0"/>
              </a:spcBef>
              <a:buFont typeface="Arial" panose="020B0604020202020204" pitchFamily="34" charset="0"/>
              <a:buNone/>
            </a:pPr>
            <a:endParaRPr lang="tr-TR" altLang="tr-TR" sz="900" dirty="0" smtClean="0">
              <a:latin typeface="Times New Roman" panose="02020603050405020304" pitchFamily="18" charset="0"/>
              <a:cs typeface="Times New Roman" panose="02020603050405020304" pitchFamily="18" charset="0"/>
            </a:endParaRPr>
          </a:p>
          <a:p>
            <a:pPr marL="0" indent="0">
              <a:spcBef>
                <a:spcPct val="0"/>
              </a:spcBef>
              <a:buFont typeface="Arial" panose="020B0604020202020204" pitchFamily="34" charset="0"/>
              <a:buNone/>
            </a:pPr>
            <a:endParaRPr lang="tr-TR" altLang="tr-TR" sz="1400" dirty="0">
              <a:latin typeface="Times New Roman" panose="02020603050405020304" pitchFamily="18" charset="0"/>
            </a:endParaRPr>
          </a:p>
        </p:txBody>
      </p:sp>
      <p:graphicFrame>
        <p:nvGraphicFramePr>
          <p:cNvPr id="9" name="7 Tablo"/>
          <p:cNvGraphicFramePr>
            <a:graphicFrameLocks noGrp="1"/>
          </p:cNvGraphicFramePr>
          <p:nvPr>
            <p:extLst>
              <p:ext uri="{D42A27DB-BD31-4B8C-83A1-F6EECF244321}">
                <p14:modId xmlns:p14="http://schemas.microsoft.com/office/powerpoint/2010/main" val="1466341849"/>
              </p:ext>
            </p:extLst>
          </p:nvPr>
        </p:nvGraphicFramePr>
        <p:xfrm>
          <a:off x="1775871" y="3287409"/>
          <a:ext cx="8640259" cy="2387503"/>
        </p:xfrm>
        <a:graphic>
          <a:graphicData uri="http://schemas.openxmlformats.org/drawingml/2006/table">
            <a:tbl>
              <a:tblPr/>
              <a:tblGrid>
                <a:gridCol w="1416475">
                  <a:extLst>
                    <a:ext uri="{9D8B030D-6E8A-4147-A177-3AD203B41FA5}">
                      <a16:colId xmlns:a16="http://schemas.microsoft.com/office/drawing/2014/main" val="20000"/>
                    </a:ext>
                  </a:extLst>
                </a:gridCol>
                <a:gridCol w="1496757">
                  <a:extLst>
                    <a:ext uri="{9D8B030D-6E8A-4147-A177-3AD203B41FA5}">
                      <a16:colId xmlns:a16="http://schemas.microsoft.com/office/drawing/2014/main" val="20001"/>
                    </a:ext>
                  </a:extLst>
                </a:gridCol>
                <a:gridCol w="1742702">
                  <a:extLst>
                    <a:ext uri="{9D8B030D-6E8A-4147-A177-3AD203B41FA5}">
                      <a16:colId xmlns:a16="http://schemas.microsoft.com/office/drawing/2014/main" val="20002"/>
                    </a:ext>
                  </a:extLst>
                </a:gridCol>
                <a:gridCol w="872231">
                  <a:extLst>
                    <a:ext uri="{9D8B030D-6E8A-4147-A177-3AD203B41FA5}">
                      <a16:colId xmlns:a16="http://schemas.microsoft.com/office/drawing/2014/main" val="20003"/>
                    </a:ext>
                  </a:extLst>
                </a:gridCol>
                <a:gridCol w="1563965">
                  <a:extLst>
                    <a:ext uri="{9D8B030D-6E8A-4147-A177-3AD203B41FA5}">
                      <a16:colId xmlns:a16="http://schemas.microsoft.com/office/drawing/2014/main" val="20004"/>
                    </a:ext>
                  </a:extLst>
                </a:gridCol>
                <a:gridCol w="1548129">
                  <a:extLst>
                    <a:ext uri="{9D8B030D-6E8A-4147-A177-3AD203B41FA5}">
                      <a16:colId xmlns:a16="http://schemas.microsoft.com/office/drawing/2014/main" val="20005"/>
                    </a:ext>
                  </a:extLst>
                </a:gridCol>
              </a:tblGrid>
              <a:tr h="261408">
                <a:tc>
                  <a:txBody>
                    <a:bodyPr/>
                    <a:lstStyle/>
                    <a:p>
                      <a:pPr algn="ctr">
                        <a:lnSpc>
                          <a:spcPct val="115000"/>
                        </a:lnSpc>
                        <a:spcAft>
                          <a:spcPts val="0"/>
                        </a:spcAft>
                      </a:pPr>
                      <a:r>
                        <a:rPr lang="tr-TR" sz="1400" b="1" dirty="0" err="1">
                          <a:latin typeface="Calibri"/>
                          <a:ea typeface="Calibri"/>
                          <a:cs typeface="Times New Roman"/>
                        </a:rPr>
                        <a:t>Kompenent</a:t>
                      </a:r>
                      <a:r>
                        <a:rPr lang="tr-TR" sz="1400" b="1" dirty="0">
                          <a:latin typeface="Calibri"/>
                          <a:ea typeface="Calibri"/>
                          <a:cs typeface="Times New Roman"/>
                        </a:rPr>
                        <a:t> adı</a:t>
                      </a: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latin typeface="Calibri"/>
                          <a:ea typeface="Calibri"/>
                          <a:cs typeface="Times New Roman"/>
                        </a:rPr>
                        <a:t>Teknik Özellikler</a:t>
                      </a: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err="1">
                          <a:latin typeface="Calibri"/>
                          <a:ea typeface="Calibri"/>
                          <a:cs typeface="Times New Roman"/>
                        </a:rPr>
                        <a:t>Ex</a:t>
                      </a:r>
                      <a:r>
                        <a:rPr lang="tr-TR" sz="1400" b="1" dirty="0">
                          <a:latin typeface="Calibri"/>
                          <a:ea typeface="Calibri"/>
                          <a:cs typeface="Times New Roman"/>
                        </a:rPr>
                        <a:t> Kodu</a:t>
                      </a: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a:latin typeface="Calibri"/>
                          <a:ea typeface="Calibri"/>
                          <a:cs typeface="Times New Roman"/>
                        </a:rPr>
                        <a:t>IP / Ta</a:t>
                      </a: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a:latin typeface="Calibri"/>
                          <a:ea typeface="Calibri"/>
                          <a:cs typeface="Times New Roman"/>
                        </a:rPr>
                        <a:t>Eki (Sertifika)</a:t>
                      </a: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smtClean="0">
                          <a:latin typeface="Calibri"/>
                          <a:ea typeface="Calibri"/>
                          <a:cs typeface="Times New Roman"/>
                        </a:rPr>
                        <a:t>     Revizyon </a:t>
                      </a:r>
                      <a:r>
                        <a:rPr lang="tr-TR" sz="1400" b="1" dirty="0">
                          <a:latin typeface="Calibri"/>
                          <a:ea typeface="Calibri"/>
                          <a:cs typeface="Times New Roman"/>
                        </a:rPr>
                        <a:t>durumu </a:t>
                      </a: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8327">
                <a:tc>
                  <a:txBody>
                    <a:bodyPr/>
                    <a:lstStyle/>
                    <a:p>
                      <a:pPr>
                        <a:lnSpc>
                          <a:spcPct val="115000"/>
                        </a:lnSpc>
                        <a:spcAft>
                          <a:spcPts val="0"/>
                        </a:spcAft>
                      </a:pPr>
                      <a:r>
                        <a:rPr lang="tr-TR" sz="1400" b="1" dirty="0" smtClean="0">
                          <a:latin typeface="Calibri"/>
                          <a:ea typeface="Calibri"/>
                          <a:cs typeface="Times New Roman"/>
                        </a:rPr>
                        <a:t>Motor</a:t>
                      </a:r>
                      <a:r>
                        <a:rPr lang="tr-TR" sz="1400" b="1" baseline="0" dirty="0" smtClean="0">
                          <a:latin typeface="Calibri"/>
                          <a:ea typeface="Calibri"/>
                          <a:cs typeface="Times New Roman"/>
                        </a:rPr>
                        <a:t> </a:t>
                      </a:r>
                      <a:endParaRPr lang="tr-TR" sz="1400" b="1"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b="1" dirty="0">
                          <a:latin typeface="Calibri"/>
                          <a:ea typeface="Calibri"/>
                          <a:cs typeface="Times New Roman"/>
                        </a:rPr>
                        <a:t>….V, …..A, </a:t>
                      </a:r>
                      <a:r>
                        <a:rPr lang="tr-TR" sz="1400" b="1" dirty="0" err="1">
                          <a:latin typeface="Calibri"/>
                          <a:ea typeface="Calibri"/>
                          <a:cs typeface="Times New Roman"/>
                        </a:rPr>
                        <a:t>Gua</a:t>
                      </a:r>
                      <a:r>
                        <a:rPr lang="tr-TR" sz="1400" b="1" dirty="0">
                          <a:latin typeface="Calibri"/>
                          <a:ea typeface="Calibri"/>
                          <a:cs typeface="Times New Roman"/>
                        </a:rPr>
                        <a:t> tipi</a:t>
                      </a: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b="1" dirty="0">
                          <a:latin typeface="Calibri"/>
                          <a:ea typeface="Calibri"/>
                          <a:cs typeface="Times New Roman"/>
                        </a:rPr>
                        <a:t>II 2G </a:t>
                      </a:r>
                      <a:r>
                        <a:rPr lang="tr-TR" sz="1400" b="1" dirty="0" err="1">
                          <a:latin typeface="Calibri"/>
                          <a:ea typeface="Calibri"/>
                          <a:cs typeface="Times New Roman"/>
                        </a:rPr>
                        <a:t>Ex</a:t>
                      </a:r>
                      <a:r>
                        <a:rPr lang="tr-TR" sz="1400" b="1" dirty="0">
                          <a:latin typeface="Calibri"/>
                          <a:ea typeface="Calibri"/>
                          <a:cs typeface="Times New Roman"/>
                        </a:rPr>
                        <a:t> d  II B T3 </a:t>
                      </a:r>
                      <a:r>
                        <a:rPr lang="tr-TR" sz="1400" b="1" dirty="0" err="1">
                          <a:latin typeface="Calibri"/>
                          <a:ea typeface="Calibri"/>
                          <a:cs typeface="Times New Roman"/>
                        </a:rPr>
                        <a:t>Gb</a:t>
                      </a:r>
                      <a:endParaRPr lang="tr-TR" sz="1400" b="1"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b="1">
                          <a:latin typeface="Calibri"/>
                          <a:ea typeface="Calibri"/>
                          <a:cs typeface="Times New Roman"/>
                        </a:rPr>
                        <a:t>IP65/....C</a:t>
                      </a: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b="1" dirty="0">
                          <a:latin typeface="Calibri"/>
                          <a:ea typeface="Calibri"/>
                          <a:cs typeface="Times New Roman"/>
                        </a:rPr>
                        <a:t>Ek 1 </a:t>
                      </a: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a:latin typeface="Calibri"/>
                          <a:ea typeface="Calibri"/>
                          <a:cs typeface="Times New Roman"/>
                        </a:rPr>
                        <a:t>..........</a:t>
                      </a: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1408">
                <a:tc>
                  <a:txBody>
                    <a:bodyPr/>
                    <a:lstStyle/>
                    <a:p>
                      <a:pPr>
                        <a:lnSpc>
                          <a:spcPct val="115000"/>
                        </a:lnSpc>
                        <a:spcAft>
                          <a:spcPts val="0"/>
                        </a:spcAft>
                      </a:pPr>
                      <a:r>
                        <a:rPr lang="tr-TR" sz="1400" b="1" dirty="0" err="1">
                          <a:latin typeface="Calibri"/>
                          <a:ea typeface="Calibri"/>
                          <a:cs typeface="Times New Roman"/>
                        </a:rPr>
                        <a:t>Glent</a:t>
                      </a:r>
                      <a:endParaRPr lang="tr-TR" sz="1400" b="1"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1408">
                <a:tc>
                  <a:txBody>
                    <a:bodyPr/>
                    <a:lstStyle/>
                    <a:p>
                      <a:pPr>
                        <a:lnSpc>
                          <a:spcPct val="115000"/>
                        </a:lnSpc>
                        <a:spcAft>
                          <a:spcPts val="0"/>
                        </a:spcAft>
                      </a:pPr>
                      <a:r>
                        <a:rPr lang="tr-TR" sz="1400" b="1" dirty="0" err="1" smtClean="0">
                          <a:latin typeface="Calibri"/>
                          <a:ea typeface="Calibri"/>
                          <a:cs typeface="Times New Roman"/>
                        </a:rPr>
                        <a:t>Kaplin</a:t>
                      </a:r>
                      <a:endParaRPr lang="tr-TR" sz="1400" b="1"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1408">
                <a:tc>
                  <a:txBody>
                    <a:bodyPr/>
                    <a:lstStyle/>
                    <a:p>
                      <a:pPr>
                        <a:lnSpc>
                          <a:spcPct val="115000"/>
                        </a:lnSpc>
                        <a:spcAft>
                          <a:spcPts val="0"/>
                        </a:spcAft>
                      </a:pPr>
                      <a:r>
                        <a:rPr lang="tr-TR" sz="1400" b="1" dirty="0" smtClean="0">
                          <a:latin typeface="Calibri"/>
                          <a:ea typeface="Calibri"/>
                          <a:cs typeface="Times New Roman"/>
                        </a:rPr>
                        <a:t>Pompa</a:t>
                      </a:r>
                      <a:endParaRPr lang="tr-TR" sz="1400" b="1"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1408">
                <a:tc>
                  <a:txBody>
                    <a:bodyPr/>
                    <a:lstStyle/>
                    <a:p>
                      <a:pPr>
                        <a:lnSpc>
                          <a:spcPct val="115000"/>
                        </a:lnSpc>
                        <a:spcAft>
                          <a:spcPts val="0"/>
                        </a:spcAft>
                      </a:pPr>
                      <a:r>
                        <a:rPr lang="tr-TR" sz="1400" b="1" dirty="0" err="1" smtClean="0">
                          <a:latin typeface="Calibri"/>
                          <a:ea typeface="Calibri"/>
                          <a:cs typeface="Times New Roman"/>
                        </a:rPr>
                        <a:t>Redüktör</a:t>
                      </a:r>
                      <a:endParaRPr lang="tr-TR" sz="1400" b="1"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4682213"/>
                  </a:ext>
                </a:extLst>
              </a:tr>
              <a:tr h="261408">
                <a:tc>
                  <a:txBody>
                    <a:bodyPr/>
                    <a:lstStyle/>
                    <a:p>
                      <a:pPr>
                        <a:lnSpc>
                          <a:spcPct val="115000"/>
                        </a:lnSpc>
                        <a:spcAft>
                          <a:spcPts val="0"/>
                        </a:spcAft>
                      </a:pPr>
                      <a:r>
                        <a:rPr lang="tr-TR" sz="1400" b="1" dirty="0" smtClean="0">
                          <a:latin typeface="Calibri"/>
                          <a:ea typeface="Calibri"/>
                          <a:cs typeface="Times New Roman"/>
                        </a:rPr>
                        <a:t>Salmastra</a:t>
                      </a:r>
                      <a:endParaRPr lang="tr-TR" sz="1400" b="1"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5">
                  <a:txBody>
                    <a:bodyPr/>
                    <a:lstStyle/>
                    <a:p>
                      <a:pPr>
                        <a:lnSpc>
                          <a:spcPct val="115000"/>
                        </a:lnSpc>
                        <a:spcAft>
                          <a:spcPts val="0"/>
                        </a:spcAft>
                      </a:pPr>
                      <a:r>
                        <a:rPr lang="tr-TR" sz="2400" dirty="0" smtClean="0">
                          <a:latin typeface="Calibri"/>
                          <a:ea typeface="Calibri"/>
                          <a:cs typeface="Times New Roman"/>
                        </a:rPr>
                        <a:t>                           </a:t>
                      </a:r>
                      <a:r>
                        <a:rPr lang="tr-TR" sz="2400" dirty="0" smtClean="0">
                          <a:solidFill>
                            <a:srgbClr val="FF0000"/>
                          </a:solidFill>
                          <a:latin typeface="+mn-lt"/>
                          <a:ea typeface="Calibri"/>
                          <a:cs typeface="Times New Roman"/>
                        </a:rPr>
                        <a:t>??</a:t>
                      </a:r>
                      <a:r>
                        <a:rPr lang="tr-TR" sz="2400" dirty="0" smtClean="0">
                          <a:latin typeface="Calibri"/>
                          <a:ea typeface="Calibri"/>
                          <a:cs typeface="Times New Roman"/>
                        </a:rPr>
                        <a:t>   </a:t>
                      </a:r>
                      <a:r>
                        <a:rPr lang="tr-TR" sz="2400" u="sng" dirty="0" smtClean="0">
                          <a:solidFill>
                            <a:srgbClr val="0070C0"/>
                          </a:solidFill>
                          <a:latin typeface="Calibri"/>
                          <a:ea typeface="Calibri"/>
                          <a:cs typeface="Times New Roman"/>
                        </a:rPr>
                        <a:t>SİSTEM  ONAYI </a:t>
                      </a:r>
                      <a:r>
                        <a:rPr lang="tr-TR" sz="2400" dirty="0" smtClean="0">
                          <a:solidFill>
                            <a:srgbClr val="FF0000"/>
                          </a:solidFill>
                          <a:latin typeface="Calibri"/>
                          <a:ea typeface="Calibri"/>
                          <a:cs typeface="Times New Roman"/>
                        </a:rPr>
                        <a:t>?? </a:t>
                      </a:r>
                      <a:endParaRPr lang="tr-TR" sz="2400" dirty="0">
                        <a:solidFill>
                          <a:srgbClr val="FF0000"/>
                        </a:solidFill>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82312"/>
                  </a:ext>
                </a:extLst>
              </a:tr>
              <a:tr h="261408">
                <a:tc>
                  <a:txBody>
                    <a:bodyPr/>
                    <a:lstStyle/>
                    <a:p>
                      <a:pPr>
                        <a:lnSpc>
                          <a:spcPct val="115000"/>
                        </a:lnSpc>
                        <a:spcAft>
                          <a:spcPts val="0"/>
                        </a:spcAft>
                      </a:pPr>
                      <a:r>
                        <a:rPr lang="tr-TR" sz="1400" b="1" dirty="0" err="1" smtClean="0">
                          <a:latin typeface="Calibri"/>
                          <a:ea typeface="Calibri"/>
                          <a:cs typeface="Times New Roman"/>
                        </a:rPr>
                        <a:t>Sensör</a:t>
                      </a:r>
                      <a:r>
                        <a:rPr lang="tr-TR" sz="1400" b="1" dirty="0" smtClean="0">
                          <a:latin typeface="Calibri"/>
                          <a:ea typeface="Calibri"/>
                          <a:cs typeface="Times New Roman"/>
                        </a:rPr>
                        <a:t>…….</a:t>
                      </a:r>
                      <a:endParaRPr lang="tr-TR" sz="1400" b="1"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vMerge="1">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9560972"/>
                  </a:ext>
                </a:extLst>
              </a:tr>
            </a:tbl>
          </a:graphicData>
        </a:graphic>
      </p:graphicFrame>
      <p:sp>
        <p:nvSpPr>
          <p:cNvPr id="11" name="Rectangle 2"/>
          <p:cNvSpPr>
            <a:spLocks noGrp="1" noChangeArrowheads="1"/>
          </p:cNvSpPr>
          <p:nvPr>
            <p:ph type="title"/>
          </p:nvPr>
        </p:nvSpPr>
        <p:spPr>
          <a:xfrm>
            <a:off x="425278" y="63322"/>
            <a:ext cx="11060429" cy="693552"/>
          </a:xfrm>
        </p:spPr>
        <p:txBody>
          <a:bodyPr>
            <a:normAutofit fontScale="90000"/>
          </a:bodyPr>
          <a:lstStyle/>
          <a:p>
            <a:pPr eaLnBrk="1" hangingPunct="1"/>
            <a:r>
              <a:rPr lang="tr-TR" altLang="tr-TR" sz="1800" b="1" dirty="0" smtClean="0">
                <a:solidFill>
                  <a:srgbClr val="002060"/>
                </a:solidFill>
                <a:latin typeface="Times New Roman" panose="02020603050405020304" pitchFamily="18" charset="0"/>
              </a:rPr>
              <a:t>                                                                                </a:t>
            </a:r>
            <a:r>
              <a:rPr lang="tr-TR" altLang="tr-TR" sz="2700" b="1" dirty="0" smtClean="0">
                <a:latin typeface="Times New Roman" panose="02020603050405020304" pitchFamily="18" charset="0"/>
              </a:rPr>
              <a:t>YAKIT TRANSFER SİSTEMI </a:t>
            </a:r>
            <a:r>
              <a:rPr lang="tr-TR" altLang="tr-TR" sz="2700" b="1" dirty="0" smtClean="0">
                <a:solidFill>
                  <a:schemeClr val="bg2"/>
                </a:solidFill>
                <a:latin typeface="Times New Roman" panose="02020603050405020304" pitchFamily="18" charset="0"/>
              </a:rPr>
              <a:t/>
            </a:r>
            <a:br>
              <a:rPr lang="tr-TR" altLang="tr-TR" sz="2700" b="1" dirty="0" smtClean="0">
                <a:solidFill>
                  <a:schemeClr val="bg2"/>
                </a:solidFill>
                <a:latin typeface="Times New Roman" panose="02020603050405020304" pitchFamily="18" charset="0"/>
              </a:rPr>
            </a:br>
            <a:r>
              <a:rPr lang="tr-TR" altLang="tr-TR" sz="2700" b="1" dirty="0">
                <a:solidFill>
                  <a:schemeClr val="bg2"/>
                </a:solidFill>
                <a:latin typeface="Times New Roman" panose="02020603050405020304" pitchFamily="18" charset="0"/>
              </a:rPr>
              <a:t> </a:t>
            </a:r>
            <a:r>
              <a:rPr lang="tr-TR" altLang="tr-TR" sz="2700" b="1" dirty="0" smtClean="0">
                <a:solidFill>
                  <a:schemeClr val="bg2"/>
                </a:solidFill>
                <a:latin typeface="Times New Roman" panose="02020603050405020304" pitchFamily="18" charset="0"/>
              </a:rPr>
              <a:t>                                               (</a:t>
            </a:r>
            <a:r>
              <a:rPr lang="tr-TR" altLang="tr-TR" sz="2700" b="1" dirty="0" smtClean="0">
                <a:latin typeface="Times New Roman" panose="02020603050405020304" pitchFamily="18" charset="0"/>
              </a:rPr>
              <a:t>Motor-</a:t>
            </a:r>
            <a:r>
              <a:rPr lang="tr-TR" altLang="tr-TR" sz="2700" b="1" dirty="0" err="1" smtClean="0">
                <a:latin typeface="Times New Roman" panose="02020603050405020304" pitchFamily="18" charset="0"/>
              </a:rPr>
              <a:t>Redüktör</a:t>
            </a:r>
            <a:r>
              <a:rPr lang="tr-TR" altLang="tr-TR" sz="2700" b="1" dirty="0" smtClean="0">
                <a:latin typeface="Times New Roman" panose="02020603050405020304" pitchFamily="18" charset="0"/>
              </a:rPr>
              <a:t>, </a:t>
            </a:r>
            <a:r>
              <a:rPr lang="tr-TR" altLang="tr-TR" sz="2700" b="1" dirty="0" err="1" smtClean="0">
                <a:latin typeface="Times New Roman" panose="02020603050405020304" pitchFamily="18" charset="0"/>
              </a:rPr>
              <a:t>Kaplin</a:t>
            </a:r>
            <a:r>
              <a:rPr lang="tr-TR" altLang="tr-TR" sz="2700" b="1" dirty="0" smtClean="0">
                <a:latin typeface="Times New Roman" panose="02020603050405020304" pitchFamily="18" charset="0"/>
              </a:rPr>
              <a:t>, Pompa)</a:t>
            </a:r>
            <a:endParaRPr lang="tr-TR" altLang="tr-TR" sz="2700" b="1" dirty="0">
              <a:latin typeface="Times New Roman" panose="02020603050405020304" pitchFamily="18" charset="0"/>
            </a:endParaRPr>
          </a:p>
        </p:txBody>
      </p:sp>
      <p:pic>
        <p:nvPicPr>
          <p:cNvPr id="1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59736" y="5501084"/>
            <a:ext cx="525972" cy="39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9416" y="5501084"/>
            <a:ext cx="455154" cy="39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Vimpi pompa - YB 2 11 KW 1450 D/D YÜKSEK BASINÇLI POMPA | YST Redüktor Çorl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5995" y="793627"/>
            <a:ext cx="3682630" cy="2290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355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jpg">
            <a:extLst>
              <a:ext uri="{FF2B5EF4-FFF2-40B4-BE49-F238E27FC236}">
                <a16:creationId xmlns:a16="http://schemas.microsoft.com/office/drawing/2014/main" id="{7C2DE000-26CE-EE43-9758-A159FBEDF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97" y="164912"/>
            <a:ext cx="11596008" cy="594360"/>
          </a:xfrm>
          <a:prstGeom prst="rect">
            <a:avLst/>
          </a:prstGeom>
        </p:spPr>
      </p:pic>
      <p:sp>
        <p:nvSpPr>
          <p:cNvPr id="5" name="Title 1">
            <a:extLst>
              <a:ext uri="{FF2B5EF4-FFF2-40B4-BE49-F238E27FC236}">
                <a16:creationId xmlns:a16="http://schemas.microsoft.com/office/drawing/2014/main" id="{6988312C-16E6-0F44-BB95-EBF6498B5538}"/>
              </a:ext>
            </a:extLst>
          </p:cNvPr>
          <p:cNvSpPr txBox="1">
            <a:spLocks/>
          </p:cNvSpPr>
          <p:nvPr/>
        </p:nvSpPr>
        <p:spPr>
          <a:xfrm>
            <a:off x="425279" y="164912"/>
            <a:ext cx="10235375"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endParaRPr lang="en-GB" sz="3200" dirty="0">
              <a:solidFill>
                <a:srgbClr val="FFFFFF"/>
              </a:solidFill>
            </a:endParaRPr>
          </a:p>
        </p:txBody>
      </p:sp>
      <p:pic>
        <p:nvPicPr>
          <p:cNvPr id="3" name="Resim 2">
            <a:extLst>
              <a:ext uri="{FF2B5EF4-FFF2-40B4-BE49-F238E27FC236}">
                <a16:creationId xmlns:a16="http://schemas.microsoft.com/office/drawing/2014/main" id="{497A511F-B4E1-4B46-AF25-8CFFE9643C5F}"/>
              </a:ext>
            </a:extLst>
          </p:cNvPr>
          <p:cNvPicPr>
            <a:picLocks noChangeAspect="1"/>
          </p:cNvPicPr>
          <p:nvPr/>
        </p:nvPicPr>
        <p:blipFill>
          <a:blip r:embed="rId3"/>
          <a:stretch>
            <a:fillRect/>
          </a:stretch>
        </p:blipFill>
        <p:spPr>
          <a:xfrm>
            <a:off x="297997" y="952500"/>
            <a:ext cx="11560628" cy="5905500"/>
          </a:xfrm>
          <a:prstGeom prst="rect">
            <a:avLst/>
          </a:prstGeom>
        </p:spPr>
      </p:pic>
      <p:sp>
        <p:nvSpPr>
          <p:cNvPr id="6" name="Rectangle 5">
            <a:extLst>
              <a:ext uri="{FF2B5EF4-FFF2-40B4-BE49-F238E27FC236}">
                <a16:creationId xmlns:a16="http://schemas.microsoft.com/office/drawing/2014/main" id="{D608068E-82CC-2A44-9826-D03844D4D3A7}"/>
              </a:ext>
            </a:extLst>
          </p:cNvPr>
          <p:cNvSpPr/>
          <p:nvPr/>
        </p:nvSpPr>
        <p:spPr>
          <a:xfrm>
            <a:off x="5128053" y="5961050"/>
            <a:ext cx="2174789" cy="78133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pic>
        <p:nvPicPr>
          <p:cNvPr id="7" name="Picture 6" descr="Logo&#10;&#10;Description automatically generated">
            <a:extLst>
              <a:ext uri="{FF2B5EF4-FFF2-40B4-BE49-F238E27FC236}">
                <a16:creationId xmlns:a16="http://schemas.microsoft.com/office/drawing/2014/main" id="{E031EC10-ADBD-D54E-B9F1-7391393DF75A}"/>
              </a:ext>
            </a:extLst>
          </p:cNvPr>
          <p:cNvPicPr>
            <a:picLocks noChangeAspect="1"/>
          </p:cNvPicPr>
          <p:nvPr/>
        </p:nvPicPr>
        <p:blipFill>
          <a:blip r:embed="rId4"/>
          <a:stretch>
            <a:fillRect/>
          </a:stretch>
        </p:blipFill>
        <p:spPr>
          <a:xfrm>
            <a:off x="5177043" y="5772781"/>
            <a:ext cx="1939373" cy="1186161"/>
          </a:xfrm>
          <a:prstGeom prst="rect">
            <a:avLst/>
          </a:prstGeom>
        </p:spPr>
      </p:pic>
      <p:sp>
        <p:nvSpPr>
          <p:cNvPr id="13" name="Rectangle 2"/>
          <p:cNvSpPr>
            <a:spLocks noGrp="1" noChangeArrowheads="1"/>
          </p:cNvSpPr>
          <p:nvPr>
            <p:ph type="title"/>
          </p:nvPr>
        </p:nvSpPr>
        <p:spPr>
          <a:xfrm>
            <a:off x="425278" y="184050"/>
            <a:ext cx="10235375" cy="500062"/>
          </a:xfrm>
        </p:spPr>
        <p:txBody>
          <a:bodyPr>
            <a:normAutofit/>
          </a:bodyPr>
          <a:lstStyle/>
          <a:p>
            <a:r>
              <a:rPr lang="tr-TR" altLang="tr-TR" sz="2400" b="1" dirty="0" smtClean="0">
                <a:solidFill>
                  <a:srgbClr val="002060"/>
                </a:solidFill>
                <a:latin typeface="Times New Roman" panose="02020603050405020304" pitchFamily="18" charset="0"/>
              </a:rPr>
              <a:t>                     BİLEŞEN </a:t>
            </a:r>
            <a:r>
              <a:rPr lang="tr-TR" altLang="tr-TR" sz="2400" b="1" dirty="0">
                <a:solidFill>
                  <a:srgbClr val="002060"/>
                </a:solidFill>
                <a:latin typeface="Times New Roman" panose="02020603050405020304" pitchFamily="18" charset="0"/>
              </a:rPr>
              <a:t>(YARI MAMUL) – TAMAMLANMIŞ EKİPMAN</a:t>
            </a:r>
          </a:p>
        </p:txBody>
      </p:sp>
      <p:pic>
        <p:nvPicPr>
          <p:cNvPr id="14"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20346" y="5539581"/>
            <a:ext cx="419582" cy="3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1763" y="5476304"/>
            <a:ext cx="421350" cy="36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425279" y="1054317"/>
            <a:ext cx="6096000" cy="938719"/>
          </a:xfrm>
          <a:prstGeom prst="rect">
            <a:avLst/>
          </a:prstGeom>
        </p:spPr>
        <p:txBody>
          <a:bodyPr>
            <a:spAutoFit/>
          </a:bodyPr>
          <a:lstStyle/>
          <a:p>
            <a:pPr>
              <a:defRPr/>
            </a:pPr>
            <a:r>
              <a:rPr lang="tr-TR" altLang="tr-TR" sz="1100" b="1" dirty="0">
                <a:solidFill>
                  <a:srgbClr val="FF0000"/>
                </a:solidFill>
                <a:latin typeface="Arial" panose="020B0604020202020204" pitchFamily="34" charset="0"/>
                <a:cs typeface="Arial" panose="020B0604020202020204" pitchFamily="34" charset="0"/>
              </a:rPr>
              <a:t>Yarı Mamul </a:t>
            </a:r>
            <a:r>
              <a:rPr lang="tr-TR" altLang="tr-TR" sz="1100" b="1" dirty="0" err="1">
                <a:solidFill>
                  <a:srgbClr val="FF0000"/>
                </a:solidFill>
                <a:latin typeface="Arial" panose="020B0604020202020204" pitchFamily="34" charset="0"/>
                <a:cs typeface="Arial" panose="020B0604020202020204" pitchFamily="34" charset="0"/>
              </a:rPr>
              <a:t>Exproof</a:t>
            </a:r>
            <a:r>
              <a:rPr lang="tr-TR" altLang="tr-TR" sz="1100" b="1" dirty="0">
                <a:solidFill>
                  <a:srgbClr val="FF0000"/>
                </a:solidFill>
                <a:latin typeface="Arial" panose="020B0604020202020204" pitchFamily="34" charset="0"/>
                <a:cs typeface="Arial" panose="020B0604020202020204" pitchFamily="34" charset="0"/>
              </a:rPr>
              <a:t> Ekipmanların uygunluğu</a:t>
            </a:r>
            <a:br>
              <a:rPr lang="tr-TR" altLang="tr-TR" sz="1100" b="1" dirty="0">
                <a:solidFill>
                  <a:srgbClr val="FF0000"/>
                </a:solidFill>
                <a:latin typeface="Arial" panose="020B0604020202020204" pitchFamily="34" charset="0"/>
                <a:cs typeface="Arial" panose="020B0604020202020204" pitchFamily="34" charset="0"/>
              </a:rPr>
            </a:br>
            <a:r>
              <a:rPr lang="tr-TR" altLang="tr-TR" sz="1100" b="1" dirty="0">
                <a:solidFill>
                  <a:srgbClr val="FF0000"/>
                </a:solidFill>
                <a:latin typeface="Arial" panose="020B0604020202020204" pitchFamily="34" charset="0"/>
                <a:cs typeface="Arial" panose="020B0604020202020204" pitchFamily="34" charset="0"/>
              </a:rPr>
              <a:t>  </a:t>
            </a:r>
            <a:r>
              <a:rPr lang="tr-TR" altLang="tr-TR" sz="1100" b="1" dirty="0">
                <a:solidFill>
                  <a:srgbClr val="0000CC"/>
                </a:solidFill>
                <a:latin typeface="Arial" panose="020B0604020202020204" pitchFamily="34" charset="0"/>
                <a:cs typeface="Arial" panose="020B0604020202020204" pitchFamily="34" charset="0"/>
              </a:rPr>
              <a:t>-Sertifikalı yarı mamul ekipmanın uygunluk incelenmesi</a:t>
            </a:r>
            <a:br>
              <a:rPr lang="tr-TR" altLang="tr-TR" sz="1100" b="1" dirty="0">
                <a:solidFill>
                  <a:srgbClr val="0000CC"/>
                </a:solidFill>
                <a:latin typeface="Arial" panose="020B0604020202020204" pitchFamily="34" charset="0"/>
                <a:cs typeface="Arial" panose="020B0604020202020204" pitchFamily="34" charset="0"/>
              </a:rPr>
            </a:br>
            <a:r>
              <a:rPr lang="tr-TR" altLang="tr-TR" sz="1100" b="1" dirty="0">
                <a:solidFill>
                  <a:srgbClr val="0000CC"/>
                </a:solidFill>
                <a:latin typeface="Arial" panose="020B0604020202020204" pitchFamily="34" charset="0"/>
                <a:cs typeface="Arial" panose="020B0604020202020204" pitchFamily="34" charset="0"/>
              </a:rPr>
              <a:t>   - Kullanılacak ortama göre uygun İç / Dış  bağlantı elemanların uygunluk seçimi </a:t>
            </a:r>
            <a:br>
              <a:rPr lang="tr-TR" altLang="tr-TR" sz="1100" b="1" dirty="0">
                <a:solidFill>
                  <a:srgbClr val="0000CC"/>
                </a:solidFill>
                <a:latin typeface="Arial" panose="020B0604020202020204" pitchFamily="34" charset="0"/>
                <a:cs typeface="Arial" panose="020B0604020202020204" pitchFamily="34" charset="0"/>
              </a:rPr>
            </a:br>
            <a:r>
              <a:rPr lang="tr-TR" altLang="tr-TR" sz="1100" b="1" dirty="0">
                <a:solidFill>
                  <a:srgbClr val="0000CC"/>
                </a:solidFill>
                <a:latin typeface="Arial" panose="020B0604020202020204" pitchFamily="34" charset="0"/>
                <a:cs typeface="Arial" panose="020B0604020202020204" pitchFamily="34" charset="0"/>
              </a:rPr>
              <a:t>   - Saha bağlantılarından önce incelenip onaylanması</a:t>
            </a:r>
            <a:br>
              <a:rPr lang="tr-TR" altLang="tr-TR" sz="1100" b="1" dirty="0">
                <a:solidFill>
                  <a:srgbClr val="0000CC"/>
                </a:solidFill>
                <a:latin typeface="Arial" panose="020B0604020202020204" pitchFamily="34" charset="0"/>
                <a:cs typeface="Arial" panose="020B0604020202020204" pitchFamily="34" charset="0"/>
              </a:rPr>
            </a:br>
            <a:r>
              <a:rPr lang="tr-TR" altLang="tr-TR" sz="1100" b="1" dirty="0">
                <a:solidFill>
                  <a:srgbClr val="0000CC"/>
                </a:solidFill>
                <a:latin typeface="Arial" panose="020B0604020202020204" pitchFamily="34" charset="0"/>
                <a:cs typeface="Arial" panose="020B0604020202020204" pitchFamily="34" charset="0"/>
              </a:rPr>
              <a:t>  </a:t>
            </a:r>
            <a:r>
              <a:rPr lang="tr-TR" altLang="tr-TR" sz="1100" b="1" u="sng" dirty="0" smtClean="0">
                <a:solidFill>
                  <a:srgbClr val="FF0000"/>
                </a:solidFill>
                <a:latin typeface="Arial" panose="020B0604020202020204" pitchFamily="34" charset="0"/>
                <a:cs typeface="Arial" panose="020B0604020202020204" pitchFamily="34" charset="0"/>
              </a:rPr>
              <a:t>İKİNCİ </a:t>
            </a:r>
            <a:r>
              <a:rPr lang="tr-TR" altLang="tr-TR" sz="1100" b="1" u="sng" dirty="0">
                <a:solidFill>
                  <a:srgbClr val="FF0000"/>
                </a:solidFill>
                <a:latin typeface="Arial" panose="020B0604020202020204" pitchFamily="34" charset="0"/>
                <a:cs typeface="Arial" panose="020B0604020202020204" pitchFamily="34" charset="0"/>
              </a:rPr>
              <a:t>ONAY ETİKETİ</a:t>
            </a:r>
            <a:r>
              <a:rPr lang="tr-TR" altLang="tr-TR" sz="1100" b="1" u="sng" dirty="0">
                <a:solidFill>
                  <a:srgbClr val="0000CC"/>
                </a:solidFill>
                <a:latin typeface="Arial" panose="020B0604020202020204" pitchFamily="34" charset="0"/>
                <a:cs typeface="Arial" panose="020B0604020202020204" pitchFamily="34" charset="0"/>
              </a:rPr>
              <a:t>NİN MUTLAKA OLMASI  </a:t>
            </a:r>
          </a:p>
        </p:txBody>
      </p:sp>
      <p:pic>
        <p:nvPicPr>
          <p:cNvPr id="16" name="Picture 2" descr="Exproof e tipi kutular ile ilgili görsel sonucu"/>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a:xfrm>
            <a:off x="1089034" y="2039289"/>
            <a:ext cx="2137081" cy="1736725"/>
          </a:xfrm>
          <a:noFill/>
        </p:spPr>
      </p:pic>
      <p:pic>
        <p:nvPicPr>
          <p:cNvPr id="17" name="Resim 16" descr="Ok bilgisayar simgeleri, ok, açı, üçgen, ok simgesi png | PNGWing"/>
          <p:cNvPicPr/>
          <p:nvPr/>
        </p:nvPicPr>
        <p:blipFill>
          <a:blip r:embed="rId8">
            <a:extLst>
              <a:ext uri="{28A0092B-C50C-407E-A947-70E740481C1C}">
                <a14:useLocalDpi xmlns:a14="http://schemas.microsoft.com/office/drawing/2010/main" val="0"/>
              </a:ext>
            </a:extLst>
          </a:blip>
          <a:srcRect/>
          <a:stretch>
            <a:fillRect/>
          </a:stretch>
        </p:blipFill>
        <p:spPr bwMode="auto">
          <a:xfrm>
            <a:off x="3473279" y="2765649"/>
            <a:ext cx="752475" cy="419100"/>
          </a:xfrm>
          <a:prstGeom prst="rect">
            <a:avLst/>
          </a:prstGeom>
          <a:noFill/>
          <a:ln>
            <a:noFill/>
          </a:ln>
        </p:spPr>
      </p:pic>
      <p:pic>
        <p:nvPicPr>
          <p:cNvPr id="18" name="Picture 4" descr="Exproof e tipi kutular ile ilgili görsel sonuc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0668" y="2137969"/>
            <a:ext cx="4175125" cy="367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12 Resim" descr="ok işareti ile ilgili görsel sonucu"/>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55304" y="3776100"/>
            <a:ext cx="499372" cy="50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Kontrol Panoları ve Kontrol Elemanları | Form Mühendislik"/>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4595" y="4414169"/>
            <a:ext cx="2091520" cy="140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Tablo 20"/>
          <p:cNvGraphicFramePr>
            <a:graphicFrameLocks noGrp="1"/>
          </p:cNvGraphicFramePr>
          <p:nvPr>
            <p:extLst>
              <p:ext uri="{D42A27DB-BD31-4B8C-83A1-F6EECF244321}">
                <p14:modId xmlns:p14="http://schemas.microsoft.com/office/powerpoint/2010/main" val="3716693918"/>
              </p:ext>
            </p:extLst>
          </p:nvPr>
        </p:nvGraphicFramePr>
        <p:xfrm>
          <a:off x="3581798" y="3497874"/>
          <a:ext cx="3009921" cy="1626870"/>
        </p:xfrm>
        <a:graphic>
          <a:graphicData uri="http://schemas.openxmlformats.org/drawingml/2006/table">
            <a:tbl>
              <a:tblPr>
                <a:tableStyleId>{5C22544A-7EE6-4342-B048-85BDC9FD1C3A}</a:tableStyleId>
              </a:tblPr>
              <a:tblGrid>
                <a:gridCol w="3009921">
                  <a:extLst>
                    <a:ext uri="{9D8B030D-6E8A-4147-A177-3AD203B41FA5}">
                      <a16:colId xmlns:a16="http://schemas.microsoft.com/office/drawing/2014/main" val="3659790952"/>
                    </a:ext>
                  </a:extLst>
                </a:gridCol>
              </a:tblGrid>
              <a:tr h="28575">
                <a:tc>
                  <a:txBody>
                    <a:bodyPr/>
                    <a:lstStyle/>
                    <a:p>
                      <a:pPr>
                        <a:lnSpc>
                          <a:spcPct val="115000"/>
                        </a:lnSpc>
                        <a:spcAft>
                          <a:spcPts val="0"/>
                        </a:spcAft>
                      </a:pPr>
                      <a:r>
                        <a:rPr lang="en-US" sz="1000" b="1" dirty="0">
                          <a:solidFill>
                            <a:srgbClr val="FF0000"/>
                          </a:solidFill>
                          <a:effectLst/>
                        </a:rPr>
                        <a:t>ABC …… A.Ş  </a:t>
                      </a:r>
                      <a:endParaRPr lang="tr-TR" sz="1100" b="1" dirty="0">
                        <a:solidFill>
                          <a:srgbClr val="FF0000"/>
                        </a:solidFill>
                        <a:effectLst/>
                      </a:endParaRPr>
                    </a:p>
                    <a:p>
                      <a:pPr>
                        <a:lnSpc>
                          <a:spcPct val="115000"/>
                        </a:lnSpc>
                        <a:spcAft>
                          <a:spcPts val="0"/>
                        </a:spcAft>
                      </a:pPr>
                      <a:r>
                        <a:rPr lang="tr-TR" sz="900" dirty="0">
                          <a:effectLst/>
                        </a:rPr>
                        <a:t>                 </a:t>
                      </a:r>
                      <a:r>
                        <a:rPr lang="tr-TR" sz="900" dirty="0" smtClean="0">
                          <a:effectLst/>
                        </a:rPr>
                        <a:t>                  </a:t>
                      </a:r>
                      <a:r>
                        <a:rPr lang="tr-TR" sz="1200" b="1" dirty="0" smtClean="0">
                          <a:solidFill>
                            <a:srgbClr val="0070C0"/>
                          </a:solidFill>
                          <a:effectLst/>
                        </a:rPr>
                        <a:t>REVİZYON ETİKETİ</a:t>
                      </a:r>
                      <a:endParaRPr lang="tr-TR" sz="1200" b="1" dirty="0">
                        <a:solidFill>
                          <a:srgbClr val="0070C0"/>
                        </a:solidFill>
                        <a:effectLst/>
                      </a:endParaRPr>
                    </a:p>
                    <a:p>
                      <a:pPr>
                        <a:lnSpc>
                          <a:spcPct val="115000"/>
                        </a:lnSpc>
                        <a:spcAft>
                          <a:spcPts val="0"/>
                        </a:spcAft>
                      </a:pPr>
                      <a:r>
                        <a:rPr lang="tr-TR" sz="900" b="1" dirty="0">
                          <a:solidFill>
                            <a:srgbClr val="FF0000"/>
                          </a:solidFill>
                          <a:effectLst/>
                        </a:rPr>
                        <a:t>                       II 2G </a:t>
                      </a:r>
                      <a:r>
                        <a:rPr lang="tr-TR" sz="900" b="1" dirty="0" err="1">
                          <a:solidFill>
                            <a:srgbClr val="FF0000"/>
                          </a:solidFill>
                          <a:effectLst/>
                        </a:rPr>
                        <a:t>Ex</a:t>
                      </a:r>
                      <a:r>
                        <a:rPr lang="tr-TR" sz="900" b="1" dirty="0">
                          <a:solidFill>
                            <a:srgbClr val="FF0000"/>
                          </a:solidFill>
                          <a:effectLst/>
                        </a:rPr>
                        <a:t> d IIC </a:t>
                      </a:r>
                      <a:r>
                        <a:rPr lang="tr-TR" sz="900" b="1" dirty="0" smtClean="0">
                          <a:solidFill>
                            <a:srgbClr val="FF0000"/>
                          </a:solidFill>
                          <a:effectLst/>
                        </a:rPr>
                        <a:t>T4 </a:t>
                      </a:r>
                      <a:r>
                        <a:rPr lang="tr-TR" sz="900" b="1" dirty="0" err="1" smtClean="0">
                          <a:solidFill>
                            <a:srgbClr val="FF0000"/>
                          </a:solidFill>
                          <a:effectLst/>
                        </a:rPr>
                        <a:t>Gb</a:t>
                      </a:r>
                      <a:r>
                        <a:rPr lang="tr-TR" sz="900" b="1" dirty="0" smtClean="0">
                          <a:solidFill>
                            <a:srgbClr val="FF0000"/>
                          </a:solidFill>
                          <a:effectLst/>
                        </a:rPr>
                        <a:t> </a:t>
                      </a:r>
                      <a:r>
                        <a:rPr lang="tr-TR" sz="900" dirty="0">
                          <a:solidFill>
                            <a:srgbClr val="FF0000"/>
                          </a:solidFill>
                          <a:effectLst/>
                        </a:rPr>
                        <a:t>,      </a:t>
                      </a:r>
                      <a:endParaRPr lang="tr-TR" sz="1100" dirty="0">
                        <a:solidFill>
                          <a:srgbClr val="FF0000"/>
                        </a:solidFill>
                        <a:effectLst/>
                      </a:endParaRPr>
                    </a:p>
                    <a:p>
                      <a:pPr>
                        <a:lnSpc>
                          <a:spcPct val="115000"/>
                        </a:lnSpc>
                        <a:spcAft>
                          <a:spcPts val="0"/>
                        </a:spcAft>
                      </a:pPr>
                      <a:r>
                        <a:rPr lang="tr-TR" sz="900" dirty="0">
                          <a:effectLst/>
                        </a:rPr>
                        <a:t>                                                                                        </a:t>
                      </a:r>
                      <a:endParaRPr lang="tr-TR" sz="1100" dirty="0">
                        <a:effectLst/>
                      </a:endParaRPr>
                    </a:p>
                    <a:p>
                      <a:pPr>
                        <a:lnSpc>
                          <a:spcPct val="115000"/>
                        </a:lnSpc>
                        <a:spcAft>
                          <a:spcPts val="0"/>
                        </a:spcAft>
                      </a:pPr>
                      <a:r>
                        <a:rPr lang="tr-TR" sz="900" b="1" dirty="0">
                          <a:solidFill>
                            <a:srgbClr val="FF0000"/>
                          </a:solidFill>
                          <a:effectLst/>
                        </a:rPr>
                        <a:t>Ürün Adı                 : Terminal kutusu</a:t>
                      </a:r>
                      <a:endParaRPr lang="tr-TR" sz="1100" b="1" dirty="0">
                        <a:solidFill>
                          <a:srgbClr val="FF0000"/>
                        </a:solidFill>
                        <a:effectLst/>
                      </a:endParaRPr>
                    </a:p>
                    <a:p>
                      <a:pPr>
                        <a:lnSpc>
                          <a:spcPct val="115000"/>
                        </a:lnSpc>
                        <a:spcAft>
                          <a:spcPts val="0"/>
                        </a:spcAft>
                      </a:pPr>
                      <a:r>
                        <a:rPr lang="tr-TR" sz="900" b="1" dirty="0">
                          <a:solidFill>
                            <a:srgbClr val="FF0000"/>
                          </a:solidFill>
                          <a:effectLst/>
                        </a:rPr>
                        <a:t>100 kW, 400 V AC</a:t>
                      </a:r>
                      <a:endParaRPr lang="tr-TR" sz="1100" b="1" dirty="0">
                        <a:solidFill>
                          <a:srgbClr val="FF0000"/>
                        </a:solidFill>
                        <a:effectLst/>
                      </a:endParaRPr>
                    </a:p>
                    <a:p>
                      <a:pPr>
                        <a:lnSpc>
                          <a:spcPct val="115000"/>
                        </a:lnSpc>
                        <a:spcAft>
                          <a:spcPts val="0"/>
                        </a:spcAft>
                      </a:pPr>
                      <a:r>
                        <a:rPr lang="tr-TR" sz="900" b="1" dirty="0">
                          <a:solidFill>
                            <a:srgbClr val="FF0000"/>
                          </a:solidFill>
                          <a:effectLst/>
                        </a:rPr>
                        <a:t>TAG No /</a:t>
                      </a:r>
                      <a:r>
                        <a:rPr lang="tr-TR" sz="900" b="1" dirty="0" err="1">
                          <a:solidFill>
                            <a:srgbClr val="FF0000"/>
                          </a:solidFill>
                          <a:effectLst/>
                        </a:rPr>
                        <a:t>Serial</a:t>
                      </a:r>
                      <a:r>
                        <a:rPr lang="tr-TR" sz="900" b="1" dirty="0">
                          <a:solidFill>
                            <a:srgbClr val="FF0000"/>
                          </a:solidFill>
                          <a:effectLst/>
                        </a:rPr>
                        <a:t> No          :  BZ261051 </a:t>
                      </a:r>
                      <a:endParaRPr lang="tr-TR" sz="1100" b="1" dirty="0">
                        <a:solidFill>
                          <a:srgbClr val="FF0000"/>
                        </a:solidFill>
                        <a:effectLst/>
                      </a:endParaRPr>
                    </a:p>
                    <a:p>
                      <a:pPr>
                        <a:lnSpc>
                          <a:spcPct val="115000"/>
                        </a:lnSpc>
                        <a:spcAft>
                          <a:spcPts val="0"/>
                        </a:spcAft>
                      </a:pPr>
                      <a:r>
                        <a:rPr lang="tr-TR" sz="900" b="1" dirty="0">
                          <a:solidFill>
                            <a:srgbClr val="FF0000"/>
                          </a:solidFill>
                          <a:effectLst/>
                        </a:rPr>
                        <a:t>Rapor No                        : IEP.Rp.Ex.10-2503</a:t>
                      </a:r>
                      <a:endParaRPr lang="tr-TR" sz="1100" b="1" dirty="0">
                        <a:solidFill>
                          <a:srgbClr val="FF0000"/>
                        </a:solidFill>
                        <a:effectLst/>
                      </a:endParaRPr>
                    </a:p>
                    <a:p>
                      <a:pPr>
                        <a:lnSpc>
                          <a:spcPct val="115000"/>
                        </a:lnSpc>
                        <a:spcAft>
                          <a:spcPts val="0"/>
                        </a:spcAft>
                      </a:pPr>
                      <a:r>
                        <a:rPr lang="tr-TR" sz="900" b="1" dirty="0">
                          <a:solidFill>
                            <a:srgbClr val="FF0000"/>
                          </a:solidFill>
                          <a:effectLst/>
                        </a:rPr>
                        <a:t>Revizyon tarihi                : April 2023</a:t>
                      </a:r>
                      <a:endParaRPr lang="tr-TR" sz="1100" b="1" dirty="0">
                        <a:solidFill>
                          <a:srgbClr val="FF0000"/>
                        </a:solidFill>
                        <a:effectLst/>
                      </a:endParaRPr>
                    </a:p>
                    <a:p>
                      <a:pPr>
                        <a:spcAft>
                          <a:spcPts val="0"/>
                        </a:spcAft>
                      </a:pPr>
                      <a:r>
                        <a:rPr lang="tr-TR" sz="900" b="1" dirty="0" err="1">
                          <a:solidFill>
                            <a:srgbClr val="FF0000"/>
                          </a:solidFill>
                          <a:effectLst/>
                        </a:rPr>
                        <a:t>Rev</a:t>
                      </a:r>
                      <a:r>
                        <a:rPr lang="tr-TR" sz="900" b="1" dirty="0">
                          <a:solidFill>
                            <a:srgbClr val="FF0000"/>
                          </a:solidFill>
                          <a:effectLst/>
                        </a:rPr>
                        <a:t>. kuruşu </a:t>
                      </a:r>
                      <a:r>
                        <a:rPr lang="tr-TR" sz="900" b="1" dirty="0" err="1">
                          <a:solidFill>
                            <a:srgbClr val="FF0000"/>
                          </a:solidFill>
                          <a:effectLst/>
                        </a:rPr>
                        <a:t>cert</a:t>
                      </a:r>
                      <a:r>
                        <a:rPr lang="tr-TR" sz="900" b="1" dirty="0">
                          <a:solidFill>
                            <a:srgbClr val="FF0000"/>
                          </a:solidFill>
                          <a:effectLst/>
                        </a:rPr>
                        <a:t>. No            : IEP-Cr.Ex.Sc.19.029</a:t>
                      </a:r>
                      <a:endParaRPr lang="tr-TR" sz="1000" b="1" dirty="0">
                        <a:solidFill>
                          <a:srgbClr val="FF0000"/>
                        </a:solidFill>
                        <a:effectLst/>
                        <a:latin typeface="Times New Roman" panose="02020603050405020304" pitchFamily="18" charset="0"/>
                      </a:endParaRPr>
                    </a:p>
                  </a:txBody>
                  <a:tcPr marL="44450" marR="44450" marT="0" marB="0"/>
                </a:tc>
                <a:extLst>
                  <a:ext uri="{0D108BD9-81ED-4DB2-BD59-A6C34878D82A}">
                    <a16:rowId xmlns:a16="http://schemas.microsoft.com/office/drawing/2014/main" val="3066572793"/>
                  </a:ext>
                </a:extLst>
              </a:tr>
            </a:tbl>
          </a:graphicData>
        </a:graphic>
      </p:graphicFrame>
      <p:sp>
        <p:nvSpPr>
          <p:cNvPr id="9" name="Dikdörtgen 8"/>
          <p:cNvSpPr/>
          <p:nvPr/>
        </p:nvSpPr>
        <p:spPr>
          <a:xfrm>
            <a:off x="4268585" y="2859301"/>
            <a:ext cx="2847831" cy="369332"/>
          </a:xfrm>
          <a:prstGeom prst="rect">
            <a:avLst/>
          </a:prstGeom>
        </p:spPr>
        <p:txBody>
          <a:bodyPr wrap="none">
            <a:spAutoFit/>
          </a:bodyPr>
          <a:lstStyle/>
          <a:p>
            <a:r>
              <a:rPr lang="tr-TR" altLang="tr-TR" b="1" dirty="0">
                <a:solidFill>
                  <a:srgbClr val="0000CC"/>
                </a:solidFill>
                <a:latin typeface="Arial" panose="020B0604020202020204" pitchFamily="34" charset="0"/>
                <a:cs typeface="Arial" panose="020B0604020202020204" pitchFamily="34" charset="0"/>
              </a:rPr>
              <a:t>IEP  23  ATEX  012345</a:t>
            </a:r>
            <a:r>
              <a:rPr lang="tr-TR" altLang="tr-TR" b="1" dirty="0">
                <a:solidFill>
                  <a:srgbClr val="FF0000"/>
                </a:solidFill>
                <a:latin typeface="Arial" panose="020B0604020202020204" pitchFamily="34" charset="0"/>
                <a:cs typeface="Arial" panose="020B0604020202020204" pitchFamily="34" charset="0"/>
              </a:rPr>
              <a:t> </a:t>
            </a:r>
            <a:r>
              <a:rPr lang="tr-TR" altLang="tr-TR" b="1" u="sng" dirty="0">
                <a:solidFill>
                  <a:srgbClr val="FF0000"/>
                </a:solidFill>
                <a:latin typeface="Arial" panose="020B0604020202020204" pitchFamily="34" charset="0"/>
                <a:cs typeface="Arial" panose="020B0604020202020204" pitchFamily="34" charset="0"/>
              </a:rPr>
              <a:t>U</a:t>
            </a:r>
            <a:r>
              <a:rPr lang="tr-TR" altLang="tr-TR" b="1" dirty="0">
                <a:solidFill>
                  <a:srgbClr val="FF0000"/>
                </a:solidFill>
                <a:latin typeface="Arial" panose="020B0604020202020204" pitchFamily="34" charset="0"/>
                <a:cs typeface="Arial" panose="020B0604020202020204" pitchFamily="34" charset="0"/>
              </a:rPr>
              <a:t> </a:t>
            </a:r>
            <a:endParaRPr lang="tr-TR" dirty="0"/>
          </a:p>
        </p:txBody>
      </p:sp>
      <p:pic>
        <p:nvPicPr>
          <p:cNvPr id="22" name="Resim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51298" y="3653823"/>
            <a:ext cx="358461" cy="266700"/>
          </a:xfrm>
          <a:prstGeom prst="rect">
            <a:avLst/>
          </a:prstGeom>
          <a:noFill/>
          <a:extLst>
            <a:ext uri="{909E8E84-426E-40DD-AFC4-6F175D3DCCD1}">
              <a14:hiddenFill xmlns:a14="http://schemas.microsoft.com/office/drawing/2010/main">
                <a:solidFill>
                  <a:srgbClr val="FFFFFF"/>
                </a:solidFill>
              </a14:hiddenFill>
            </a:ext>
          </a:extLst>
        </p:spPr>
      </p:pic>
      <p:pic>
        <p:nvPicPr>
          <p:cNvPr id="23" name="Resim 22" descr="Ok bilgisayar simgeleri, ok, açı, üçgen, ok simgesi png | PNGWing"/>
          <p:cNvPicPr/>
          <p:nvPr/>
        </p:nvPicPr>
        <p:blipFill>
          <a:blip r:embed="rId8">
            <a:extLst>
              <a:ext uri="{28A0092B-C50C-407E-A947-70E740481C1C}">
                <a14:useLocalDpi xmlns:a14="http://schemas.microsoft.com/office/drawing/2010/main" val="0"/>
              </a:ext>
            </a:extLst>
          </a:blip>
          <a:srcRect/>
          <a:stretch>
            <a:fillRect/>
          </a:stretch>
        </p:blipFill>
        <p:spPr bwMode="auto">
          <a:xfrm>
            <a:off x="3213610" y="4548374"/>
            <a:ext cx="433960" cy="282426"/>
          </a:xfrm>
          <a:prstGeom prst="rect">
            <a:avLst/>
          </a:prstGeom>
          <a:noFill/>
          <a:ln>
            <a:noFill/>
          </a:ln>
        </p:spPr>
      </p:pic>
    </p:spTree>
    <p:extLst>
      <p:ext uri="{BB962C8B-B14F-4D97-AF65-F5344CB8AC3E}">
        <p14:creationId xmlns:p14="http://schemas.microsoft.com/office/powerpoint/2010/main" val="310049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jpg">
            <a:extLst>
              <a:ext uri="{FF2B5EF4-FFF2-40B4-BE49-F238E27FC236}">
                <a16:creationId xmlns:a16="http://schemas.microsoft.com/office/drawing/2014/main" id="{7C2DE000-26CE-EE43-9758-A159FBEDF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97" y="164912"/>
            <a:ext cx="11596008" cy="594360"/>
          </a:xfrm>
          <a:prstGeom prst="rect">
            <a:avLst/>
          </a:prstGeom>
        </p:spPr>
      </p:pic>
      <p:sp>
        <p:nvSpPr>
          <p:cNvPr id="5" name="Title 1">
            <a:extLst>
              <a:ext uri="{FF2B5EF4-FFF2-40B4-BE49-F238E27FC236}">
                <a16:creationId xmlns:a16="http://schemas.microsoft.com/office/drawing/2014/main" id="{6988312C-16E6-0F44-BB95-EBF6498B5538}"/>
              </a:ext>
            </a:extLst>
          </p:cNvPr>
          <p:cNvSpPr txBox="1">
            <a:spLocks/>
          </p:cNvSpPr>
          <p:nvPr/>
        </p:nvSpPr>
        <p:spPr>
          <a:xfrm>
            <a:off x="425279" y="164912"/>
            <a:ext cx="10235375"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endParaRPr lang="en-GB" sz="3200" dirty="0">
              <a:solidFill>
                <a:srgbClr val="FFFFFF"/>
              </a:solidFill>
            </a:endParaRPr>
          </a:p>
        </p:txBody>
      </p:sp>
      <p:pic>
        <p:nvPicPr>
          <p:cNvPr id="3" name="Resim 2">
            <a:extLst>
              <a:ext uri="{FF2B5EF4-FFF2-40B4-BE49-F238E27FC236}">
                <a16:creationId xmlns:a16="http://schemas.microsoft.com/office/drawing/2014/main" id="{497A511F-B4E1-4B46-AF25-8CFFE9643C5F}"/>
              </a:ext>
            </a:extLst>
          </p:cNvPr>
          <p:cNvPicPr>
            <a:picLocks noChangeAspect="1"/>
          </p:cNvPicPr>
          <p:nvPr/>
        </p:nvPicPr>
        <p:blipFill>
          <a:blip r:embed="rId3"/>
          <a:stretch>
            <a:fillRect/>
          </a:stretch>
        </p:blipFill>
        <p:spPr>
          <a:xfrm>
            <a:off x="297997" y="952500"/>
            <a:ext cx="11560628" cy="5905500"/>
          </a:xfrm>
          <a:prstGeom prst="rect">
            <a:avLst/>
          </a:prstGeom>
        </p:spPr>
      </p:pic>
      <p:sp>
        <p:nvSpPr>
          <p:cNvPr id="6" name="Rectangle 5">
            <a:extLst>
              <a:ext uri="{FF2B5EF4-FFF2-40B4-BE49-F238E27FC236}">
                <a16:creationId xmlns:a16="http://schemas.microsoft.com/office/drawing/2014/main" id="{D608068E-82CC-2A44-9826-D03844D4D3A7}"/>
              </a:ext>
            </a:extLst>
          </p:cNvPr>
          <p:cNvSpPr/>
          <p:nvPr/>
        </p:nvSpPr>
        <p:spPr>
          <a:xfrm>
            <a:off x="5128053" y="5961050"/>
            <a:ext cx="2174789" cy="78133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pic>
        <p:nvPicPr>
          <p:cNvPr id="7" name="Picture 6" descr="Logo&#10;&#10;Description automatically generated">
            <a:extLst>
              <a:ext uri="{FF2B5EF4-FFF2-40B4-BE49-F238E27FC236}">
                <a16:creationId xmlns:a16="http://schemas.microsoft.com/office/drawing/2014/main" id="{E031EC10-ADBD-D54E-B9F1-7391393DF75A}"/>
              </a:ext>
            </a:extLst>
          </p:cNvPr>
          <p:cNvPicPr>
            <a:picLocks noChangeAspect="1"/>
          </p:cNvPicPr>
          <p:nvPr/>
        </p:nvPicPr>
        <p:blipFill>
          <a:blip r:embed="rId4"/>
          <a:stretch>
            <a:fillRect/>
          </a:stretch>
        </p:blipFill>
        <p:spPr>
          <a:xfrm>
            <a:off x="5177043" y="5772781"/>
            <a:ext cx="1939373" cy="1186161"/>
          </a:xfrm>
          <a:prstGeom prst="rect">
            <a:avLst/>
          </a:prstGeom>
        </p:spPr>
      </p:pic>
      <p:pic>
        <p:nvPicPr>
          <p:cNvPr id="1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62944" y="5344477"/>
            <a:ext cx="391842" cy="52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8456" y="5445817"/>
            <a:ext cx="376777" cy="42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Unvan 15"/>
          <p:cNvSpPr>
            <a:spLocks noGrp="1"/>
          </p:cNvSpPr>
          <p:nvPr>
            <p:ph type="title"/>
          </p:nvPr>
        </p:nvSpPr>
        <p:spPr>
          <a:xfrm>
            <a:off x="425450" y="257534"/>
            <a:ext cx="9101138" cy="424732"/>
          </a:xfrm>
          <a:prstGeom prst="rect">
            <a:avLst/>
          </a:prstGeom>
        </p:spPr>
        <p:txBody>
          <a:bodyPr wrap="square">
            <a:spAutoFit/>
          </a:bodyPr>
          <a:lstStyle/>
          <a:p>
            <a:r>
              <a:rPr lang="tr-TR" altLang="tr-TR" sz="2400" b="1" dirty="0" smtClean="0">
                <a:solidFill>
                  <a:srgbClr val="002060"/>
                </a:solidFill>
                <a:latin typeface="Times New Roman" panose="02020603050405020304" pitchFamily="18" charset="0"/>
              </a:rPr>
              <a:t>                           EKİPMANLARIN  </a:t>
            </a:r>
            <a:r>
              <a:rPr lang="tr-TR" altLang="tr-TR" sz="2400" b="1" dirty="0" smtClean="0">
                <a:latin typeface="Times New Roman" panose="02020603050405020304" pitchFamily="18" charset="0"/>
              </a:rPr>
              <a:t>SAHA MONTAJ  </a:t>
            </a:r>
            <a:r>
              <a:rPr lang="tr-TR" altLang="tr-TR" sz="2400" b="1" dirty="0" smtClean="0">
                <a:solidFill>
                  <a:srgbClr val="002060"/>
                </a:solidFill>
                <a:latin typeface="Times New Roman" panose="02020603050405020304" pitchFamily="18" charset="0"/>
              </a:rPr>
              <a:t>KONTROLU </a:t>
            </a:r>
            <a:endParaRPr lang="tr-TR" sz="2400" dirty="0"/>
          </a:p>
        </p:txBody>
      </p:sp>
      <p:graphicFrame>
        <p:nvGraphicFramePr>
          <p:cNvPr id="17" name="7 Tablo"/>
          <p:cNvGraphicFramePr>
            <a:graphicFrameLocks noGrp="1"/>
          </p:cNvGraphicFramePr>
          <p:nvPr>
            <p:extLst>
              <p:ext uri="{D42A27DB-BD31-4B8C-83A1-F6EECF244321}">
                <p14:modId xmlns:p14="http://schemas.microsoft.com/office/powerpoint/2010/main" val="3719038113"/>
              </p:ext>
            </p:extLst>
          </p:nvPr>
        </p:nvGraphicFramePr>
        <p:xfrm>
          <a:off x="1883398" y="1086311"/>
          <a:ext cx="8023081" cy="2430569"/>
        </p:xfrm>
        <a:graphic>
          <a:graphicData uri="http://schemas.openxmlformats.org/drawingml/2006/table">
            <a:tbl>
              <a:tblPr/>
              <a:tblGrid>
                <a:gridCol w="1691501">
                  <a:extLst>
                    <a:ext uri="{9D8B030D-6E8A-4147-A177-3AD203B41FA5}">
                      <a16:colId xmlns:a16="http://schemas.microsoft.com/office/drawing/2014/main" val="20000"/>
                    </a:ext>
                  </a:extLst>
                </a:gridCol>
                <a:gridCol w="1311893">
                  <a:extLst>
                    <a:ext uri="{9D8B030D-6E8A-4147-A177-3AD203B41FA5}">
                      <a16:colId xmlns:a16="http://schemas.microsoft.com/office/drawing/2014/main" val="20001"/>
                    </a:ext>
                  </a:extLst>
                </a:gridCol>
                <a:gridCol w="1527463">
                  <a:extLst>
                    <a:ext uri="{9D8B030D-6E8A-4147-A177-3AD203B41FA5}">
                      <a16:colId xmlns:a16="http://schemas.microsoft.com/office/drawing/2014/main" val="20002"/>
                    </a:ext>
                  </a:extLst>
                </a:gridCol>
                <a:gridCol w="764501">
                  <a:extLst>
                    <a:ext uri="{9D8B030D-6E8A-4147-A177-3AD203B41FA5}">
                      <a16:colId xmlns:a16="http://schemas.microsoft.com/office/drawing/2014/main" val="20003"/>
                    </a:ext>
                  </a:extLst>
                </a:gridCol>
                <a:gridCol w="1090935">
                  <a:extLst>
                    <a:ext uri="{9D8B030D-6E8A-4147-A177-3AD203B41FA5}">
                      <a16:colId xmlns:a16="http://schemas.microsoft.com/office/drawing/2014/main" val="20004"/>
                    </a:ext>
                  </a:extLst>
                </a:gridCol>
                <a:gridCol w="1636788">
                  <a:extLst>
                    <a:ext uri="{9D8B030D-6E8A-4147-A177-3AD203B41FA5}">
                      <a16:colId xmlns:a16="http://schemas.microsoft.com/office/drawing/2014/main" val="20005"/>
                    </a:ext>
                  </a:extLst>
                </a:gridCol>
              </a:tblGrid>
              <a:tr h="490728">
                <a:tc>
                  <a:txBody>
                    <a:bodyPr/>
                    <a:lstStyle/>
                    <a:p>
                      <a:pPr algn="ctr">
                        <a:lnSpc>
                          <a:spcPct val="115000"/>
                        </a:lnSpc>
                        <a:spcAft>
                          <a:spcPts val="0"/>
                        </a:spcAft>
                      </a:pPr>
                      <a:r>
                        <a:rPr lang="tr-TR" sz="1400" b="1" dirty="0" err="1">
                          <a:latin typeface="Calibri"/>
                          <a:ea typeface="Calibri"/>
                          <a:cs typeface="Times New Roman"/>
                        </a:rPr>
                        <a:t>Kompenent</a:t>
                      </a:r>
                      <a:r>
                        <a:rPr lang="tr-TR" sz="1400" b="1" dirty="0">
                          <a:latin typeface="Calibri"/>
                          <a:ea typeface="Calibri"/>
                          <a:cs typeface="Times New Roman"/>
                        </a:rPr>
                        <a:t> adı</a:t>
                      </a: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latin typeface="Calibri"/>
                          <a:ea typeface="Calibri"/>
                          <a:cs typeface="Times New Roman"/>
                        </a:rPr>
                        <a:t>Teknik Özellikler</a:t>
                      </a: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err="1">
                          <a:latin typeface="Calibri"/>
                          <a:ea typeface="Calibri"/>
                          <a:cs typeface="Times New Roman"/>
                        </a:rPr>
                        <a:t>Ex</a:t>
                      </a:r>
                      <a:r>
                        <a:rPr lang="tr-TR" sz="1400" b="1" dirty="0">
                          <a:latin typeface="Calibri"/>
                          <a:ea typeface="Calibri"/>
                          <a:cs typeface="Times New Roman"/>
                        </a:rPr>
                        <a:t> Kodu</a:t>
                      </a: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latin typeface="Calibri"/>
                          <a:ea typeface="Calibri"/>
                          <a:cs typeface="Times New Roman"/>
                        </a:rPr>
                        <a:t>IP / Ta</a:t>
                      </a: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latin typeface="Calibri"/>
                          <a:ea typeface="Calibri"/>
                          <a:cs typeface="Times New Roman"/>
                        </a:rPr>
                        <a:t>Eki (Sertifika)</a:t>
                      </a: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smtClean="0">
                          <a:latin typeface="Calibri"/>
                          <a:ea typeface="Calibri"/>
                          <a:cs typeface="Times New Roman"/>
                        </a:rPr>
                        <a:t>     Revizyon </a:t>
                      </a:r>
                      <a:r>
                        <a:rPr lang="tr-TR" sz="1400" b="1" dirty="0">
                          <a:latin typeface="Calibri"/>
                          <a:ea typeface="Calibri"/>
                          <a:cs typeface="Times New Roman"/>
                        </a:rPr>
                        <a:t>durumu </a:t>
                      </a: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90728">
                <a:tc>
                  <a:txBody>
                    <a:bodyPr/>
                    <a:lstStyle/>
                    <a:p>
                      <a:pPr>
                        <a:lnSpc>
                          <a:spcPct val="115000"/>
                        </a:lnSpc>
                        <a:spcAft>
                          <a:spcPts val="0"/>
                        </a:spcAft>
                      </a:pPr>
                      <a:r>
                        <a:rPr lang="tr-TR" sz="1400" b="1" dirty="0">
                          <a:latin typeface="Calibri"/>
                          <a:ea typeface="Calibri"/>
                          <a:cs typeface="Times New Roman"/>
                        </a:rPr>
                        <a:t>Dağıtım kutusu</a:t>
                      </a: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b="1" dirty="0">
                          <a:latin typeface="Calibri"/>
                          <a:ea typeface="Calibri"/>
                          <a:cs typeface="Times New Roman"/>
                        </a:rPr>
                        <a:t>….V, …..A, </a:t>
                      </a:r>
                      <a:r>
                        <a:rPr lang="tr-TR" sz="1400" b="1" dirty="0" err="1">
                          <a:latin typeface="Calibri"/>
                          <a:ea typeface="Calibri"/>
                          <a:cs typeface="Times New Roman"/>
                        </a:rPr>
                        <a:t>Gua</a:t>
                      </a:r>
                      <a:r>
                        <a:rPr lang="tr-TR" sz="1400" b="1" dirty="0">
                          <a:latin typeface="Calibri"/>
                          <a:ea typeface="Calibri"/>
                          <a:cs typeface="Times New Roman"/>
                        </a:rPr>
                        <a:t> tipi</a:t>
                      </a: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b="1" dirty="0">
                          <a:latin typeface="Calibri"/>
                          <a:ea typeface="Calibri"/>
                          <a:cs typeface="Times New Roman"/>
                        </a:rPr>
                        <a:t>II 2G </a:t>
                      </a:r>
                      <a:r>
                        <a:rPr lang="tr-TR" sz="1400" b="1" dirty="0" err="1">
                          <a:latin typeface="Calibri"/>
                          <a:ea typeface="Calibri"/>
                          <a:cs typeface="Times New Roman"/>
                        </a:rPr>
                        <a:t>Ex</a:t>
                      </a:r>
                      <a:r>
                        <a:rPr lang="tr-TR" sz="1400" b="1" dirty="0">
                          <a:latin typeface="Calibri"/>
                          <a:ea typeface="Calibri"/>
                          <a:cs typeface="Times New Roman"/>
                        </a:rPr>
                        <a:t> d  II B T3 </a:t>
                      </a:r>
                      <a:r>
                        <a:rPr lang="tr-TR" sz="1400" b="1" dirty="0" err="1">
                          <a:latin typeface="Calibri"/>
                          <a:ea typeface="Calibri"/>
                          <a:cs typeface="Times New Roman"/>
                        </a:rPr>
                        <a:t>Gb</a:t>
                      </a:r>
                      <a:endParaRPr lang="tr-TR" sz="1400" b="1" dirty="0">
                        <a:latin typeface="Calibri"/>
                        <a:ea typeface="Calibri"/>
                        <a:cs typeface="Times New Roman"/>
                      </a:endParaRP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b="1">
                          <a:latin typeface="Calibri"/>
                          <a:ea typeface="Calibri"/>
                          <a:cs typeface="Times New Roman"/>
                        </a:rPr>
                        <a:t>IP65/....C</a:t>
                      </a: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b="1" dirty="0">
                          <a:latin typeface="Calibri"/>
                          <a:ea typeface="Calibri"/>
                          <a:cs typeface="Times New Roman"/>
                        </a:rPr>
                        <a:t>Ek 1 </a:t>
                      </a: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a:latin typeface="Calibri"/>
                          <a:ea typeface="Calibri"/>
                          <a:cs typeface="Times New Roman"/>
                        </a:rPr>
                        <a:t>..........</a:t>
                      </a: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7657">
                <a:tc>
                  <a:txBody>
                    <a:bodyPr/>
                    <a:lstStyle/>
                    <a:p>
                      <a:pPr>
                        <a:lnSpc>
                          <a:spcPct val="115000"/>
                        </a:lnSpc>
                        <a:spcAft>
                          <a:spcPts val="0"/>
                        </a:spcAft>
                      </a:pPr>
                      <a:r>
                        <a:rPr lang="tr-TR" sz="1400" b="1" dirty="0" err="1">
                          <a:latin typeface="Calibri"/>
                          <a:ea typeface="Calibri"/>
                          <a:cs typeface="Times New Roman"/>
                        </a:rPr>
                        <a:t>Glent</a:t>
                      </a:r>
                      <a:endParaRPr lang="tr-TR" sz="1400" b="1" dirty="0">
                        <a:latin typeface="Calibri"/>
                        <a:ea typeface="Calibri"/>
                        <a:cs typeface="Times New Roman"/>
                      </a:endParaRP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a:latin typeface="Calibri"/>
                        <a:ea typeface="Calibri"/>
                        <a:cs typeface="Times New Roman"/>
                      </a:endParaRP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a:latin typeface="Calibri"/>
                        <a:ea typeface="Calibri"/>
                        <a:cs typeface="Times New Roman"/>
                      </a:endParaRP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7657">
                <a:tc>
                  <a:txBody>
                    <a:bodyPr/>
                    <a:lstStyle/>
                    <a:p>
                      <a:pPr>
                        <a:lnSpc>
                          <a:spcPct val="115000"/>
                        </a:lnSpc>
                        <a:spcAft>
                          <a:spcPts val="0"/>
                        </a:spcAft>
                      </a:pPr>
                      <a:r>
                        <a:rPr lang="tr-TR" sz="1400" b="1" dirty="0">
                          <a:latin typeface="Calibri"/>
                          <a:ea typeface="Calibri"/>
                          <a:cs typeface="Times New Roman"/>
                        </a:rPr>
                        <a:t>Star/stop</a:t>
                      </a: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5">
                  <a:txBody>
                    <a:bodyPr/>
                    <a:lstStyle/>
                    <a:p>
                      <a:pPr>
                        <a:lnSpc>
                          <a:spcPct val="115000"/>
                        </a:lnSpc>
                        <a:spcAft>
                          <a:spcPts val="0"/>
                        </a:spcAft>
                      </a:pPr>
                      <a:r>
                        <a:rPr lang="tr-TR" altLang="tr-TR" sz="900" b="1" dirty="0" smtClean="0">
                          <a:solidFill>
                            <a:srgbClr val="FF0000"/>
                          </a:solidFill>
                          <a:latin typeface="Times New Roman" panose="02020603050405020304" pitchFamily="18" charset="0"/>
                        </a:rPr>
                        <a:t>                                                              </a:t>
                      </a:r>
                      <a:r>
                        <a:rPr lang="tr-TR" altLang="tr-TR" sz="2800" b="1" u="sng" dirty="0" smtClean="0">
                          <a:solidFill>
                            <a:srgbClr val="FF0000"/>
                          </a:solidFill>
                          <a:latin typeface="Times New Roman" panose="02020603050405020304" pitchFamily="18" charset="0"/>
                        </a:rPr>
                        <a:t>SAHA MONTAJI </a:t>
                      </a:r>
                      <a:r>
                        <a:rPr lang="tr-TR" altLang="tr-TR" sz="2800" b="1" u="sng" dirty="0" smtClean="0">
                          <a:solidFill>
                            <a:schemeClr val="tx1"/>
                          </a:solidFill>
                          <a:latin typeface="Times New Roman" panose="02020603050405020304" pitchFamily="18" charset="0"/>
                        </a:rPr>
                        <a:t>??</a:t>
                      </a:r>
                      <a:r>
                        <a:rPr lang="tr-TR" altLang="tr-TR" sz="2800" b="1" u="sng" dirty="0" smtClean="0">
                          <a:solidFill>
                            <a:srgbClr val="FF0000"/>
                          </a:solidFill>
                          <a:latin typeface="Times New Roman" panose="02020603050405020304" pitchFamily="18" charset="0"/>
                        </a:rPr>
                        <a:t> </a:t>
                      </a:r>
                    </a:p>
                    <a:p>
                      <a:pPr>
                        <a:lnSpc>
                          <a:spcPct val="115000"/>
                        </a:lnSpc>
                        <a:spcAft>
                          <a:spcPts val="0"/>
                        </a:spcAft>
                      </a:pPr>
                      <a:r>
                        <a:rPr lang="tr-TR" sz="2800" b="1" dirty="0" smtClean="0">
                          <a:solidFill>
                            <a:srgbClr val="FF0000"/>
                          </a:solidFill>
                          <a:latin typeface="Times New Roman" panose="02020603050405020304" pitchFamily="18" charset="0"/>
                          <a:ea typeface="Calibri"/>
                          <a:cs typeface="Times New Roman"/>
                        </a:rPr>
                        <a:t>                    </a:t>
                      </a:r>
                      <a:r>
                        <a:rPr lang="tr-TR" sz="2800" b="1" u="sng" dirty="0" smtClean="0">
                          <a:solidFill>
                            <a:srgbClr val="FF0000"/>
                          </a:solidFill>
                          <a:latin typeface="Times New Roman" panose="02020603050405020304" pitchFamily="18" charset="0"/>
                          <a:ea typeface="Calibri"/>
                          <a:cs typeface="Times New Roman"/>
                        </a:rPr>
                        <a:t>İLK MUAYENE </a:t>
                      </a:r>
                      <a:r>
                        <a:rPr lang="tr-TR" sz="2800" b="1" u="sng" dirty="0" smtClean="0">
                          <a:solidFill>
                            <a:schemeClr val="tx1"/>
                          </a:solidFill>
                          <a:latin typeface="Times New Roman" panose="02020603050405020304" pitchFamily="18" charset="0"/>
                          <a:ea typeface="Calibri"/>
                          <a:cs typeface="Times New Roman"/>
                        </a:rPr>
                        <a:t>??</a:t>
                      </a:r>
                      <a:endParaRPr lang="tr-TR" sz="2800" u="sng" dirty="0">
                        <a:solidFill>
                          <a:schemeClr val="tx1"/>
                        </a:solidFill>
                        <a:latin typeface="Calibri"/>
                        <a:ea typeface="Calibri"/>
                        <a:cs typeface="Times New Roman"/>
                      </a:endParaRP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nSpc>
                          <a:spcPct val="115000"/>
                        </a:lnSpc>
                        <a:spcAft>
                          <a:spcPts val="0"/>
                        </a:spcAft>
                      </a:pPr>
                      <a:endParaRPr lang="tr-TR" sz="900" dirty="0">
                        <a:latin typeface="Calibri"/>
                        <a:ea typeface="Calibri"/>
                        <a:cs typeface="Times New Roman"/>
                      </a:endParaRP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nSpc>
                          <a:spcPct val="115000"/>
                        </a:lnSpc>
                        <a:spcAft>
                          <a:spcPts val="0"/>
                        </a:spcAft>
                      </a:pPr>
                      <a:endParaRPr lang="tr-TR" sz="900" dirty="0">
                        <a:latin typeface="Calibri"/>
                        <a:ea typeface="Calibri"/>
                        <a:cs typeface="Times New Roman"/>
                      </a:endParaRP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nSpc>
                          <a:spcPct val="115000"/>
                        </a:lnSpc>
                        <a:spcAft>
                          <a:spcPts val="0"/>
                        </a:spcAft>
                      </a:pPr>
                      <a:endParaRPr lang="tr-TR" sz="900" dirty="0">
                        <a:latin typeface="Calibri"/>
                        <a:ea typeface="Calibri"/>
                        <a:cs typeface="Times New Roman"/>
                      </a:endParaRP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nSpc>
                          <a:spcPct val="115000"/>
                        </a:lnSpc>
                        <a:spcAft>
                          <a:spcPts val="0"/>
                        </a:spcAft>
                      </a:pPr>
                      <a:endParaRPr lang="tr-TR" sz="900">
                        <a:latin typeface="Calibri"/>
                        <a:ea typeface="Calibri"/>
                        <a:cs typeface="Times New Roman"/>
                      </a:endParaRP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7657">
                <a:tc>
                  <a:txBody>
                    <a:bodyPr/>
                    <a:lstStyle/>
                    <a:p>
                      <a:pPr>
                        <a:lnSpc>
                          <a:spcPct val="115000"/>
                        </a:lnSpc>
                        <a:spcAft>
                          <a:spcPts val="0"/>
                        </a:spcAft>
                      </a:pPr>
                      <a:r>
                        <a:rPr lang="tr-TR" sz="1400" b="1" dirty="0">
                          <a:latin typeface="Calibri"/>
                          <a:ea typeface="Calibri"/>
                          <a:cs typeface="Times New Roman"/>
                        </a:rPr>
                        <a:t>Durdurucu</a:t>
                      </a: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vMerge="1">
                  <a:txBody>
                    <a:bodyPr/>
                    <a:lstStyle/>
                    <a:p>
                      <a:pPr>
                        <a:lnSpc>
                          <a:spcPct val="115000"/>
                        </a:lnSpc>
                        <a:spcAft>
                          <a:spcPts val="0"/>
                        </a:spcAft>
                      </a:pPr>
                      <a:endParaRPr lang="tr-TR" sz="900">
                        <a:latin typeface="Calibri"/>
                        <a:ea typeface="Calibri"/>
                        <a:cs typeface="Times New Roman"/>
                      </a:endParaRP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a:lnSpc>
                          <a:spcPct val="115000"/>
                        </a:lnSpc>
                        <a:spcAft>
                          <a:spcPts val="0"/>
                        </a:spcAft>
                      </a:pPr>
                      <a:endParaRPr lang="tr-TR" sz="900" dirty="0">
                        <a:latin typeface="Calibri"/>
                        <a:ea typeface="Calibri"/>
                        <a:cs typeface="Times New Roman"/>
                      </a:endParaRP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a:lnSpc>
                          <a:spcPct val="115000"/>
                        </a:lnSpc>
                        <a:spcAft>
                          <a:spcPts val="0"/>
                        </a:spcAft>
                      </a:pPr>
                      <a:endParaRPr lang="tr-TR" sz="900" dirty="0">
                        <a:latin typeface="Calibri"/>
                        <a:ea typeface="Calibri"/>
                        <a:cs typeface="Times New Roman"/>
                      </a:endParaRP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a:lnSpc>
                          <a:spcPct val="115000"/>
                        </a:lnSpc>
                        <a:spcAft>
                          <a:spcPts val="0"/>
                        </a:spcAft>
                      </a:pPr>
                      <a:endParaRPr lang="tr-TR" sz="900" dirty="0">
                        <a:latin typeface="Calibri"/>
                        <a:ea typeface="Calibri"/>
                        <a:cs typeface="Times New Roman"/>
                      </a:endParaRP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a:lnSpc>
                          <a:spcPct val="115000"/>
                        </a:lnSpc>
                        <a:spcAft>
                          <a:spcPts val="0"/>
                        </a:spcAft>
                      </a:pPr>
                      <a:endParaRPr lang="tr-TR" sz="900" dirty="0">
                        <a:latin typeface="Calibri"/>
                        <a:ea typeface="Calibri"/>
                        <a:cs typeface="Times New Roman"/>
                      </a:endParaRPr>
                    </a:p>
                  </a:txBody>
                  <a:tcPr marL="67520" marR="6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18" name="11 Resim" descr="Exproof Electrical installation ile ilgili görsel sonuc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4288" y="3631866"/>
            <a:ext cx="3958047" cy="2086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Ex-Proof Terminal Kutuları"/>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1990" y="3631866"/>
            <a:ext cx="3968664" cy="2086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637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jpg">
            <a:extLst>
              <a:ext uri="{FF2B5EF4-FFF2-40B4-BE49-F238E27FC236}">
                <a16:creationId xmlns:a16="http://schemas.microsoft.com/office/drawing/2014/main" id="{7C2DE000-26CE-EE43-9758-A159FBEDF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97" y="164912"/>
            <a:ext cx="11596008" cy="594360"/>
          </a:xfrm>
          <a:prstGeom prst="rect">
            <a:avLst/>
          </a:prstGeom>
        </p:spPr>
      </p:pic>
      <p:sp>
        <p:nvSpPr>
          <p:cNvPr id="5" name="Title 1">
            <a:extLst>
              <a:ext uri="{FF2B5EF4-FFF2-40B4-BE49-F238E27FC236}">
                <a16:creationId xmlns:a16="http://schemas.microsoft.com/office/drawing/2014/main" id="{6988312C-16E6-0F44-BB95-EBF6498B5538}"/>
              </a:ext>
            </a:extLst>
          </p:cNvPr>
          <p:cNvSpPr txBox="1">
            <a:spLocks/>
          </p:cNvSpPr>
          <p:nvPr/>
        </p:nvSpPr>
        <p:spPr>
          <a:xfrm>
            <a:off x="425279" y="164912"/>
            <a:ext cx="10235375"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endParaRPr lang="en-GB" sz="3200" dirty="0">
              <a:solidFill>
                <a:srgbClr val="FFFFFF"/>
              </a:solidFill>
            </a:endParaRPr>
          </a:p>
        </p:txBody>
      </p:sp>
      <p:pic>
        <p:nvPicPr>
          <p:cNvPr id="3" name="Resim 2">
            <a:extLst>
              <a:ext uri="{FF2B5EF4-FFF2-40B4-BE49-F238E27FC236}">
                <a16:creationId xmlns:a16="http://schemas.microsoft.com/office/drawing/2014/main" id="{497A511F-B4E1-4B46-AF25-8CFFE9643C5F}"/>
              </a:ext>
            </a:extLst>
          </p:cNvPr>
          <p:cNvPicPr>
            <a:picLocks noChangeAspect="1"/>
          </p:cNvPicPr>
          <p:nvPr/>
        </p:nvPicPr>
        <p:blipFill>
          <a:blip r:embed="rId3"/>
          <a:stretch>
            <a:fillRect/>
          </a:stretch>
        </p:blipFill>
        <p:spPr>
          <a:xfrm>
            <a:off x="435133" y="836886"/>
            <a:ext cx="11560628" cy="5905500"/>
          </a:xfrm>
          <a:prstGeom prst="rect">
            <a:avLst/>
          </a:prstGeom>
        </p:spPr>
      </p:pic>
      <p:sp>
        <p:nvSpPr>
          <p:cNvPr id="6" name="Rectangle 5">
            <a:extLst>
              <a:ext uri="{FF2B5EF4-FFF2-40B4-BE49-F238E27FC236}">
                <a16:creationId xmlns:a16="http://schemas.microsoft.com/office/drawing/2014/main" id="{D608068E-82CC-2A44-9826-D03844D4D3A7}"/>
              </a:ext>
            </a:extLst>
          </p:cNvPr>
          <p:cNvSpPr/>
          <p:nvPr/>
        </p:nvSpPr>
        <p:spPr>
          <a:xfrm>
            <a:off x="5128053" y="5961050"/>
            <a:ext cx="2174789" cy="78133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pic>
        <p:nvPicPr>
          <p:cNvPr id="7" name="Picture 6" descr="Logo&#10;&#10;Description automatically generated">
            <a:extLst>
              <a:ext uri="{FF2B5EF4-FFF2-40B4-BE49-F238E27FC236}">
                <a16:creationId xmlns:a16="http://schemas.microsoft.com/office/drawing/2014/main" id="{E031EC10-ADBD-D54E-B9F1-7391393DF75A}"/>
              </a:ext>
            </a:extLst>
          </p:cNvPr>
          <p:cNvPicPr>
            <a:picLocks noChangeAspect="1"/>
          </p:cNvPicPr>
          <p:nvPr/>
        </p:nvPicPr>
        <p:blipFill>
          <a:blip r:embed="rId4"/>
          <a:stretch>
            <a:fillRect/>
          </a:stretch>
        </p:blipFill>
        <p:spPr>
          <a:xfrm>
            <a:off x="5177043" y="5772781"/>
            <a:ext cx="1939373" cy="1186161"/>
          </a:xfrm>
          <a:prstGeom prst="rect">
            <a:avLst/>
          </a:prstGeom>
        </p:spPr>
      </p:pic>
      <p:pic>
        <p:nvPicPr>
          <p:cNvPr id="1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62944" y="5431409"/>
            <a:ext cx="391842" cy="34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5124" y="5446417"/>
            <a:ext cx="376777" cy="32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Unvan 1"/>
          <p:cNvSpPr>
            <a:spLocks noGrp="1"/>
          </p:cNvSpPr>
          <p:nvPr>
            <p:ph type="title"/>
          </p:nvPr>
        </p:nvSpPr>
        <p:spPr>
          <a:xfrm>
            <a:off x="425279" y="176856"/>
            <a:ext cx="9471991" cy="582416"/>
          </a:xfrm>
        </p:spPr>
        <p:txBody>
          <a:bodyPr>
            <a:normAutofit/>
          </a:bodyPr>
          <a:lstStyle/>
          <a:p>
            <a:r>
              <a:rPr lang="tr-TR" altLang="tr-TR" sz="2400" b="1" dirty="0" smtClean="0">
                <a:solidFill>
                  <a:srgbClr val="002060"/>
                </a:solidFill>
                <a:latin typeface="Times New Roman" panose="02020603050405020304" pitchFamily="18" charset="0"/>
              </a:rPr>
              <a:t>                                  REVİZYONLAR </a:t>
            </a:r>
            <a:r>
              <a:rPr lang="tr-TR" altLang="tr-TR" sz="2400" b="1" dirty="0">
                <a:solidFill>
                  <a:srgbClr val="002060"/>
                </a:solidFill>
                <a:latin typeface="Times New Roman" panose="02020603050405020304" pitchFamily="18" charset="0"/>
              </a:rPr>
              <a:t>ve 2. Cİ ETİKET</a:t>
            </a:r>
            <a:endParaRPr lang="tr-TR" sz="2400" dirty="0"/>
          </a:p>
        </p:txBody>
      </p:sp>
      <p:sp>
        <p:nvSpPr>
          <p:cNvPr id="15" name="Rectangle 4"/>
          <p:cNvSpPr txBox="1">
            <a:spLocks noChangeArrowheads="1"/>
          </p:cNvSpPr>
          <p:nvPr/>
        </p:nvSpPr>
        <p:spPr>
          <a:xfrm>
            <a:off x="248900" y="1070982"/>
            <a:ext cx="7053942" cy="2322174"/>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Font typeface="Arial" panose="020B0604020202020204" pitchFamily="34" charset="0"/>
              <a:buNone/>
              <a:defRPr/>
            </a:pPr>
            <a:r>
              <a:rPr lang="tr-TR" altLang="tr-TR" sz="1300" b="1" dirty="0" smtClean="0">
                <a:solidFill>
                  <a:srgbClr val="FF0000"/>
                </a:solidFill>
                <a:latin typeface="Times New Roman" pitchFamily="18" charset="0"/>
                <a:cs typeface="Times New Roman" pitchFamily="18" charset="0"/>
              </a:rPr>
              <a:t>                         </a:t>
            </a:r>
            <a:r>
              <a:rPr lang="tr-TR" altLang="tr-TR" sz="1400" b="1" dirty="0" smtClean="0">
                <a:solidFill>
                  <a:srgbClr val="FF0000"/>
                </a:solidFill>
                <a:latin typeface="Times New Roman" pitchFamily="18" charset="0"/>
                <a:cs typeface="Times New Roman" pitchFamily="18" charset="0"/>
              </a:rPr>
              <a:t>Ekipman Revizyon Problemleri  -  </a:t>
            </a:r>
            <a:r>
              <a:rPr lang="tr-TR" altLang="tr-TR" sz="1800" b="1" u="sng" dirty="0" smtClean="0">
                <a:solidFill>
                  <a:srgbClr val="FF0000"/>
                </a:solidFill>
                <a:latin typeface="Times New Roman" pitchFamily="18" charset="0"/>
                <a:cs typeface="Times New Roman" pitchFamily="18" charset="0"/>
              </a:rPr>
              <a:t>REVİZYON ONAY ETİKETİ  ???</a:t>
            </a:r>
            <a:endParaRPr lang="tr-TR" altLang="tr-TR" sz="1800" u="sng" dirty="0" smtClean="0">
              <a:solidFill>
                <a:srgbClr val="437289"/>
              </a:solidFill>
              <a:latin typeface="Times New Roman" pitchFamily="18" charset="0"/>
            </a:endParaRPr>
          </a:p>
          <a:p>
            <a:pPr marL="0" indent="0">
              <a:spcBef>
                <a:spcPct val="0"/>
              </a:spcBef>
              <a:buFont typeface="Arial" panose="020B0604020202020204" pitchFamily="34" charset="0"/>
              <a:buNone/>
              <a:defRPr/>
            </a:pPr>
            <a:r>
              <a:rPr lang="tr-TR" altLang="tr-TR" sz="1300" dirty="0" smtClean="0">
                <a:latin typeface="Times New Roman" pitchFamily="18" charset="0"/>
                <a:cs typeface="Times New Roman" pitchFamily="18" charset="0"/>
              </a:rPr>
              <a:t> </a:t>
            </a:r>
            <a:endParaRPr lang="tr-TR" altLang="tr-TR" sz="1400" b="1" dirty="0" smtClean="0">
              <a:latin typeface="Times New Roman" pitchFamily="18" charset="0"/>
              <a:cs typeface="Times New Roman" pitchFamily="18" charset="0"/>
            </a:endParaRPr>
          </a:p>
          <a:p>
            <a:pPr marL="0" indent="0">
              <a:spcBef>
                <a:spcPct val="0"/>
              </a:spcBef>
              <a:buFont typeface="Arial" panose="020B0604020202020204" pitchFamily="34" charset="0"/>
              <a:buNone/>
              <a:defRPr/>
            </a:pPr>
            <a:endParaRPr lang="tr-TR" altLang="tr-TR" sz="1100" b="1" dirty="0" smtClean="0">
              <a:latin typeface="Times New Roman" pitchFamily="18" charset="0"/>
              <a:cs typeface="Times New Roman" pitchFamily="18" charset="0"/>
            </a:endParaRPr>
          </a:p>
          <a:p>
            <a:pPr marL="0" indent="0">
              <a:spcBef>
                <a:spcPct val="0"/>
              </a:spcBef>
              <a:buFont typeface="Arial" panose="020B0604020202020204" pitchFamily="34" charset="0"/>
              <a:buNone/>
              <a:defRPr/>
            </a:pPr>
            <a:endParaRPr lang="tr-TR" altLang="tr-TR" sz="1100" b="1" dirty="0" smtClean="0">
              <a:latin typeface="Times New Roman" pitchFamily="18" charset="0"/>
              <a:cs typeface="Times New Roman" pitchFamily="18" charset="0"/>
            </a:endParaRPr>
          </a:p>
          <a:p>
            <a:pPr marL="0" indent="0">
              <a:spcBef>
                <a:spcPct val="0"/>
              </a:spcBef>
              <a:buFont typeface="Arial" panose="020B0604020202020204" pitchFamily="34" charset="0"/>
              <a:buNone/>
              <a:defRPr/>
            </a:pPr>
            <a:r>
              <a:rPr lang="tr-TR" altLang="tr-TR" sz="1100" b="1" dirty="0" smtClean="0">
                <a:latin typeface="Times New Roman" pitchFamily="18" charset="0"/>
                <a:cs typeface="Times New Roman" pitchFamily="18" charset="0"/>
              </a:rPr>
              <a:t>                                          </a:t>
            </a:r>
            <a:r>
              <a:rPr lang="tr-TR" sz="1400" b="1" dirty="0" smtClean="0">
                <a:effectLst>
                  <a:outerShdw blurRad="38100" dist="38100" dir="2700000" algn="tl">
                    <a:srgbClr val="C0C0C0"/>
                  </a:outerShdw>
                </a:effectLst>
              </a:rPr>
              <a:t>II 2G </a:t>
            </a:r>
            <a:r>
              <a:rPr lang="tr-TR" sz="1400" b="1" dirty="0" err="1" smtClean="0">
                <a:effectLst>
                  <a:outerShdw blurRad="38100" dist="38100" dir="2700000" algn="tl">
                    <a:srgbClr val="C0C0C0"/>
                  </a:outerShdw>
                </a:effectLst>
              </a:rPr>
              <a:t>Ex</a:t>
            </a:r>
            <a:r>
              <a:rPr lang="tr-TR" sz="1400" b="1" dirty="0" smtClean="0">
                <a:effectLst>
                  <a:outerShdw blurRad="38100" dist="38100" dir="2700000" algn="tl">
                    <a:srgbClr val="C0C0C0"/>
                  </a:outerShdw>
                </a:effectLst>
              </a:rPr>
              <a:t> </a:t>
            </a:r>
            <a:r>
              <a:rPr lang="tr-TR" sz="1400" b="1" dirty="0" err="1" smtClean="0">
                <a:effectLst>
                  <a:outerShdw blurRad="38100" dist="38100" dir="2700000" algn="tl">
                    <a:srgbClr val="C0C0C0"/>
                  </a:outerShdw>
                </a:effectLst>
              </a:rPr>
              <a:t>db</a:t>
            </a:r>
            <a:r>
              <a:rPr lang="tr-TR" sz="1400" b="1" dirty="0" smtClean="0">
                <a:effectLst>
                  <a:outerShdw blurRad="38100" dist="38100" dir="2700000" algn="tl">
                    <a:srgbClr val="C0C0C0"/>
                  </a:outerShdw>
                </a:effectLst>
              </a:rPr>
              <a:t> IIC T4 </a:t>
            </a:r>
            <a:r>
              <a:rPr lang="tr-TR" sz="1400" b="1" dirty="0" err="1" smtClean="0">
                <a:effectLst>
                  <a:outerShdw blurRad="38100" dist="38100" dir="2700000" algn="tl">
                    <a:srgbClr val="C0C0C0"/>
                  </a:outerShdw>
                </a:effectLst>
              </a:rPr>
              <a:t>Gb</a:t>
            </a:r>
            <a:r>
              <a:rPr lang="tr-TR" sz="1400" b="1" dirty="0" smtClean="0">
                <a:effectLst>
                  <a:outerShdw blurRad="38100" dist="38100" dir="2700000" algn="tl">
                    <a:srgbClr val="C0C0C0"/>
                  </a:outerShdw>
                </a:effectLst>
              </a:rPr>
              <a:t>      230 V 30 A ,  Ta ( -30 ; + 55 )  ,   IP 65 </a:t>
            </a:r>
          </a:p>
          <a:p>
            <a:pPr marL="0" indent="0">
              <a:spcBef>
                <a:spcPct val="0"/>
              </a:spcBef>
              <a:buFont typeface="Arial" panose="020B0604020202020204" pitchFamily="34" charset="0"/>
              <a:buNone/>
              <a:defRPr/>
            </a:pPr>
            <a:endParaRPr lang="tr-TR" sz="1400" b="1" dirty="0">
              <a:effectLst>
                <a:outerShdw blurRad="38100" dist="38100" dir="2700000" algn="tl">
                  <a:srgbClr val="C0C0C0"/>
                </a:outerShdw>
              </a:effectLst>
            </a:endParaRPr>
          </a:p>
          <a:p>
            <a:pPr marL="0" indent="0">
              <a:spcBef>
                <a:spcPct val="0"/>
              </a:spcBef>
              <a:buFont typeface="Arial" panose="020B0604020202020204" pitchFamily="34" charset="0"/>
              <a:buNone/>
              <a:defRPr/>
            </a:pPr>
            <a:endParaRPr lang="tr-TR" sz="1400" b="1" dirty="0" smtClean="0">
              <a:effectLst>
                <a:outerShdw blurRad="38100" dist="38100" dir="2700000" algn="tl">
                  <a:srgbClr val="C0C0C0"/>
                </a:outerShdw>
              </a:effectLst>
            </a:endParaRPr>
          </a:p>
          <a:p>
            <a:pPr marL="0" indent="0">
              <a:spcBef>
                <a:spcPct val="0"/>
              </a:spcBef>
              <a:buFont typeface="Arial" panose="020B0604020202020204" pitchFamily="34" charset="0"/>
              <a:buNone/>
              <a:defRPr/>
            </a:pPr>
            <a:endParaRPr lang="tr-TR" sz="1400" b="1" dirty="0" smtClean="0">
              <a:effectLst>
                <a:outerShdw blurRad="38100" dist="38100" dir="2700000" algn="tl">
                  <a:srgbClr val="C0C0C0"/>
                </a:outerShdw>
              </a:effectLst>
            </a:endParaRPr>
          </a:p>
          <a:p>
            <a:pPr marL="0" indent="0">
              <a:spcBef>
                <a:spcPct val="0"/>
              </a:spcBef>
              <a:buFontTx/>
              <a:buChar char="-"/>
              <a:defRPr/>
            </a:pPr>
            <a:endParaRPr lang="tr-TR" altLang="tr-TR" sz="1100" b="1" dirty="0" smtClean="0">
              <a:latin typeface="Times New Roman" pitchFamily="18" charset="0"/>
              <a:cs typeface="Times New Roman" pitchFamily="18" charset="0"/>
            </a:endParaRPr>
          </a:p>
          <a:p>
            <a:pPr marL="0" indent="0">
              <a:spcBef>
                <a:spcPct val="0"/>
              </a:spcBef>
              <a:buFont typeface="Arial" panose="020B0604020202020204" pitchFamily="34" charset="0"/>
              <a:buNone/>
              <a:defRPr/>
            </a:pPr>
            <a:endParaRPr lang="tr-TR" altLang="tr-TR" sz="900" dirty="0" smtClean="0">
              <a:latin typeface="Times New Roman" pitchFamily="18" charset="0"/>
              <a:cs typeface="Times New Roman" pitchFamily="18" charset="0"/>
            </a:endParaRPr>
          </a:p>
          <a:p>
            <a:pPr marL="0" indent="0">
              <a:spcBef>
                <a:spcPct val="0"/>
              </a:spcBef>
              <a:buFont typeface="Arial" panose="020B0604020202020204" pitchFamily="34" charset="0"/>
              <a:buNone/>
              <a:defRPr/>
            </a:pPr>
            <a:endParaRPr lang="tr-TR" altLang="tr-TR" sz="1400" dirty="0">
              <a:latin typeface="Times New Roman" pitchFamily="18" charset="0"/>
            </a:endParaRPr>
          </a:p>
        </p:txBody>
      </p:sp>
      <p:graphicFrame>
        <p:nvGraphicFramePr>
          <p:cNvPr id="16" name="Tablo 15"/>
          <p:cNvGraphicFramePr>
            <a:graphicFrameLocks noGrp="1"/>
          </p:cNvGraphicFramePr>
          <p:nvPr>
            <p:extLst>
              <p:ext uri="{D42A27DB-BD31-4B8C-83A1-F6EECF244321}">
                <p14:modId xmlns:p14="http://schemas.microsoft.com/office/powerpoint/2010/main" val="1096251489"/>
              </p:ext>
            </p:extLst>
          </p:nvPr>
        </p:nvGraphicFramePr>
        <p:xfrm>
          <a:off x="1027575" y="2386613"/>
          <a:ext cx="6806763" cy="867707"/>
        </p:xfrm>
        <a:graphic>
          <a:graphicData uri="http://schemas.openxmlformats.org/drawingml/2006/table">
            <a:tbl>
              <a:tblPr>
                <a:tableStyleId>{5C22544A-7EE6-4342-B048-85BDC9FD1C3A}</a:tableStyleId>
              </a:tblPr>
              <a:tblGrid>
                <a:gridCol w="1298871">
                  <a:extLst>
                    <a:ext uri="{9D8B030D-6E8A-4147-A177-3AD203B41FA5}">
                      <a16:colId xmlns:a16="http://schemas.microsoft.com/office/drawing/2014/main" val="571034635"/>
                    </a:ext>
                  </a:extLst>
                </a:gridCol>
                <a:gridCol w="1265200">
                  <a:extLst>
                    <a:ext uri="{9D8B030D-6E8A-4147-A177-3AD203B41FA5}">
                      <a16:colId xmlns:a16="http://schemas.microsoft.com/office/drawing/2014/main" val="3490982495"/>
                    </a:ext>
                  </a:extLst>
                </a:gridCol>
                <a:gridCol w="1283283">
                  <a:extLst>
                    <a:ext uri="{9D8B030D-6E8A-4147-A177-3AD203B41FA5}">
                      <a16:colId xmlns:a16="http://schemas.microsoft.com/office/drawing/2014/main" val="2286719198"/>
                    </a:ext>
                  </a:extLst>
                </a:gridCol>
                <a:gridCol w="800026">
                  <a:extLst>
                    <a:ext uri="{9D8B030D-6E8A-4147-A177-3AD203B41FA5}">
                      <a16:colId xmlns:a16="http://schemas.microsoft.com/office/drawing/2014/main" val="691901487"/>
                    </a:ext>
                  </a:extLst>
                </a:gridCol>
                <a:gridCol w="843051">
                  <a:extLst>
                    <a:ext uri="{9D8B030D-6E8A-4147-A177-3AD203B41FA5}">
                      <a16:colId xmlns:a16="http://schemas.microsoft.com/office/drawing/2014/main" val="1305288493"/>
                    </a:ext>
                  </a:extLst>
                </a:gridCol>
                <a:gridCol w="1316332">
                  <a:extLst>
                    <a:ext uri="{9D8B030D-6E8A-4147-A177-3AD203B41FA5}">
                      <a16:colId xmlns:a16="http://schemas.microsoft.com/office/drawing/2014/main" val="331688308"/>
                    </a:ext>
                  </a:extLst>
                </a:gridCol>
              </a:tblGrid>
              <a:tr h="207091">
                <a:tc>
                  <a:txBody>
                    <a:bodyPr/>
                    <a:lstStyle/>
                    <a:p>
                      <a:pPr algn="ctr">
                        <a:lnSpc>
                          <a:spcPct val="115000"/>
                        </a:lnSpc>
                        <a:spcAft>
                          <a:spcPts val="0"/>
                        </a:spcAft>
                      </a:pPr>
                      <a:r>
                        <a:rPr lang="tr-TR" sz="1100" kern="1200" dirty="0" err="1">
                          <a:effectLst/>
                        </a:rPr>
                        <a:t>Kompenent</a:t>
                      </a:r>
                      <a:r>
                        <a:rPr lang="tr-TR" sz="1100" kern="1200" dirty="0">
                          <a:effectLst/>
                        </a:rPr>
                        <a:t> adı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100" kern="1200" dirty="0">
                          <a:effectLst/>
                        </a:rPr>
                        <a:t>Teknik Özellikler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100" kern="1200">
                          <a:effectLst/>
                        </a:rPr>
                        <a:t>Ex Kodu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100" kern="1200">
                          <a:effectLst/>
                        </a:rPr>
                        <a:t>IP / Ta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100" kern="1200">
                          <a:effectLst/>
                        </a:rPr>
                        <a:t>Eki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100" kern="1200">
                          <a:effectLst/>
                        </a:rPr>
                        <a:t>     Revizyon durumu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1776466"/>
                  </a:ext>
                </a:extLst>
              </a:tr>
              <a:tr h="210370">
                <a:tc>
                  <a:txBody>
                    <a:bodyPr/>
                    <a:lstStyle/>
                    <a:p>
                      <a:pPr>
                        <a:lnSpc>
                          <a:spcPct val="115000"/>
                        </a:lnSpc>
                        <a:spcAft>
                          <a:spcPts val="0"/>
                        </a:spcAft>
                      </a:pPr>
                      <a:r>
                        <a:rPr lang="tr-TR" sz="1100" kern="1200" dirty="0" smtClean="0">
                          <a:effectLst/>
                          <a:latin typeface="+mn-lt"/>
                          <a:ea typeface="+mn-ea"/>
                          <a:cs typeface="+mn-cs"/>
                        </a:rPr>
                        <a:t>Star</a:t>
                      </a:r>
                      <a:r>
                        <a:rPr lang="tr-TR" sz="1100" kern="1200" baseline="0" dirty="0" smtClean="0">
                          <a:effectLst/>
                          <a:latin typeface="+mn-lt"/>
                          <a:ea typeface="+mn-ea"/>
                          <a:cs typeface="+mn-cs"/>
                        </a:rPr>
                        <a:t> stop</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1100" kern="1200" dirty="0">
                          <a:effectLst/>
                        </a:rPr>
                        <a:t>….V, …..A, </a:t>
                      </a:r>
                      <a:r>
                        <a:rPr lang="tr-TR" sz="1100" kern="1200" dirty="0" err="1">
                          <a:effectLst/>
                        </a:rPr>
                        <a:t>Gua</a:t>
                      </a:r>
                      <a:r>
                        <a:rPr lang="tr-TR" sz="1100" kern="1200" dirty="0">
                          <a:effectLst/>
                        </a:rPr>
                        <a:t> tipi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1100" kern="1200">
                          <a:effectLst/>
                        </a:rPr>
                        <a:t>II 2G Ex d  II B T3 Gb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1100" kern="1200">
                          <a:effectLst/>
                        </a:rPr>
                        <a:t>IP65/....C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1100" kern="1200">
                          <a:effectLst/>
                        </a:rPr>
                        <a:t>Ek 1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tr-TR" sz="1100" kern="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1938791"/>
                  </a:ext>
                </a:extLst>
              </a:tr>
              <a:tr h="225123">
                <a:tc>
                  <a:txBody>
                    <a:bodyPr/>
                    <a:lstStyle/>
                    <a:p>
                      <a:pPr>
                        <a:lnSpc>
                          <a:spcPct val="115000"/>
                        </a:lnSpc>
                        <a:spcAft>
                          <a:spcPts val="0"/>
                        </a:spcAft>
                      </a:pPr>
                      <a:r>
                        <a:rPr lang="tr-TR" sz="1100" kern="1200" dirty="0" smtClean="0">
                          <a:effectLst/>
                          <a:latin typeface="+mn-lt"/>
                          <a:ea typeface="+mn-ea"/>
                          <a:cs typeface="+mn-cs"/>
                        </a:rPr>
                        <a:t>Rekor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5280386"/>
                  </a:ext>
                </a:extLst>
              </a:tr>
              <a:tr h="225123">
                <a:tc>
                  <a:txBody>
                    <a:bodyPr/>
                    <a:lstStyle/>
                    <a:p>
                      <a:pPr>
                        <a:lnSpc>
                          <a:spcPct val="115000"/>
                        </a:lnSpc>
                        <a:spcAft>
                          <a:spcPts val="0"/>
                        </a:spcAft>
                      </a:pPr>
                      <a:r>
                        <a:rPr lang="tr-TR" sz="1100" kern="1200" baseline="0" dirty="0" smtClean="0">
                          <a:effectLst/>
                          <a:latin typeface="+mn-lt"/>
                          <a:ea typeface="+mn-ea"/>
                          <a:cs typeface="+mn-cs"/>
                        </a:rPr>
                        <a:t> Lamba</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tr-TR" sz="11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tr-TR" sz="1100" dirty="0">
                          <a:effectLst/>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tr-TR" sz="11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tr-TR" sz="11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tr-TR" sz="1100" dirty="0">
                          <a:effectLst/>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3131071"/>
                  </a:ext>
                </a:extLst>
              </a:tr>
            </a:tbl>
          </a:graphicData>
        </a:graphic>
      </p:graphicFrame>
      <p:pic>
        <p:nvPicPr>
          <p:cNvPr id="1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75469" y="1827977"/>
            <a:ext cx="437506" cy="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Tempa Sistem A.Ş."/>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2764" y="952500"/>
            <a:ext cx="3404571" cy="277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Tablo 18"/>
          <p:cNvGraphicFramePr>
            <a:graphicFrameLocks noGrp="1"/>
          </p:cNvGraphicFramePr>
          <p:nvPr>
            <p:extLst>
              <p:ext uri="{D42A27DB-BD31-4B8C-83A1-F6EECF244321}">
                <p14:modId xmlns:p14="http://schemas.microsoft.com/office/powerpoint/2010/main" val="3887649245"/>
              </p:ext>
            </p:extLst>
          </p:nvPr>
        </p:nvGraphicFramePr>
        <p:xfrm>
          <a:off x="1095233" y="3511637"/>
          <a:ext cx="4032820" cy="1934780"/>
        </p:xfrm>
        <a:graphic>
          <a:graphicData uri="http://schemas.openxmlformats.org/drawingml/2006/table">
            <a:tbl>
              <a:tblPr>
                <a:tableStyleId>{5C22544A-7EE6-4342-B048-85BDC9FD1C3A}</a:tableStyleId>
              </a:tblPr>
              <a:tblGrid>
                <a:gridCol w="4032820">
                  <a:extLst>
                    <a:ext uri="{9D8B030D-6E8A-4147-A177-3AD203B41FA5}">
                      <a16:colId xmlns:a16="http://schemas.microsoft.com/office/drawing/2014/main" val="3659790952"/>
                    </a:ext>
                  </a:extLst>
                </a:gridCol>
              </a:tblGrid>
              <a:tr h="1934780">
                <a:tc>
                  <a:txBody>
                    <a:bodyPr/>
                    <a:lstStyle/>
                    <a:p>
                      <a:pPr>
                        <a:lnSpc>
                          <a:spcPct val="115000"/>
                        </a:lnSpc>
                        <a:spcAft>
                          <a:spcPts val="0"/>
                        </a:spcAft>
                      </a:pPr>
                      <a:r>
                        <a:rPr lang="en-US" sz="1100" b="1" dirty="0">
                          <a:solidFill>
                            <a:srgbClr val="FF0000"/>
                          </a:solidFill>
                          <a:effectLst/>
                        </a:rPr>
                        <a:t>ABC …… A.Ş  </a:t>
                      </a:r>
                      <a:endParaRPr lang="tr-TR" sz="1400" b="1" dirty="0">
                        <a:solidFill>
                          <a:srgbClr val="FF0000"/>
                        </a:solidFill>
                        <a:effectLst/>
                      </a:endParaRPr>
                    </a:p>
                    <a:p>
                      <a:pPr>
                        <a:lnSpc>
                          <a:spcPct val="115000"/>
                        </a:lnSpc>
                        <a:spcAft>
                          <a:spcPts val="0"/>
                        </a:spcAft>
                      </a:pPr>
                      <a:r>
                        <a:rPr lang="tr-TR" sz="1050" dirty="0">
                          <a:effectLst/>
                        </a:rPr>
                        <a:t>                 </a:t>
                      </a:r>
                      <a:r>
                        <a:rPr lang="tr-TR" sz="1050" dirty="0" smtClean="0">
                          <a:effectLst/>
                        </a:rPr>
                        <a:t>                  </a:t>
                      </a:r>
                      <a:r>
                        <a:rPr lang="tr-TR" sz="1600" b="1" dirty="0" smtClean="0">
                          <a:solidFill>
                            <a:srgbClr val="0070C0"/>
                          </a:solidFill>
                          <a:effectLst/>
                        </a:rPr>
                        <a:t>REVİZYON ONAY  ETİKETİ</a:t>
                      </a:r>
                      <a:endParaRPr lang="tr-TR" sz="1600" b="1" dirty="0">
                        <a:solidFill>
                          <a:srgbClr val="0070C0"/>
                        </a:solidFill>
                        <a:effectLst/>
                      </a:endParaRPr>
                    </a:p>
                    <a:p>
                      <a:pPr>
                        <a:lnSpc>
                          <a:spcPct val="115000"/>
                        </a:lnSpc>
                        <a:spcAft>
                          <a:spcPts val="0"/>
                        </a:spcAft>
                      </a:pPr>
                      <a:r>
                        <a:rPr lang="tr-TR" sz="1050" b="1" dirty="0">
                          <a:solidFill>
                            <a:srgbClr val="FF0000"/>
                          </a:solidFill>
                          <a:effectLst/>
                        </a:rPr>
                        <a:t>                       II 2G </a:t>
                      </a:r>
                      <a:r>
                        <a:rPr lang="tr-TR" sz="1050" b="1" dirty="0" err="1">
                          <a:solidFill>
                            <a:srgbClr val="FF0000"/>
                          </a:solidFill>
                          <a:effectLst/>
                        </a:rPr>
                        <a:t>Ex</a:t>
                      </a:r>
                      <a:r>
                        <a:rPr lang="tr-TR" sz="1050" b="1" dirty="0">
                          <a:solidFill>
                            <a:srgbClr val="FF0000"/>
                          </a:solidFill>
                          <a:effectLst/>
                        </a:rPr>
                        <a:t> d IIC </a:t>
                      </a:r>
                      <a:r>
                        <a:rPr lang="tr-TR" sz="1050" b="1" dirty="0" smtClean="0">
                          <a:solidFill>
                            <a:srgbClr val="FF0000"/>
                          </a:solidFill>
                          <a:effectLst/>
                        </a:rPr>
                        <a:t>T4 </a:t>
                      </a:r>
                      <a:r>
                        <a:rPr lang="tr-TR" sz="1050" b="1" dirty="0" err="1" smtClean="0">
                          <a:solidFill>
                            <a:srgbClr val="FF0000"/>
                          </a:solidFill>
                          <a:effectLst/>
                        </a:rPr>
                        <a:t>Gb</a:t>
                      </a:r>
                      <a:r>
                        <a:rPr lang="tr-TR" sz="1050" b="1" dirty="0" smtClean="0">
                          <a:solidFill>
                            <a:srgbClr val="FF0000"/>
                          </a:solidFill>
                          <a:effectLst/>
                        </a:rPr>
                        <a:t> </a:t>
                      </a:r>
                      <a:r>
                        <a:rPr lang="tr-TR" sz="1050" dirty="0">
                          <a:solidFill>
                            <a:srgbClr val="FF0000"/>
                          </a:solidFill>
                          <a:effectLst/>
                        </a:rPr>
                        <a:t>,      </a:t>
                      </a:r>
                      <a:endParaRPr lang="tr-TR" sz="1400" dirty="0">
                        <a:solidFill>
                          <a:srgbClr val="FF0000"/>
                        </a:solidFill>
                        <a:effectLst/>
                      </a:endParaRPr>
                    </a:p>
                    <a:p>
                      <a:pPr>
                        <a:lnSpc>
                          <a:spcPct val="115000"/>
                        </a:lnSpc>
                        <a:spcAft>
                          <a:spcPts val="0"/>
                        </a:spcAft>
                      </a:pPr>
                      <a:r>
                        <a:rPr lang="tr-TR" sz="1050" dirty="0">
                          <a:effectLst/>
                        </a:rPr>
                        <a:t>                                                                                        </a:t>
                      </a:r>
                      <a:endParaRPr lang="tr-TR" sz="1400" dirty="0">
                        <a:effectLst/>
                      </a:endParaRPr>
                    </a:p>
                    <a:p>
                      <a:pPr>
                        <a:lnSpc>
                          <a:spcPct val="115000"/>
                        </a:lnSpc>
                        <a:spcAft>
                          <a:spcPts val="0"/>
                        </a:spcAft>
                      </a:pPr>
                      <a:r>
                        <a:rPr lang="tr-TR" sz="1050" b="1" dirty="0">
                          <a:solidFill>
                            <a:srgbClr val="FF0000"/>
                          </a:solidFill>
                          <a:effectLst/>
                        </a:rPr>
                        <a:t>Ürün Adı                 : Terminal kutusu</a:t>
                      </a:r>
                      <a:endParaRPr lang="tr-TR" sz="1400" b="1" dirty="0">
                        <a:solidFill>
                          <a:srgbClr val="FF0000"/>
                        </a:solidFill>
                        <a:effectLst/>
                      </a:endParaRPr>
                    </a:p>
                    <a:p>
                      <a:pPr>
                        <a:lnSpc>
                          <a:spcPct val="115000"/>
                        </a:lnSpc>
                        <a:spcAft>
                          <a:spcPts val="0"/>
                        </a:spcAft>
                      </a:pPr>
                      <a:r>
                        <a:rPr lang="tr-TR" sz="1050" b="1" dirty="0">
                          <a:solidFill>
                            <a:srgbClr val="FF0000"/>
                          </a:solidFill>
                          <a:effectLst/>
                        </a:rPr>
                        <a:t>100 kW, 400 V AC</a:t>
                      </a:r>
                      <a:endParaRPr lang="tr-TR" sz="1400" b="1" dirty="0">
                        <a:solidFill>
                          <a:srgbClr val="FF0000"/>
                        </a:solidFill>
                        <a:effectLst/>
                      </a:endParaRPr>
                    </a:p>
                    <a:p>
                      <a:pPr>
                        <a:lnSpc>
                          <a:spcPct val="115000"/>
                        </a:lnSpc>
                        <a:spcAft>
                          <a:spcPts val="0"/>
                        </a:spcAft>
                      </a:pPr>
                      <a:r>
                        <a:rPr lang="tr-TR" sz="1050" b="1" dirty="0">
                          <a:solidFill>
                            <a:srgbClr val="FF0000"/>
                          </a:solidFill>
                          <a:effectLst/>
                        </a:rPr>
                        <a:t>TAG No /</a:t>
                      </a:r>
                      <a:r>
                        <a:rPr lang="tr-TR" sz="1050" b="1" dirty="0" err="1">
                          <a:solidFill>
                            <a:srgbClr val="FF0000"/>
                          </a:solidFill>
                          <a:effectLst/>
                        </a:rPr>
                        <a:t>Serial</a:t>
                      </a:r>
                      <a:r>
                        <a:rPr lang="tr-TR" sz="1050" b="1" dirty="0">
                          <a:solidFill>
                            <a:srgbClr val="FF0000"/>
                          </a:solidFill>
                          <a:effectLst/>
                        </a:rPr>
                        <a:t> No          :  BZ261051 </a:t>
                      </a:r>
                      <a:endParaRPr lang="tr-TR" sz="1400" b="1" dirty="0">
                        <a:solidFill>
                          <a:srgbClr val="FF0000"/>
                        </a:solidFill>
                        <a:effectLst/>
                      </a:endParaRPr>
                    </a:p>
                    <a:p>
                      <a:pPr>
                        <a:lnSpc>
                          <a:spcPct val="115000"/>
                        </a:lnSpc>
                        <a:spcAft>
                          <a:spcPts val="0"/>
                        </a:spcAft>
                      </a:pPr>
                      <a:r>
                        <a:rPr lang="tr-TR" sz="1050" b="1" dirty="0">
                          <a:solidFill>
                            <a:srgbClr val="FF0000"/>
                          </a:solidFill>
                          <a:effectLst/>
                        </a:rPr>
                        <a:t>Rapor No                        : IEP.Rp.Ex.10-2503</a:t>
                      </a:r>
                      <a:endParaRPr lang="tr-TR" sz="1400" b="1" dirty="0">
                        <a:solidFill>
                          <a:srgbClr val="FF0000"/>
                        </a:solidFill>
                        <a:effectLst/>
                      </a:endParaRPr>
                    </a:p>
                    <a:p>
                      <a:pPr>
                        <a:lnSpc>
                          <a:spcPct val="115000"/>
                        </a:lnSpc>
                        <a:spcAft>
                          <a:spcPts val="0"/>
                        </a:spcAft>
                      </a:pPr>
                      <a:r>
                        <a:rPr lang="tr-TR" sz="1050" b="1" dirty="0">
                          <a:solidFill>
                            <a:srgbClr val="FF0000"/>
                          </a:solidFill>
                          <a:effectLst/>
                        </a:rPr>
                        <a:t>Revizyon tarihi                : April 2023</a:t>
                      </a:r>
                      <a:endParaRPr lang="tr-TR" sz="1400" b="1" dirty="0">
                        <a:solidFill>
                          <a:srgbClr val="FF0000"/>
                        </a:solidFill>
                        <a:effectLst/>
                      </a:endParaRPr>
                    </a:p>
                    <a:p>
                      <a:pPr>
                        <a:spcAft>
                          <a:spcPts val="0"/>
                        </a:spcAft>
                      </a:pPr>
                      <a:r>
                        <a:rPr lang="tr-TR" sz="1050" b="1" dirty="0" err="1">
                          <a:solidFill>
                            <a:srgbClr val="FF0000"/>
                          </a:solidFill>
                          <a:effectLst/>
                        </a:rPr>
                        <a:t>Rev</a:t>
                      </a:r>
                      <a:r>
                        <a:rPr lang="tr-TR" sz="1050" b="1" dirty="0">
                          <a:solidFill>
                            <a:srgbClr val="FF0000"/>
                          </a:solidFill>
                          <a:effectLst/>
                        </a:rPr>
                        <a:t>. kuruşu </a:t>
                      </a:r>
                      <a:r>
                        <a:rPr lang="tr-TR" sz="1050" b="1" dirty="0" err="1">
                          <a:solidFill>
                            <a:srgbClr val="FF0000"/>
                          </a:solidFill>
                          <a:effectLst/>
                        </a:rPr>
                        <a:t>cert</a:t>
                      </a:r>
                      <a:r>
                        <a:rPr lang="tr-TR" sz="1050" b="1" dirty="0">
                          <a:solidFill>
                            <a:srgbClr val="FF0000"/>
                          </a:solidFill>
                          <a:effectLst/>
                        </a:rPr>
                        <a:t>. No            : IEP-Cr.Ex.Sc.19.029</a:t>
                      </a:r>
                      <a:endParaRPr lang="tr-TR" sz="1100" b="1" dirty="0">
                        <a:solidFill>
                          <a:srgbClr val="FF0000"/>
                        </a:solidFill>
                        <a:effectLst/>
                        <a:latin typeface="Times New Roman" panose="02020603050405020304" pitchFamily="18" charset="0"/>
                      </a:endParaRPr>
                    </a:p>
                  </a:txBody>
                  <a:tcPr marL="44450" marR="44450" marT="0" marB="0"/>
                </a:tc>
                <a:extLst>
                  <a:ext uri="{0D108BD9-81ED-4DB2-BD59-A6C34878D82A}">
                    <a16:rowId xmlns:a16="http://schemas.microsoft.com/office/drawing/2014/main" val="3066572793"/>
                  </a:ext>
                </a:extLst>
              </a:tr>
            </a:tbl>
          </a:graphicData>
        </a:graphic>
      </p:graphicFrame>
      <p:pic>
        <p:nvPicPr>
          <p:cNvPr id="20" name="Resim 19" descr="Ok bilgisayar simgeleri, ok, açı, üçgen, ok simgesi png | PNGWing"/>
          <p:cNvPicPr/>
          <p:nvPr/>
        </p:nvPicPr>
        <p:blipFill>
          <a:blip r:embed="rId8">
            <a:extLst>
              <a:ext uri="{28A0092B-C50C-407E-A947-70E740481C1C}">
                <a14:useLocalDpi xmlns:a14="http://schemas.microsoft.com/office/drawing/2010/main" val="0"/>
              </a:ext>
            </a:extLst>
          </a:blip>
          <a:srcRect/>
          <a:stretch>
            <a:fillRect/>
          </a:stretch>
        </p:blipFill>
        <p:spPr bwMode="auto">
          <a:xfrm>
            <a:off x="4055198" y="4012476"/>
            <a:ext cx="1487768" cy="794434"/>
          </a:xfrm>
          <a:prstGeom prst="rect">
            <a:avLst/>
          </a:prstGeom>
          <a:noFill/>
          <a:ln>
            <a:noFill/>
          </a:ln>
        </p:spPr>
      </p:pic>
      <p:pic>
        <p:nvPicPr>
          <p:cNvPr id="21"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75469" y="3900852"/>
            <a:ext cx="437506" cy="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Tablo 22"/>
          <p:cNvGraphicFramePr>
            <a:graphicFrameLocks noGrp="1"/>
          </p:cNvGraphicFramePr>
          <p:nvPr>
            <p:extLst>
              <p:ext uri="{D42A27DB-BD31-4B8C-83A1-F6EECF244321}">
                <p14:modId xmlns:p14="http://schemas.microsoft.com/office/powerpoint/2010/main" val="2783529998"/>
              </p:ext>
            </p:extLst>
          </p:nvPr>
        </p:nvGraphicFramePr>
        <p:xfrm>
          <a:off x="5128052" y="3539418"/>
          <a:ext cx="3741627" cy="1677662"/>
        </p:xfrm>
        <a:graphic>
          <a:graphicData uri="http://schemas.openxmlformats.org/drawingml/2006/table">
            <a:tbl>
              <a:tblPr>
                <a:tableStyleId>{5C22544A-7EE6-4342-B048-85BDC9FD1C3A}</a:tableStyleId>
              </a:tblPr>
              <a:tblGrid>
                <a:gridCol w="3741627">
                  <a:extLst>
                    <a:ext uri="{9D8B030D-6E8A-4147-A177-3AD203B41FA5}">
                      <a16:colId xmlns:a16="http://schemas.microsoft.com/office/drawing/2014/main" val="3659790952"/>
                    </a:ext>
                  </a:extLst>
                </a:gridCol>
              </a:tblGrid>
              <a:tr h="1677662">
                <a:tc>
                  <a:txBody>
                    <a:bodyPr/>
                    <a:lstStyle/>
                    <a:p>
                      <a:pPr>
                        <a:lnSpc>
                          <a:spcPct val="115000"/>
                        </a:lnSpc>
                        <a:spcAft>
                          <a:spcPts val="0"/>
                        </a:spcAft>
                      </a:pPr>
                      <a:r>
                        <a:rPr lang="tr-TR" sz="1100" b="1" dirty="0" smtClean="0">
                          <a:solidFill>
                            <a:srgbClr val="FF0000"/>
                          </a:solidFill>
                          <a:effectLst/>
                          <a:latin typeface="Times New Roman" panose="02020603050405020304" pitchFamily="18" charset="0"/>
                        </a:rPr>
                        <a:t>              </a:t>
                      </a:r>
                    </a:p>
                    <a:p>
                      <a:pPr>
                        <a:lnSpc>
                          <a:spcPct val="115000"/>
                        </a:lnSpc>
                        <a:spcAft>
                          <a:spcPts val="0"/>
                        </a:spcAft>
                      </a:pPr>
                      <a:r>
                        <a:rPr lang="tr-TR" sz="1100" b="1" dirty="0" smtClean="0">
                          <a:solidFill>
                            <a:srgbClr val="FF0000"/>
                          </a:solidFill>
                          <a:effectLst/>
                          <a:latin typeface="Times New Roman" panose="02020603050405020304" pitchFamily="18" charset="0"/>
                        </a:rPr>
                        <a:t>   - </a:t>
                      </a:r>
                      <a:r>
                        <a:rPr lang="tr-TR" sz="2400" b="1" dirty="0" smtClean="0">
                          <a:solidFill>
                            <a:srgbClr val="FF0000"/>
                          </a:solidFill>
                          <a:effectLst/>
                          <a:latin typeface="Times New Roman" panose="02020603050405020304" pitchFamily="18" charset="0"/>
                        </a:rPr>
                        <a:t>IEP  23 ATEX 01234  </a:t>
                      </a:r>
                      <a:r>
                        <a:rPr lang="tr-TR" sz="2400" b="1" dirty="0" smtClean="0">
                          <a:solidFill>
                            <a:srgbClr val="0070C0"/>
                          </a:solidFill>
                          <a:effectLst/>
                          <a:latin typeface="Times New Roman" panose="02020603050405020304" pitchFamily="18" charset="0"/>
                        </a:rPr>
                        <a:t>U</a:t>
                      </a:r>
                    </a:p>
                    <a:p>
                      <a:pPr>
                        <a:lnSpc>
                          <a:spcPct val="115000"/>
                        </a:lnSpc>
                        <a:spcAft>
                          <a:spcPts val="0"/>
                        </a:spcAft>
                      </a:pPr>
                      <a:r>
                        <a:rPr lang="tr-TR" sz="2400" b="1" dirty="0" smtClean="0">
                          <a:solidFill>
                            <a:srgbClr val="0070C0"/>
                          </a:solidFill>
                          <a:effectLst/>
                          <a:latin typeface="Times New Roman" panose="02020603050405020304" pitchFamily="18" charset="0"/>
                        </a:rPr>
                        <a:t> </a:t>
                      </a:r>
                      <a:r>
                        <a:rPr lang="tr-TR" sz="2400" b="1" baseline="0" dirty="0" smtClean="0">
                          <a:solidFill>
                            <a:srgbClr val="0070C0"/>
                          </a:solidFill>
                          <a:effectLst/>
                          <a:latin typeface="Times New Roman" panose="02020603050405020304" pitchFamily="18" charset="0"/>
                        </a:rPr>
                        <a:t> -REVİZYON ETİKETİ</a:t>
                      </a:r>
                    </a:p>
                    <a:p>
                      <a:pPr>
                        <a:lnSpc>
                          <a:spcPct val="115000"/>
                        </a:lnSpc>
                        <a:spcAft>
                          <a:spcPts val="0"/>
                        </a:spcAft>
                      </a:pPr>
                      <a:r>
                        <a:rPr lang="tr-TR" sz="2400" b="1" baseline="0" dirty="0" smtClean="0">
                          <a:solidFill>
                            <a:srgbClr val="0070C0"/>
                          </a:solidFill>
                          <a:effectLst/>
                          <a:latin typeface="Times New Roman" panose="02020603050405020304" pitchFamily="18" charset="0"/>
                        </a:rPr>
                        <a:t>  -</a:t>
                      </a:r>
                      <a:r>
                        <a:rPr lang="tr-TR" sz="2400" b="1" u="sng" baseline="0" dirty="0" err="1" smtClean="0">
                          <a:solidFill>
                            <a:srgbClr val="FF0000"/>
                          </a:solidFill>
                          <a:effectLst/>
                          <a:latin typeface="Times New Roman" panose="02020603050405020304" pitchFamily="18" charset="0"/>
                        </a:rPr>
                        <a:t>Ex</a:t>
                      </a:r>
                      <a:r>
                        <a:rPr lang="tr-TR" sz="2400" b="1" u="sng" baseline="0" dirty="0" smtClean="0">
                          <a:solidFill>
                            <a:srgbClr val="FF0000"/>
                          </a:solidFill>
                          <a:effectLst/>
                          <a:latin typeface="Times New Roman" panose="02020603050405020304" pitchFamily="18" charset="0"/>
                        </a:rPr>
                        <a:t> kodunun revizyonu</a:t>
                      </a:r>
                      <a:endParaRPr lang="tr-TR" sz="2400" b="1" u="sng" dirty="0">
                        <a:solidFill>
                          <a:srgbClr val="FF0000"/>
                        </a:solidFill>
                        <a:effectLst/>
                        <a:latin typeface="Times New Roman" panose="02020603050405020304" pitchFamily="18" charset="0"/>
                      </a:endParaRPr>
                    </a:p>
                  </a:txBody>
                  <a:tcPr marL="44450" marR="44450" marT="0" marB="0"/>
                </a:tc>
                <a:extLst>
                  <a:ext uri="{0D108BD9-81ED-4DB2-BD59-A6C34878D82A}">
                    <a16:rowId xmlns:a16="http://schemas.microsoft.com/office/drawing/2014/main" val="3066572793"/>
                  </a:ext>
                </a:extLst>
              </a:tr>
            </a:tbl>
          </a:graphicData>
        </a:graphic>
      </p:graphicFrame>
    </p:spTree>
    <p:extLst>
      <p:ext uri="{BB962C8B-B14F-4D97-AF65-F5344CB8AC3E}">
        <p14:creationId xmlns:p14="http://schemas.microsoft.com/office/powerpoint/2010/main" val="4064606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jpg">
            <a:extLst>
              <a:ext uri="{FF2B5EF4-FFF2-40B4-BE49-F238E27FC236}">
                <a16:creationId xmlns:a16="http://schemas.microsoft.com/office/drawing/2014/main" id="{7C2DE000-26CE-EE43-9758-A159FBEDF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97" y="164912"/>
            <a:ext cx="11596008" cy="594360"/>
          </a:xfrm>
          <a:prstGeom prst="rect">
            <a:avLst/>
          </a:prstGeom>
        </p:spPr>
      </p:pic>
      <p:sp>
        <p:nvSpPr>
          <p:cNvPr id="5" name="Title 1">
            <a:extLst>
              <a:ext uri="{FF2B5EF4-FFF2-40B4-BE49-F238E27FC236}">
                <a16:creationId xmlns:a16="http://schemas.microsoft.com/office/drawing/2014/main" id="{6988312C-16E6-0F44-BB95-EBF6498B5538}"/>
              </a:ext>
            </a:extLst>
          </p:cNvPr>
          <p:cNvSpPr txBox="1">
            <a:spLocks/>
          </p:cNvSpPr>
          <p:nvPr/>
        </p:nvSpPr>
        <p:spPr>
          <a:xfrm>
            <a:off x="425279" y="164912"/>
            <a:ext cx="10235375"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endParaRPr lang="en-GB" sz="3200" dirty="0">
              <a:solidFill>
                <a:srgbClr val="FFFFFF"/>
              </a:solidFill>
            </a:endParaRPr>
          </a:p>
        </p:txBody>
      </p:sp>
      <p:pic>
        <p:nvPicPr>
          <p:cNvPr id="3" name="Resim 2">
            <a:extLst>
              <a:ext uri="{FF2B5EF4-FFF2-40B4-BE49-F238E27FC236}">
                <a16:creationId xmlns:a16="http://schemas.microsoft.com/office/drawing/2014/main" id="{497A511F-B4E1-4B46-AF25-8CFFE9643C5F}"/>
              </a:ext>
            </a:extLst>
          </p:cNvPr>
          <p:cNvPicPr>
            <a:picLocks noChangeAspect="1"/>
          </p:cNvPicPr>
          <p:nvPr/>
        </p:nvPicPr>
        <p:blipFill>
          <a:blip r:embed="rId3"/>
          <a:stretch>
            <a:fillRect/>
          </a:stretch>
        </p:blipFill>
        <p:spPr>
          <a:xfrm>
            <a:off x="297997" y="952500"/>
            <a:ext cx="11560628" cy="5905500"/>
          </a:xfrm>
          <a:prstGeom prst="rect">
            <a:avLst/>
          </a:prstGeom>
        </p:spPr>
      </p:pic>
      <p:sp>
        <p:nvSpPr>
          <p:cNvPr id="6" name="Rectangle 5">
            <a:extLst>
              <a:ext uri="{FF2B5EF4-FFF2-40B4-BE49-F238E27FC236}">
                <a16:creationId xmlns:a16="http://schemas.microsoft.com/office/drawing/2014/main" id="{D608068E-82CC-2A44-9826-D03844D4D3A7}"/>
              </a:ext>
            </a:extLst>
          </p:cNvPr>
          <p:cNvSpPr/>
          <p:nvPr/>
        </p:nvSpPr>
        <p:spPr>
          <a:xfrm>
            <a:off x="5128053" y="5961050"/>
            <a:ext cx="2174789" cy="78133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pic>
        <p:nvPicPr>
          <p:cNvPr id="7" name="Picture 6" descr="Logo&#10;&#10;Description automatically generated">
            <a:extLst>
              <a:ext uri="{FF2B5EF4-FFF2-40B4-BE49-F238E27FC236}">
                <a16:creationId xmlns:a16="http://schemas.microsoft.com/office/drawing/2014/main" id="{E031EC10-ADBD-D54E-B9F1-7391393DF75A}"/>
              </a:ext>
            </a:extLst>
          </p:cNvPr>
          <p:cNvPicPr>
            <a:picLocks noChangeAspect="1"/>
          </p:cNvPicPr>
          <p:nvPr/>
        </p:nvPicPr>
        <p:blipFill>
          <a:blip r:embed="rId4"/>
          <a:stretch>
            <a:fillRect/>
          </a:stretch>
        </p:blipFill>
        <p:spPr>
          <a:xfrm>
            <a:off x="5177043" y="5772781"/>
            <a:ext cx="1939373" cy="1186161"/>
          </a:xfrm>
          <a:prstGeom prst="rect">
            <a:avLst/>
          </a:prstGeom>
        </p:spPr>
      </p:pic>
      <p:sp>
        <p:nvSpPr>
          <p:cNvPr id="8" name="Text Box 11"/>
          <p:cNvSpPr txBox="1">
            <a:spLocks noChangeArrowheads="1"/>
          </p:cNvSpPr>
          <p:nvPr/>
        </p:nvSpPr>
        <p:spPr bwMode="auto">
          <a:xfrm>
            <a:off x="2864727" y="957299"/>
            <a:ext cx="7858125" cy="6463308"/>
          </a:xfrm>
          <a:prstGeom prst="rect">
            <a:avLst/>
          </a:prstGeom>
          <a:noFill/>
          <a:ln w="9525">
            <a:noFill/>
            <a:miter lim="800000"/>
            <a:headEnd/>
            <a:tailEnd/>
          </a:ln>
        </p:spPr>
        <p:txBody>
          <a:bodyPr>
            <a:spAutoFit/>
          </a:bodyPr>
          <a:lstStyle/>
          <a:p>
            <a:pPr>
              <a:defRPr/>
            </a:pPr>
            <a:r>
              <a:rPr lang="tr-TR" sz="3200" b="1" dirty="0">
                <a:latin typeface="Arial" charset="0"/>
              </a:rPr>
              <a:t>       </a:t>
            </a:r>
            <a:r>
              <a:rPr lang="tr-TR" sz="3200" b="1" dirty="0" smtClean="0">
                <a:latin typeface="Arial" charset="0"/>
              </a:rPr>
              <a:t>İLK ve PERİYODİK DENETİMLER</a:t>
            </a:r>
            <a:endParaRPr lang="tr-TR" sz="3200" b="1" dirty="0">
              <a:latin typeface="Arial" charset="0"/>
            </a:endParaRPr>
          </a:p>
          <a:p>
            <a:pPr algn="ctr">
              <a:defRPr/>
            </a:pPr>
            <a:r>
              <a:rPr lang="tr-TR" b="1" dirty="0">
                <a:solidFill>
                  <a:srgbClr val="0070C0"/>
                </a:solidFill>
                <a:latin typeface="Arial" charset="0"/>
              </a:rPr>
              <a:t>IEC EN 60079-17  : Elektrikli cihazlar - Patlayıcı ortamlarda kullanılan Bölüm 17: periyodik muayene </a:t>
            </a:r>
            <a:r>
              <a:rPr lang="tr-TR" b="1" dirty="0" smtClean="0">
                <a:solidFill>
                  <a:srgbClr val="0070C0"/>
                </a:solidFill>
                <a:latin typeface="Arial" charset="0"/>
              </a:rPr>
              <a:t>bakım</a:t>
            </a:r>
          </a:p>
          <a:p>
            <a:pPr algn="ctr">
              <a:defRPr/>
            </a:pPr>
            <a:endParaRPr lang="tr-TR" altLang="tr-TR" b="1" dirty="0">
              <a:solidFill>
                <a:schemeClr val="accent2">
                  <a:lumMod val="60000"/>
                  <a:lumOff val="40000"/>
                </a:schemeClr>
              </a:solidFill>
              <a:latin typeface="Arial" charset="0"/>
            </a:endParaRPr>
          </a:p>
          <a:p>
            <a:pPr algn="ctr">
              <a:defRPr/>
            </a:pPr>
            <a:r>
              <a:rPr lang="tr-TR" altLang="tr-TR" sz="1050" b="1" dirty="0" smtClean="0">
                <a:solidFill>
                  <a:schemeClr val="accent2"/>
                </a:solidFill>
                <a:ea typeface="Calibri" panose="020F0502020204030204" pitchFamily="34" charset="0"/>
                <a:cs typeface="Arial" panose="020B0604020202020204" pitchFamily="34" charset="0"/>
              </a:rPr>
              <a:t> </a:t>
            </a:r>
            <a:r>
              <a:rPr lang="tr-TR" altLang="tr-TR" b="1" dirty="0">
                <a:solidFill>
                  <a:schemeClr val="accent2"/>
                </a:solidFill>
                <a:ea typeface="Calibri" panose="020F0502020204030204" pitchFamily="34" charset="0"/>
                <a:cs typeface="Arial" panose="020B0604020202020204" pitchFamily="34" charset="0"/>
              </a:rPr>
              <a:t>A</a:t>
            </a:r>
            <a:r>
              <a:rPr lang="tr-TR" altLang="tr-TR" b="1" dirty="0">
                <a:solidFill>
                  <a:srgbClr val="FF0000"/>
                </a:solidFill>
                <a:ea typeface="Calibri" panose="020F0502020204030204" pitchFamily="34" charset="0"/>
                <a:cs typeface="Arial" panose="020B0604020202020204" pitchFamily="34" charset="0"/>
              </a:rPr>
              <a:t>- GÖZLE MUAYENE   (İşletme Şartları</a:t>
            </a:r>
            <a:r>
              <a:rPr lang="tr-TR" altLang="tr-TR" b="1" dirty="0" smtClean="0">
                <a:solidFill>
                  <a:srgbClr val="FF0000"/>
                </a:solidFill>
                <a:ea typeface="Calibri" panose="020F0502020204030204" pitchFamily="34" charset="0"/>
                <a:cs typeface="Arial" panose="020B0604020202020204" pitchFamily="34" charset="0"/>
              </a:rPr>
              <a:t>)</a:t>
            </a:r>
          </a:p>
          <a:p>
            <a:pPr algn="ctr">
              <a:defRPr/>
            </a:pPr>
            <a:r>
              <a:rPr lang="tr-TR" altLang="tr-TR" b="1" dirty="0" smtClean="0">
                <a:solidFill>
                  <a:schemeClr val="accent2"/>
                </a:solidFill>
                <a:ea typeface="Calibri" panose="020F0502020204030204" pitchFamily="34" charset="0"/>
                <a:cs typeface="Arial" panose="020B0604020202020204" pitchFamily="34" charset="0"/>
              </a:rPr>
              <a:t>                                B</a:t>
            </a:r>
            <a:r>
              <a:rPr lang="tr-TR" altLang="tr-TR" b="1" dirty="0" smtClean="0">
                <a:solidFill>
                  <a:srgbClr val="FF0000"/>
                </a:solidFill>
                <a:ea typeface="Calibri" panose="020F0502020204030204" pitchFamily="34" charset="0"/>
                <a:cs typeface="Arial" panose="020B0604020202020204" pitchFamily="34" charset="0"/>
              </a:rPr>
              <a:t>- </a:t>
            </a:r>
            <a:r>
              <a:rPr lang="tr-TR" altLang="tr-TR" b="1" dirty="0">
                <a:solidFill>
                  <a:srgbClr val="FF0000"/>
                </a:solidFill>
                <a:ea typeface="Calibri" panose="020F0502020204030204" pitchFamily="34" charset="0"/>
                <a:cs typeface="Arial" panose="020B0604020202020204" pitchFamily="34" charset="0"/>
              </a:rPr>
              <a:t>YAKIN MUAYENE    (Duruşlarda – Güvenlik Önlemleri</a:t>
            </a:r>
            <a:r>
              <a:rPr lang="tr-TR" altLang="tr-TR" b="1" dirty="0" smtClean="0">
                <a:solidFill>
                  <a:srgbClr val="FF0000"/>
                </a:solidFill>
                <a:ea typeface="Calibri" panose="020F0502020204030204" pitchFamily="34" charset="0"/>
                <a:cs typeface="Arial" panose="020B0604020202020204" pitchFamily="34" charset="0"/>
              </a:rPr>
              <a:t>)</a:t>
            </a:r>
          </a:p>
          <a:p>
            <a:pPr algn="ctr">
              <a:defRPr/>
            </a:pPr>
            <a:r>
              <a:rPr lang="tr-TR" altLang="tr-TR" b="1" dirty="0" smtClean="0">
                <a:solidFill>
                  <a:schemeClr val="accent2"/>
                </a:solidFill>
                <a:ea typeface="Calibri" panose="020F0502020204030204" pitchFamily="34" charset="0"/>
                <a:cs typeface="Arial" panose="020B0604020202020204" pitchFamily="34" charset="0"/>
              </a:rPr>
              <a:t>                                 C</a:t>
            </a:r>
            <a:r>
              <a:rPr lang="tr-TR" altLang="tr-TR" b="1" dirty="0" smtClean="0">
                <a:solidFill>
                  <a:srgbClr val="FF0000"/>
                </a:solidFill>
                <a:ea typeface="Calibri" panose="020F0502020204030204" pitchFamily="34" charset="0"/>
                <a:cs typeface="Arial" panose="020B0604020202020204" pitchFamily="34" charset="0"/>
              </a:rPr>
              <a:t>- DETAYLI </a:t>
            </a:r>
            <a:r>
              <a:rPr lang="tr-TR" altLang="tr-TR" b="1" dirty="0">
                <a:solidFill>
                  <a:srgbClr val="FF0000"/>
                </a:solidFill>
                <a:ea typeface="Calibri" panose="020F0502020204030204" pitchFamily="34" charset="0"/>
                <a:cs typeface="Arial" panose="020B0604020202020204" pitchFamily="34" charset="0"/>
              </a:rPr>
              <a:t>MUAYENE ( Laboratuvar –Onaylı Onarım yeri </a:t>
            </a:r>
            <a:r>
              <a:rPr lang="tr-TR" altLang="tr-TR" b="1" dirty="0" smtClean="0">
                <a:solidFill>
                  <a:srgbClr val="FF0000"/>
                </a:solidFill>
                <a:ea typeface="Calibri" panose="020F0502020204030204" pitchFamily="34" charset="0"/>
                <a:cs typeface="Arial" panose="020B0604020202020204" pitchFamily="34" charset="0"/>
              </a:rPr>
              <a:t>)</a:t>
            </a:r>
          </a:p>
          <a:p>
            <a:pPr algn="ctr">
              <a:defRPr/>
            </a:pPr>
            <a:endParaRPr lang="tr-TR" altLang="tr-TR" b="1" dirty="0">
              <a:solidFill>
                <a:srgbClr val="FF0000"/>
              </a:solidFill>
              <a:ea typeface="Calibri" panose="020F0502020204030204" pitchFamily="34" charset="0"/>
              <a:cs typeface="Arial" panose="020B0604020202020204" pitchFamily="34" charset="0"/>
            </a:endParaRPr>
          </a:p>
          <a:p>
            <a:pPr algn="ctr">
              <a:defRPr/>
            </a:pPr>
            <a:r>
              <a:rPr lang="tr-TR" altLang="tr-TR" sz="2400" b="1" dirty="0" smtClean="0">
                <a:solidFill>
                  <a:srgbClr val="FF0000"/>
                </a:solidFill>
                <a:ea typeface="Calibri" panose="020F0502020204030204" pitchFamily="34" charset="0"/>
                <a:cs typeface="Arial" panose="020B0604020202020204" pitchFamily="34" charset="0"/>
              </a:rPr>
              <a:t>İLK MUAYENE VE PERİYODİK MUAYENELERDE </a:t>
            </a:r>
          </a:p>
          <a:p>
            <a:pPr algn="ctr">
              <a:defRPr/>
            </a:pPr>
            <a:r>
              <a:rPr lang="tr-TR" altLang="tr-TR" sz="2400" b="1" dirty="0" smtClean="0">
                <a:solidFill>
                  <a:srgbClr val="FF0000"/>
                </a:solidFill>
                <a:ea typeface="Calibri" panose="020F0502020204030204" pitchFamily="34" charset="0"/>
                <a:cs typeface="Arial" panose="020B0604020202020204" pitchFamily="34" charset="0"/>
              </a:rPr>
              <a:t>??? </a:t>
            </a:r>
            <a:r>
              <a:rPr lang="tr-TR" altLang="tr-TR" sz="2400" b="1" dirty="0" smtClean="0">
                <a:solidFill>
                  <a:srgbClr val="0070C0"/>
                </a:solidFill>
                <a:ea typeface="Calibri" panose="020F0502020204030204" pitchFamily="34" charset="0"/>
                <a:cs typeface="Arial" panose="020B0604020202020204" pitchFamily="34" charset="0"/>
              </a:rPr>
              <a:t>REVİZYONLARIN</a:t>
            </a:r>
            <a:r>
              <a:rPr lang="tr-TR" altLang="tr-TR" sz="2400" b="1" dirty="0" smtClean="0">
                <a:solidFill>
                  <a:srgbClr val="FF0000"/>
                </a:solidFill>
                <a:ea typeface="Calibri" panose="020F0502020204030204" pitchFamily="34" charset="0"/>
                <a:cs typeface="Arial" panose="020B0604020202020204" pitchFamily="34" charset="0"/>
              </a:rPr>
              <a:t> / </a:t>
            </a:r>
            <a:r>
              <a:rPr lang="tr-TR" altLang="tr-TR" sz="2400" b="1" dirty="0" smtClean="0">
                <a:solidFill>
                  <a:srgbClr val="0070C0"/>
                </a:solidFill>
                <a:ea typeface="Calibri" panose="020F0502020204030204" pitchFamily="34" charset="0"/>
                <a:cs typeface="Arial" panose="020B0604020202020204" pitchFamily="34" charset="0"/>
              </a:rPr>
              <a:t>DEĞİŞİMLERİN İNCELENMESİ </a:t>
            </a:r>
            <a:r>
              <a:rPr lang="tr-TR" altLang="tr-TR" sz="2400" b="1" dirty="0" smtClean="0">
                <a:solidFill>
                  <a:srgbClr val="FF0000"/>
                </a:solidFill>
                <a:ea typeface="Calibri" panose="020F0502020204030204" pitchFamily="34" charset="0"/>
                <a:cs typeface="Arial" panose="020B0604020202020204" pitchFamily="34" charset="0"/>
              </a:rPr>
              <a:t>???</a:t>
            </a:r>
          </a:p>
          <a:p>
            <a:pPr algn="ctr">
              <a:defRPr/>
            </a:pPr>
            <a:r>
              <a:rPr lang="tr-TR" sz="2400" b="1" u="sng" dirty="0" smtClean="0">
                <a:solidFill>
                  <a:srgbClr val="FF0000"/>
                </a:solidFill>
                <a:latin typeface="Arial" charset="0"/>
              </a:rPr>
              <a:t>?? </a:t>
            </a:r>
            <a:r>
              <a:rPr lang="tr-TR" sz="2400" b="1" u="sng" dirty="0" smtClean="0">
                <a:solidFill>
                  <a:srgbClr val="0070C0"/>
                </a:solidFill>
                <a:latin typeface="Arial" charset="0"/>
              </a:rPr>
              <a:t>IEC </a:t>
            </a:r>
            <a:r>
              <a:rPr lang="tr-TR" sz="2400" b="1" u="sng" dirty="0">
                <a:solidFill>
                  <a:srgbClr val="0070C0"/>
                </a:solidFill>
                <a:latin typeface="Arial" charset="0"/>
              </a:rPr>
              <a:t>EN </a:t>
            </a:r>
            <a:r>
              <a:rPr lang="tr-TR" sz="2400" b="1" u="sng" dirty="0" smtClean="0">
                <a:solidFill>
                  <a:srgbClr val="0070C0"/>
                </a:solidFill>
                <a:latin typeface="Arial" charset="0"/>
              </a:rPr>
              <a:t>60079-19 </a:t>
            </a:r>
            <a:r>
              <a:rPr lang="tr-TR" sz="2400" b="1" u="sng" dirty="0" smtClean="0">
                <a:solidFill>
                  <a:srgbClr val="FF0000"/>
                </a:solidFill>
                <a:latin typeface="Arial" charset="0"/>
              </a:rPr>
              <a:t>??</a:t>
            </a:r>
            <a:endParaRPr lang="tr-TR" altLang="tr-TR" sz="2400" b="1" u="sng" dirty="0">
              <a:solidFill>
                <a:srgbClr val="FF0000"/>
              </a:solidFill>
              <a:ea typeface="Calibri" panose="020F0502020204030204" pitchFamily="34" charset="0"/>
              <a:cs typeface="Arial" panose="020B0604020202020204" pitchFamily="34" charset="0"/>
            </a:endParaRPr>
          </a:p>
          <a:p>
            <a:pPr algn="ctr">
              <a:defRPr/>
            </a:pPr>
            <a:endParaRPr lang="tr-TR" altLang="tr-TR" sz="2400" b="1" dirty="0">
              <a:solidFill>
                <a:srgbClr val="FF0000"/>
              </a:solidFill>
              <a:ea typeface="Calibri" panose="020F0502020204030204" pitchFamily="34" charset="0"/>
              <a:cs typeface="Arial" panose="020B0604020202020204" pitchFamily="34" charset="0"/>
            </a:endParaRPr>
          </a:p>
          <a:p>
            <a:pPr algn="ctr">
              <a:defRPr/>
            </a:pPr>
            <a:endParaRPr lang="tr-TR" b="1" dirty="0">
              <a:solidFill>
                <a:schemeClr val="accent2">
                  <a:lumMod val="60000"/>
                  <a:lumOff val="40000"/>
                </a:schemeClr>
              </a:solidFill>
              <a:latin typeface="Arial" charset="0"/>
            </a:endParaRPr>
          </a:p>
          <a:p>
            <a:pPr algn="ctr">
              <a:defRPr/>
            </a:pPr>
            <a:endParaRPr lang="tr-TR" b="1" dirty="0">
              <a:solidFill>
                <a:schemeClr val="accent2">
                  <a:lumMod val="60000"/>
                  <a:lumOff val="40000"/>
                </a:schemeClr>
              </a:solidFill>
              <a:latin typeface="Arial" charset="0"/>
            </a:endParaRPr>
          </a:p>
          <a:p>
            <a:pPr algn="ctr">
              <a:defRPr/>
            </a:pPr>
            <a:endParaRPr lang="tr-TR" b="1" dirty="0">
              <a:solidFill>
                <a:schemeClr val="accent2">
                  <a:lumMod val="60000"/>
                  <a:lumOff val="40000"/>
                </a:schemeClr>
              </a:solidFill>
              <a:latin typeface="Arial" charset="0"/>
            </a:endParaRPr>
          </a:p>
          <a:p>
            <a:pPr algn="ctr">
              <a:defRPr/>
            </a:pPr>
            <a:endParaRPr lang="tr-TR" sz="1400" b="1" dirty="0">
              <a:solidFill>
                <a:schemeClr val="accent2">
                  <a:lumMod val="60000"/>
                  <a:lumOff val="40000"/>
                </a:schemeClr>
              </a:solidFill>
              <a:latin typeface="Arial" charset="0"/>
            </a:endParaRPr>
          </a:p>
          <a:p>
            <a:pPr>
              <a:defRPr/>
            </a:pPr>
            <a:r>
              <a:rPr lang="tr-TR" sz="1400" b="1" dirty="0" smtClean="0">
                <a:solidFill>
                  <a:schemeClr val="accent2">
                    <a:lumMod val="60000"/>
                    <a:lumOff val="40000"/>
                  </a:schemeClr>
                </a:solidFill>
                <a:latin typeface="Arial" charset="0"/>
              </a:rPr>
              <a:t>                                   </a:t>
            </a:r>
          </a:p>
          <a:p>
            <a:pPr>
              <a:defRPr/>
            </a:pPr>
            <a:r>
              <a:rPr lang="tr-TR" sz="1400" b="1" dirty="0" smtClean="0">
                <a:latin typeface="Arial" charset="0"/>
              </a:rPr>
              <a:t>                               </a:t>
            </a:r>
            <a:endParaRPr lang="tr-TR" sz="1400" b="1" dirty="0">
              <a:solidFill>
                <a:srgbClr val="0000CC"/>
              </a:solidFill>
              <a:latin typeface="Arial" charset="0"/>
            </a:endParaRPr>
          </a:p>
          <a:p>
            <a:pPr>
              <a:defRPr/>
            </a:pPr>
            <a:endParaRPr lang="tr-TR" sz="3200" b="1" dirty="0" smtClean="0">
              <a:latin typeface="Arial" charset="0"/>
            </a:endParaRPr>
          </a:p>
          <a:p>
            <a:pPr>
              <a:defRPr/>
            </a:pPr>
            <a:endParaRPr lang="tr-TR" sz="3200" b="1" dirty="0">
              <a:latin typeface="Arial" charset="0"/>
            </a:endParaRPr>
          </a:p>
        </p:txBody>
      </p:sp>
      <p:pic>
        <p:nvPicPr>
          <p:cNvPr id="9" name="Picture 6" descr="Kontrol Panoları ve Kontrol Elemanları | Form Mühendisli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834" y="1824891"/>
            <a:ext cx="2459038"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a:xfrm>
            <a:off x="425278" y="184050"/>
            <a:ext cx="11239853" cy="500062"/>
          </a:xfrm>
        </p:spPr>
        <p:txBody>
          <a:bodyPr>
            <a:normAutofit fontScale="90000"/>
          </a:bodyPr>
          <a:lstStyle/>
          <a:p>
            <a:pPr eaLnBrk="1" hangingPunct="1"/>
            <a:r>
              <a:rPr lang="tr-TR" altLang="tr-TR" sz="1700" b="1" dirty="0">
                <a:solidFill>
                  <a:srgbClr val="002060"/>
                </a:solidFill>
                <a:latin typeface="Times New Roman" panose="02020603050405020304" pitchFamily="18" charset="0"/>
              </a:rPr>
              <a:t> </a:t>
            </a:r>
            <a:r>
              <a:rPr lang="tr-TR" altLang="tr-TR" sz="2400" b="1" dirty="0" smtClean="0">
                <a:solidFill>
                  <a:srgbClr val="002060"/>
                </a:solidFill>
                <a:latin typeface="Times New Roman" panose="02020603050405020304" pitchFamily="18" charset="0"/>
              </a:rPr>
              <a:t>İLK MUAYENE VE PERİYODİK MUAYENE / REVİZYONLARIN DEĞERLENDİRME</a:t>
            </a:r>
            <a:endParaRPr lang="tr-TR" altLang="tr-TR" sz="2400" b="1" dirty="0">
              <a:solidFill>
                <a:srgbClr val="002060"/>
              </a:solidFill>
              <a:latin typeface="Times New Roman" panose="02020603050405020304" pitchFamily="18" charset="0"/>
            </a:endParaRPr>
          </a:p>
        </p:txBody>
      </p:sp>
      <p:pic>
        <p:nvPicPr>
          <p:cNvPr id="12"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946674" y="5431409"/>
            <a:ext cx="391842" cy="34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8456" y="5445817"/>
            <a:ext cx="376777" cy="32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72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jpg">
            <a:extLst>
              <a:ext uri="{FF2B5EF4-FFF2-40B4-BE49-F238E27FC236}">
                <a16:creationId xmlns:a16="http://schemas.microsoft.com/office/drawing/2014/main" id="{7C2DE000-26CE-EE43-9758-A159FBEDF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97" y="164912"/>
            <a:ext cx="11596008" cy="594360"/>
          </a:xfrm>
          <a:prstGeom prst="rect">
            <a:avLst/>
          </a:prstGeom>
        </p:spPr>
      </p:pic>
      <p:sp>
        <p:nvSpPr>
          <p:cNvPr id="5" name="Title 1">
            <a:extLst>
              <a:ext uri="{FF2B5EF4-FFF2-40B4-BE49-F238E27FC236}">
                <a16:creationId xmlns:a16="http://schemas.microsoft.com/office/drawing/2014/main" id="{6988312C-16E6-0F44-BB95-EBF6498B5538}"/>
              </a:ext>
            </a:extLst>
          </p:cNvPr>
          <p:cNvSpPr txBox="1">
            <a:spLocks/>
          </p:cNvSpPr>
          <p:nvPr/>
        </p:nvSpPr>
        <p:spPr>
          <a:xfrm>
            <a:off x="425279" y="164912"/>
            <a:ext cx="10235375"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endParaRPr lang="en-GB" sz="3200" dirty="0">
              <a:solidFill>
                <a:srgbClr val="FFFFFF"/>
              </a:solidFill>
            </a:endParaRPr>
          </a:p>
        </p:txBody>
      </p:sp>
      <p:pic>
        <p:nvPicPr>
          <p:cNvPr id="3" name="Resim 2">
            <a:extLst>
              <a:ext uri="{FF2B5EF4-FFF2-40B4-BE49-F238E27FC236}">
                <a16:creationId xmlns:a16="http://schemas.microsoft.com/office/drawing/2014/main" id="{497A511F-B4E1-4B46-AF25-8CFFE9643C5F}"/>
              </a:ext>
            </a:extLst>
          </p:cNvPr>
          <p:cNvPicPr>
            <a:picLocks noChangeAspect="1"/>
          </p:cNvPicPr>
          <p:nvPr/>
        </p:nvPicPr>
        <p:blipFill>
          <a:blip r:embed="rId3"/>
          <a:stretch>
            <a:fillRect/>
          </a:stretch>
        </p:blipFill>
        <p:spPr>
          <a:xfrm>
            <a:off x="272846" y="1002566"/>
            <a:ext cx="11560628" cy="5905500"/>
          </a:xfrm>
          <a:prstGeom prst="rect">
            <a:avLst/>
          </a:prstGeom>
        </p:spPr>
      </p:pic>
      <p:sp>
        <p:nvSpPr>
          <p:cNvPr id="6" name="Rectangle 5">
            <a:extLst>
              <a:ext uri="{FF2B5EF4-FFF2-40B4-BE49-F238E27FC236}">
                <a16:creationId xmlns:a16="http://schemas.microsoft.com/office/drawing/2014/main" id="{D608068E-82CC-2A44-9826-D03844D4D3A7}"/>
              </a:ext>
            </a:extLst>
          </p:cNvPr>
          <p:cNvSpPr/>
          <p:nvPr/>
        </p:nvSpPr>
        <p:spPr>
          <a:xfrm>
            <a:off x="4990916" y="5975193"/>
            <a:ext cx="2174789" cy="78133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pic>
        <p:nvPicPr>
          <p:cNvPr id="7" name="Picture 6" descr="Logo&#10;&#10;Description automatically generated">
            <a:extLst>
              <a:ext uri="{FF2B5EF4-FFF2-40B4-BE49-F238E27FC236}">
                <a16:creationId xmlns:a16="http://schemas.microsoft.com/office/drawing/2014/main" id="{E031EC10-ADBD-D54E-B9F1-7391393DF75A}"/>
              </a:ext>
            </a:extLst>
          </p:cNvPr>
          <p:cNvPicPr>
            <a:picLocks noChangeAspect="1"/>
          </p:cNvPicPr>
          <p:nvPr/>
        </p:nvPicPr>
        <p:blipFill>
          <a:blip r:embed="rId4"/>
          <a:stretch>
            <a:fillRect/>
          </a:stretch>
        </p:blipFill>
        <p:spPr>
          <a:xfrm>
            <a:off x="5177043" y="5772781"/>
            <a:ext cx="1939373" cy="1186161"/>
          </a:xfrm>
          <a:prstGeom prst="rect">
            <a:avLst/>
          </a:prstGeom>
        </p:spPr>
      </p:pic>
      <p:sp>
        <p:nvSpPr>
          <p:cNvPr id="8" name="Rectangle 2"/>
          <p:cNvSpPr>
            <a:spLocks noGrp="1" noChangeArrowheads="1"/>
          </p:cNvSpPr>
          <p:nvPr>
            <p:ph type="title"/>
          </p:nvPr>
        </p:nvSpPr>
        <p:spPr>
          <a:xfrm>
            <a:off x="425278" y="198646"/>
            <a:ext cx="11004721" cy="500062"/>
          </a:xfrm>
        </p:spPr>
        <p:txBody>
          <a:bodyPr>
            <a:normAutofit fontScale="90000"/>
          </a:bodyPr>
          <a:lstStyle/>
          <a:p>
            <a:pPr eaLnBrk="1" hangingPunct="1"/>
            <a:r>
              <a:rPr lang="tr-TR" altLang="tr-TR" sz="1800" b="1" dirty="0">
                <a:solidFill>
                  <a:srgbClr val="002060"/>
                </a:solidFill>
                <a:latin typeface="Times New Roman" panose="02020603050405020304" pitchFamily="18" charset="0"/>
              </a:rPr>
              <a:t> </a:t>
            </a:r>
            <a:r>
              <a:rPr lang="tr-TR" altLang="tr-TR" sz="1800" b="1" dirty="0" smtClean="0">
                <a:solidFill>
                  <a:srgbClr val="002060"/>
                </a:solidFill>
                <a:latin typeface="Times New Roman" panose="02020603050405020304" pitchFamily="18" charset="0"/>
              </a:rPr>
              <a:t> </a:t>
            </a:r>
            <a:r>
              <a:rPr lang="tr-TR" altLang="tr-TR" sz="2700" b="1" dirty="0" smtClean="0">
                <a:solidFill>
                  <a:srgbClr val="FF0000"/>
                </a:solidFill>
                <a:latin typeface="Times New Roman" panose="02020603050405020304" pitchFamily="18" charset="0"/>
              </a:rPr>
              <a:t>AKARYAKIT DİSPENSER </a:t>
            </a:r>
            <a:r>
              <a:rPr lang="tr-TR" altLang="tr-TR" sz="2700" b="1" dirty="0" smtClean="0">
                <a:solidFill>
                  <a:srgbClr val="002060"/>
                </a:solidFill>
                <a:latin typeface="Times New Roman" panose="02020603050405020304" pitchFamily="18" charset="0"/>
              </a:rPr>
              <a:t>EKİPMAN DEĞERLENDİRİLMESİ /REVİZYON </a:t>
            </a:r>
            <a:endParaRPr lang="tr-TR" altLang="tr-TR" sz="2700" b="1" dirty="0">
              <a:solidFill>
                <a:srgbClr val="002060"/>
              </a:solidFill>
              <a:latin typeface="Times New Roman" panose="02020603050405020304" pitchFamily="18" charset="0"/>
            </a:endParaRPr>
          </a:p>
        </p:txBody>
      </p:sp>
      <p:sp>
        <p:nvSpPr>
          <p:cNvPr id="10" name="Rectangle 4"/>
          <p:cNvSpPr txBox="1">
            <a:spLocks noChangeArrowheads="1"/>
          </p:cNvSpPr>
          <p:nvPr/>
        </p:nvSpPr>
        <p:spPr>
          <a:xfrm>
            <a:off x="272846" y="2894336"/>
            <a:ext cx="3111500" cy="1020279"/>
          </a:xfrm>
          <a:prstGeom prst="rect">
            <a:avLst/>
          </a:prstGeom>
        </p:spPr>
        <p:txBody>
          <a:bodyPr vert="horz"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Font typeface="Arial" panose="020B0604020202020204" pitchFamily="34" charset="0"/>
              <a:buNone/>
            </a:pPr>
            <a:r>
              <a:rPr lang="tr-TR" altLang="tr-TR" sz="1400" b="1" dirty="0" smtClean="0">
                <a:solidFill>
                  <a:srgbClr val="FF0000"/>
                </a:solidFill>
                <a:latin typeface="Times New Roman" panose="02020603050405020304" pitchFamily="18" charset="0"/>
                <a:cs typeface="Times New Roman" panose="02020603050405020304" pitchFamily="18" charset="0"/>
              </a:rPr>
              <a:t>   Sistem Onayı:  </a:t>
            </a:r>
            <a:r>
              <a:rPr lang="tr-TR" altLang="tr-TR" sz="1600" b="1" u="sng" dirty="0" smtClean="0">
                <a:solidFill>
                  <a:srgbClr val="0070C0"/>
                </a:solidFill>
                <a:latin typeface="Times New Roman" panose="02020603050405020304" pitchFamily="18" charset="0"/>
                <a:cs typeface="Times New Roman" panose="02020603050405020304" pitchFamily="18" charset="0"/>
              </a:rPr>
              <a:t>IEC EN 60079-46</a:t>
            </a:r>
            <a:endParaRPr lang="tr-TR" altLang="tr-TR" sz="1600" u="sng" dirty="0" smtClean="0">
              <a:solidFill>
                <a:srgbClr val="0070C0"/>
              </a:solidFill>
              <a:latin typeface="Times New Roman" panose="02020603050405020304" pitchFamily="18" charset="0"/>
            </a:endParaRPr>
          </a:p>
          <a:p>
            <a:pPr marL="0" indent="0">
              <a:spcBef>
                <a:spcPct val="0"/>
              </a:spcBef>
              <a:buFont typeface="Arial" panose="020B0604020202020204" pitchFamily="34" charset="0"/>
              <a:buNone/>
            </a:pPr>
            <a:r>
              <a:rPr lang="tr-TR" altLang="tr-TR" sz="1100" dirty="0" smtClean="0">
                <a:latin typeface="Times New Roman" panose="02020603050405020304" pitchFamily="18" charset="0"/>
                <a:cs typeface="Times New Roman" panose="02020603050405020304" pitchFamily="18" charset="0"/>
              </a:rPr>
              <a:t> </a:t>
            </a:r>
            <a:endParaRPr lang="tr-TR" altLang="tr-TR" sz="1100" b="1" dirty="0" smtClean="0">
              <a:latin typeface="Times New Roman" panose="02020603050405020304" pitchFamily="18" charset="0"/>
              <a:cs typeface="Times New Roman" panose="02020603050405020304" pitchFamily="18" charset="0"/>
            </a:endParaRPr>
          </a:p>
          <a:p>
            <a:pPr marL="0" indent="0">
              <a:spcBef>
                <a:spcPct val="0"/>
              </a:spcBef>
              <a:buFont typeface="Arial" panose="020B0604020202020204" pitchFamily="34" charset="0"/>
              <a:buNone/>
            </a:pPr>
            <a:endParaRPr lang="tr-TR" altLang="tr-TR" sz="1100" b="1" dirty="0" smtClean="0">
              <a:latin typeface="Times New Roman" panose="02020603050405020304" pitchFamily="18" charset="0"/>
              <a:cs typeface="Times New Roman" panose="02020603050405020304" pitchFamily="18" charset="0"/>
            </a:endParaRPr>
          </a:p>
          <a:p>
            <a:pPr marL="0" indent="0">
              <a:spcBef>
                <a:spcPct val="0"/>
              </a:spcBef>
              <a:buFontTx/>
              <a:buChar char="-"/>
            </a:pPr>
            <a:endParaRPr lang="tr-TR" altLang="tr-TR" sz="1100" b="1" dirty="0" smtClean="0">
              <a:latin typeface="Times New Roman" panose="02020603050405020304" pitchFamily="18" charset="0"/>
              <a:cs typeface="Times New Roman" panose="02020603050405020304" pitchFamily="18" charset="0"/>
            </a:endParaRPr>
          </a:p>
          <a:p>
            <a:pPr marL="0" indent="0">
              <a:spcBef>
                <a:spcPct val="0"/>
              </a:spcBef>
              <a:buFont typeface="Arial" panose="020B0604020202020204" pitchFamily="34" charset="0"/>
              <a:buNone/>
            </a:pPr>
            <a:r>
              <a:rPr lang="tr-TR" altLang="tr-TR" sz="1800" b="1" dirty="0" smtClean="0">
                <a:latin typeface="Times New Roman" panose="02020603050405020304" pitchFamily="18" charset="0"/>
                <a:cs typeface="Times New Roman" panose="02020603050405020304" pitchFamily="18" charset="0"/>
              </a:rPr>
              <a:t>                                                 </a:t>
            </a:r>
            <a:endParaRPr lang="tr-TR" altLang="tr-TR" sz="1800" b="1" dirty="0">
              <a:latin typeface="Times New Roman" panose="02020603050405020304" pitchFamily="18" charset="0"/>
              <a:cs typeface="Times New Roman" panose="02020603050405020304" pitchFamily="18" charset="0"/>
            </a:endParaRPr>
          </a:p>
        </p:txBody>
      </p:sp>
      <p:graphicFrame>
        <p:nvGraphicFramePr>
          <p:cNvPr id="11" name="7 Tablo"/>
          <p:cNvGraphicFramePr>
            <a:graphicFrameLocks noGrp="1"/>
          </p:cNvGraphicFramePr>
          <p:nvPr>
            <p:extLst>
              <p:ext uri="{D42A27DB-BD31-4B8C-83A1-F6EECF244321}">
                <p14:modId xmlns:p14="http://schemas.microsoft.com/office/powerpoint/2010/main" val="1679959663"/>
              </p:ext>
            </p:extLst>
          </p:nvPr>
        </p:nvGraphicFramePr>
        <p:xfrm>
          <a:off x="1759020" y="3264137"/>
          <a:ext cx="8901634" cy="2184649"/>
        </p:xfrm>
        <a:graphic>
          <a:graphicData uri="http://schemas.openxmlformats.org/drawingml/2006/table">
            <a:tbl>
              <a:tblPr/>
              <a:tblGrid>
                <a:gridCol w="1459324">
                  <a:extLst>
                    <a:ext uri="{9D8B030D-6E8A-4147-A177-3AD203B41FA5}">
                      <a16:colId xmlns:a16="http://schemas.microsoft.com/office/drawing/2014/main" val="20000"/>
                    </a:ext>
                  </a:extLst>
                </a:gridCol>
                <a:gridCol w="1542035">
                  <a:extLst>
                    <a:ext uri="{9D8B030D-6E8A-4147-A177-3AD203B41FA5}">
                      <a16:colId xmlns:a16="http://schemas.microsoft.com/office/drawing/2014/main" val="20001"/>
                    </a:ext>
                  </a:extLst>
                </a:gridCol>
                <a:gridCol w="1795420">
                  <a:extLst>
                    <a:ext uri="{9D8B030D-6E8A-4147-A177-3AD203B41FA5}">
                      <a16:colId xmlns:a16="http://schemas.microsoft.com/office/drawing/2014/main" val="20002"/>
                    </a:ext>
                  </a:extLst>
                </a:gridCol>
                <a:gridCol w="898617">
                  <a:extLst>
                    <a:ext uri="{9D8B030D-6E8A-4147-A177-3AD203B41FA5}">
                      <a16:colId xmlns:a16="http://schemas.microsoft.com/office/drawing/2014/main" val="20003"/>
                    </a:ext>
                  </a:extLst>
                </a:gridCol>
                <a:gridCol w="1282314">
                  <a:extLst>
                    <a:ext uri="{9D8B030D-6E8A-4147-A177-3AD203B41FA5}">
                      <a16:colId xmlns:a16="http://schemas.microsoft.com/office/drawing/2014/main" val="20004"/>
                    </a:ext>
                  </a:extLst>
                </a:gridCol>
                <a:gridCol w="1923924">
                  <a:extLst>
                    <a:ext uri="{9D8B030D-6E8A-4147-A177-3AD203B41FA5}">
                      <a16:colId xmlns:a16="http://schemas.microsoft.com/office/drawing/2014/main" val="20005"/>
                    </a:ext>
                  </a:extLst>
                </a:gridCol>
              </a:tblGrid>
              <a:tr h="261321">
                <a:tc>
                  <a:txBody>
                    <a:bodyPr/>
                    <a:lstStyle/>
                    <a:p>
                      <a:pPr algn="ctr">
                        <a:lnSpc>
                          <a:spcPct val="115000"/>
                        </a:lnSpc>
                        <a:spcAft>
                          <a:spcPts val="0"/>
                        </a:spcAft>
                      </a:pPr>
                      <a:r>
                        <a:rPr lang="tr-TR" sz="1400" b="1" dirty="0" err="1">
                          <a:latin typeface="Calibri"/>
                          <a:ea typeface="Calibri"/>
                          <a:cs typeface="Times New Roman"/>
                        </a:rPr>
                        <a:t>Kompenent</a:t>
                      </a:r>
                      <a:r>
                        <a:rPr lang="tr-TR" sz="1400" b="1" dirty="0">
                          <a:latin typeface="Calibri"/>
                          <a:ea typeface="Calibri"/>
                          <a:cs typeface="Times New Roman"/>
                        </a:rPr>
                        <a:t> adı</a:t>
                      </a: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latin typeface="Calibri"/>
                          <a:ea typeface="Calibri"/>
                          <a:cs typeface="Times New Roman"/>
                        </a:rPr>
                        <a:t>Teknik Özellikler</a:t>
                      </a: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a:latin typeface="Calibri"/>
                          <a:ea typeface="Calibri"/>
                          <a:cs typeface="Times New Roman"/>
                        </a:rPr>
                        <a:t>Ex Kodu</a:t>
                      </a: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a:latin typeface="Calibri"/>
                          <a:ea typeface="Calibri"/>
                          <a:cs typeface="Times New Roman"/>
                        </a:rPr>
                        <a:t>IP / Ta</a:t>
                      </a: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a:latin typeface="Calibri"/>
                          <a:ea typeface="Calibri"/>
                          <a:cs typeface="Times New Roman"/>
                        </a:rPr>
                        <a:t>Eki (Sertifika)</a:t>
                      </a: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smtClean="0">
                          <a:latin typeface="Calibri"/>
                          <a:ea typeface="Calibri"/>
                          <a:cs typeface="Times New Roman"/>
                        </a:rPr>
                        <a:t>     Revizyon </a:t>
                      </a:r>
                      <a:r>
                        <a:rPr lang="tr-TR" sz="1400" b="1" dirty="0">
                          <a:latin typeface="Calibri"/>
                          <a:ea typeface="Calibri"/>
                          <a:cs typeface="Times New Roman"/>
                        </a:rPr>
                        <a:t>durumu </a:t>
                      </a: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1148">
                <a:tc>
                  <a:txBody>
                    <a:bodyPr/>
                    <a:lstStyle/>
                    <a:p>
                      <a:pPr>
                        <a:lnSpc>
                          <a:spcPct val="115000"/>
                        </a:lnSpc>
                        <a:spcAft>
                          <a:spcPts val="0"/>
                        </a:spcAft>
                      </a:pPr>
                      <a:r>
                        <a:rPr lang="tr-TR" sz="1400" b="1" dirty="0" smtClean="0">
                          <a:latin typeface="Calibri"/>
                          <a:ea typeface="Calibri"/>
                          <a:cs typeface="Times New Roman"/>
                        </a:rPr>
                        <a:t>Motor</a:t>
                      </a:r>
                      <a:r>
                        <a:rPr lang="tr-TR" sz="1400" b="1" baseline="0" dirty="0" smtClean="0">
                          <a:latin typeface="Calibri"/>
                          <a:ea typeface="Calibri"/>
                          <a:cs typeface="Times New Roman"/>
                        </a:rPr>
                        <a:t> </a:t>
                      </a:r>
                      <a:endParaRPr lang="tr-TR" sz="1400" b="1"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b="1" dirty="0">
                          <a:latin typeface="Calibri"/>
                          <a:ea typeface="Calibri"/>
                          <a:cs typeface="Times New Roman"/>
                        </a:rPr>
                        <a:t>….V, …..A, </a:t>
                      </a:r>
                      <a:r>
                        <a:rPr lang="tr-TR" sz="1400" b="1" dirty="0" err="1">
                          <a:latin typeface="Calibri"/>
                          <a:ea typeface="Calibri"/>
                          <a:cs typeface="Times New Roman"/>
                        </a:rPr>
                        <a:t>Gua</a:t>
                      </a:r>
                      <a:r>
                        <a:rPr lang="tr-TR" sz="1400" b="1" dirty="0">
                          <a:latin typeface="Calibri"/>
                          <a:ea typeface="Calibri"/>
                          <a:cs typeface="Times New Roman"/>
                        </a:rPr>
                        <a:t> tipi</a:t>
                      </a: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b="1">
                          <a:latin typeface="Calibri"/>
                          <a:ea typeface="Calibri"/>
                          <a:cs typeface="Times New Roman"/>
                        </a:rPr>
                        <a:t>II 2G Ex d  II B T3 Gb</a:t>
                      </a: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b="1">
                          <a:latin typeface="Calibri"/>
                          <a:ea typeface="Calibri"/>
                          <a:cs typeface="Times New Roman"/>
                        </a:rPr>
                        <a:t>IP65/....C</a:t>
                      </a: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b="1" dirty="0">
                          <a:latin typeface="Calibri"/>
                          <a:ea typeface="Calibri"/>
                          <a:cs typeface="Times New Roman"/>
                        </a:rPr>
                        <a:t>Ek 1 </a:t>
                      </a: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a:latin typeface="Calibri"/>
                          <a:ea typeface="Calibri"/>
                          <a:cs typeface="Times New Roman"/>
                        </a:rPr>
                        <a:t>..........</a:t>
                      </a: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1321">
                <a:tc>
                  <a:txBody>
                    <a:bodyPr/>
                    <a:lstStyle/>
                    <a:p>
                      <a:pPr>
                        <a:lnSpc>
                          <a:spcPct val="115000"/>
                        </a:lnSpc>
                        <a:spcAft>
                          <a:spcPts val="0"/>
                        </a:spcAft>
                      </a:pPr>
                      <a:r>
                        <a:rPr lang="tr-TR" sz="1400" b="1" dirty="0" smtClean="0">
                          <a:latin typeface="Calibri"/>
                          <a:ea typeface="Calibri"/>
                          <a:cs typeface="Times New Roman"/>
                        </a:rPr>
                        <a:t>Metre</a:t>
                      </a:r>
                      <a:endParaRPr lang="tr-TR" sz="1400" b="1"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1321">
                <a:tc>
                  <a:txBody>
                    <a:bodyPr/>
                    <a:lstStyle/>
                    <a:p>
                      <a:pPr>
                        <a:lnSpc>
                          <a:spcPct val="115000"/>
                        </a:lnSpc>
                        <a:spcAft>
                          <a:spcPts val="0"/>
                        </a:spcAft>
                      </a:pPr>
                      <a:r>
                        <a:rPr lang="tr-TR" sz="1400" b="1" dirty="0" smtClean="0">
                          <a:latin typeface="Calibri"/>
                          <a:ea typeface="Calibri"/>
                          <a:cs typeface="Times New Roman"/>
                        </a:rPr>
                        <a:t>Kontrol</a:t>
                      </a:r>
                      <a:r>
                        <a:rPr lang="tr-TR" sz="1400" b="1" baseline="0" dirty="0" smtClean="0">
                          <a:latin typeface="Calibri"/>
                          <a:ea typeface="Calibri"/>
                          <a:cs typeface="Times New Roman"/>
                        </a:rPr>
                        <a:t> kutusu</a:t>
                      </a:r>
                      <a:endParaRPr lang="tr-TR" sz="1400" b="1"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5575">
                <a:tc>
                  <a:txBody>
                    <a:bodyPr/>
                    <a:lstStyle/>
                    <a:p>
                      <a:pPr>
                        <a:lnSpc>
                          <a:spcPct val="115000"/>
                        </a:lnSpc>
                        <a:spcAft>
                          <a:spcPts val="0"/>
                        </a:spcAft>
                      </a:pPr>
                      <a:r>
                        <a:rPr lang="tr-TR" sz="1400" b="1" dirty="0" err="1" smtClean="0">
                          <a:latin typeface="Calibri"/>
                          <a:ea typeface="Calibri"/>
                          <a:cs typeface="Times New Roman"/>
                        </a:rPr>
                        <a:t>Selonoid</a:t>
                      </a:r>
                      <a:endParaRPr lang="tr-TR" sz="1400" b="1"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1321">
                <a:tc>
                  <a:txBody>
                    <a:bodyPr/>
                    <a:lstStyle/>
                    <a:p>
                      <a:pPr>
                        <a:lnSpc>
                          <a:spcPct val="115000"/>
                        </a:lnSpc>
                        <a:spcAft>
                          <a:spcPts val="0"/>
                        </a:spcAft>
                      </a:pPr>
                      <a:r>
                        <a:rPr lang="tr-TR" sz="1400" b="1" dirty="0" err="1" smtClean="0">
                          <a:latin typeface="Calibri"/>
                          <a:ea typeface="Calibri"/>
                          <a:cs typeface="Times New Roman"/>
                        </a:rPr>
                        <a:t>Pulser</a:t>
                      </a:r>
                      <a:endParaRPr lang="tr-TR" sz="1400" b="1"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4682213"/>
                  </a:ext>
                </a:extLst>
              </a:tr>
              <a:tr h="261321">
                <a:tc>
                  <a:txBody>
                    <a:bodyPr/>
                    <a:lstStyle/>
                    <a:p>
                      <a:pPr>
                        <a:lnSpc>
                          <a:spcPct val="115000"/>
                        </a:lnSpc>
                        <a:spcAft>
                          <a:spcPts val="0"/>
                        </a:spcAft>
                      </a:pPr>
                      <a:r>
                        <a:rPr lang="tr-TR" sz="1400" b="1" dirty="0" smtClean="0">
                          <a:latin typeface="Calibri"/>
                          <a:ea typeface="Calibri"/>
                          <a:cs typeface="Times New Roman"/>
                        </a:rPr>
                        <a:t>Tabanca</a:t>
                      </a:r>
                      <a:endParaRPr lang="tr-TR" sz="1400" b="1"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82312"/>
                  </a:ext>
                </a:extLst>
              </a:tr>
              <a:tr h="261321">
                <a:tc>
                  <a:txBody>
                    <a:bodyPr/>
                    <a:lstStyle/>
                    <a:p>
                      <a:pPr>
                        <a:lnSpc>
                          <a:spcPct val="115000"/>
                        </a:lnSpc>
                        <a:spcAft>
                          <a:spcPts val="0"/>
                        </a:spcAft>
                      </a:pPr>
                      <a:r>
                        <a:rPr lang="tr-TR" sz="1400" b="1" dirty="0" smtClean="0">
                          <a:latin typeface="Calibri"/>
                          <a:ea typeface="Calibri"/>
                          <a:cs typeface="Times New Roman"/>
                        </a:rPr>
                        <a:t>Pompa ….LCD….</a:t>
                      </a:r>
                      <a:endParaRPr lang="tr-TR" sz="1400" b="1"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latin typeface="Calibri"/>
                        <a:ea typeface="Calibri"/>
                        <a:cs typeface="Times New Roman"/>
                      </a:endParaRPr>
                    </a:p>
                  </a:txBody>
                  <a:tcPr marL="67530" marR="67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9560972"/>
                  </a:ext>
                </a:extLst>
              </a:tr>
            </a:tbl>
          </a:graphicData>
        </a:graphic>
      </p:graphicFrame>
      <p:pic>
        <p:nvPicPr>
          <p:cNvPr id="1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55234" y="5351747"/>
            <a:ext cx="483282" cy="42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3954" y="5355131"/>
            <a:ext cx="481280" cy="4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Tablo 14"/>
          <p:cNvGraphicFramePr>
            <a:graphicFrameLocks noGrp="1"/>
          </p:cNvGraphicFramePr>
          <p:nvPr>
            <p:extLst>
              <p:ext uri="{D42A27DB-BD31-4B8C-83A1-F6EECF244321}">
                <p14:modId xmlns:p14="http://schemas.microsoft.com/office/powerpoint/2010/main" val="1610185564"/>
              </p:ext>
            </p:extLst>
          </p:nvPr>
        </p:nvGraphicFramePr>
        <p:xfrm>
          <a:off x="406014" y="1002566"/>
          <a:ext cx="2978332" cy="1819656"/>
        </p:xfrm>
        <a:graphic>
          <a:graphicData uri="http://schemas.openxmlformats.org/drawingml/2006/table">
            <a:tbl>
              <a:tblPr>
                <a:tableStyleId>{5C22544A-7EE6-4342-B048-85BDC9FD1C3A}</a:tableStyleId>
              </a:tblPr>
              <a:tblGrid>
                <a:gridCol w="2978332">
                  <a:extLst>
                    <a:ext uri="{9D8B030D-6E8A-4147-A177-3AD203B41FA5}">
                      <a16:colId xmlns:a16="http://schemas.microsoft.com/office/drawing/2014/main" val="3659790952"/>
                    </a:ext>
                  </a:extLst>
                </a:gridCol>
              </a:tblGrid>
              <a:tr h="1656470">
                <a:tc>
                  <a:txBody>
                    <a:bodyPr/>
                    <a:lstStyle/>
                    <a:p>
                      <a:pPr>
                        <a:lnSpc>
                          <a:spcPct val="115000"/>
                        </a:lnSpc>
                        <a:spcAft>
                          <a:spcPts val="0"/>
                        </a:spcAft>
                      </a:pPr>
                      <a:r>
                        <a:rPr lang="en-US" sz="1000" b="1" dirty="0">
                          <a:solidFill>
                            <a:srgbClr val="FF0000"/>
                          </a:solidFill>
                          <a:effectLst/>
                        </a:rPr>
                        <a:t>ABC …… A.Ş  </a:t>
                      </a:r>
                      <a:endParaRPr lang="tr-TR" sz="1100" b="1" dirty="0">
                        <a:solidFill>
                          <a:srgbClr val="FF0000"/>
                        </a:solidFill>
                        <a:effectLst/>
                      </a:endParaRPr>
                    </a:p>
                    <a:p>
                      <a:pPr>
                        <a:lnSpc>
                          <a:spcPct val="115000"/>
                        </a:lnSpc>
                        <a:spcAft>
                          <a:spcPts val="0"/>
                        </a:spcAft>
                      </a:pPr>
                      <a:r>
                        <a:rPr lang="tr-TR" sz="1400" dirty="0">
                          <a:effectLst/>
                        </a:rPr>
                        <a:t>                 </a:t>
                      </a:r>
                      <a:r>
                        <a:rPr lang="tr-TR" sz="1400" dirty="0" smtClean="0">
                          <a:effectLst/>
                        </a:rPr>
                        <a:t>                  </a:t>
                      </a:r>
                      <a:r>
                        <a:rPr lang="tr-TR" sz="1400" b="1" u="sng" dirty="0" smtClean="0">
                          <a:solidFill>
                            <a:srgbClr val="0070C0"/>
                          </a:solidFill>
                          <a:effectLst/>
                        </a:rPr>
                        <a:t>REVİZYON ETİKETİ</a:t>
                      </a:r>
                      <a:endParaRPr lang="tr-TR" sz="1400" b="1" u="sng" dirty="0">
                        <a:solidFill>
                          <a:srgbClr val="0070C0"/>
                        </a:solidFill>
                        <a:effectLst/>
                      </a:endParaRPr>
                    </a:p>
                    <a:p>
                      <a:pPr>
                        <a:lnSpc>
                          <a:spcPct val="115000"/>
                        </a:lnSpc>
                        <a:spcAft>
                          <a:spcPts val="0"/>
                        </a:spcAft>
                      </a:pPr>
                      <a:r>
                        <a:rPr lang="tr-TR" sz="900" b="1" dirty="0">
                          <a:solidFill>
                            <a:srgbClr val="FF0000"/>
                          </a:solidFill>
                          <a:effectLst/>
                        </a:rPr>
                        <a:t>                       II 2G </a:t>
                      </a:r>
                      <a:r>
                        <a:rPr lang="tr-TR" sz="900" b="1" dirty="0" err="1">
                          <a:solidFill>
                            <a:srgbClr val="FF0000"/>
                          </a:solidFill>
                          <a:effectLst/>
                        </a:rPr>
                        <a:t>Ex</a:t>
                      </a:r>
                      <a:r>
                        <a:rPr lang="tr-TR" sz="900" b="1" dirty="0">
                          <a:solidFill>
                            <a:srgbClr val="FF0000"/>
                          </a:solidFill>
                          <a:effectLst/>
                        </a:rPr>
                        <a:t> </a:t>
                      </a:r>
                      <a:r>
                        <a:rPr lang="tr-TR" sz="900" b="1" dirty="0" smtClean="0">
                          <a:solidFill>
                            <a:srgbClr val="FF0000"/>
                          </a:solidFill>
                          <a:effectLst/>
                        </a:rPr>
                        <a:t>h </a:t>
                      </a:r>
                      <a:r>
                        <a:rPr lang="tr-TR" sz="900" b="1" dirty="0">
                          <a:solidFill>
                            <a:srgbClr val="FF0000"/>
                          </a:solidFill>
                          <a:effectLst/>
                        </a:rPr>
                        <a:t>IIC </a:t>
                      </a:r>
                      <a:r>
                        <a:rPr lang="tr-TR" sz="900" b="1" dirty="0" smtClean="0">
                          <a:solidFill>
                            <a:srgbClr val="FF0000"/>
                          </a:solidFill>
                          <a:effectLst/>
                        </a:rPr>
                        <a:t>T4 </a:t>
                      </a:r>
                      <a:r>
                        <a:rPr lang="tr-TR" sz="900" b="1" dirty="0" err="1" smtClean="0">
                          <a:solidFill>
                            <a:srgbClr val="FF0000"/>
                          </a:solidFill>
                          <a:effectLst/>
                        </a:rPr>
                        <a:t>Gb</a:t>
                      </a:r>
                      <a:r>
                        <a:rPr lang="tr-TR" sz="900" b="1" dirty="0" smtClean="0">
                          <a:solidFill>
                            <a:srgbClr val="FF0000"/>
                          </a:solidFill>
                          <a:effectLst/>
                        </a:rPr>
                        <a:t> </a:t>
                      </a:r>
                      <a:r>
                        <a:rPr lang="tr-TR" sz="900" dirty="0">
                          <a:solidFill>
                            <a:srgbClr val="FF0000"/>
                          </a:solidFill>
                          <a:effectLst/>
                        </a:rPr>
                        <a:t>,  </a:t>
                      </a:r>
                      <a:endParaRPr lang="tr-TR" sz="900" dirty="0" smtClean="0">
                        <a:solidFill>
                          <a:srgbClr val="FF0000"/>
                        </a:solidFill>
                        <a:effectLst/>
                      </a:endParaRPr>
                    </a:p>
                    <a:p>
                      <a:pPr>
                        <a:lnSpc>
                          <a:spcPct val="115000"/>
                        </a:lnSpc>
                        <a:spcAft>
                          <a:spcPts val="0"/>
                        </a:spcAft>
                      </a:pPr>
                      <a:r>
                        <a:rPr lang="tr-TR" sz="900" dirty="0" smtClean="0">
                          <a:solidFill>
                            <a:srgbClr val="FF0000"/>
                          </a:solidFill>
                          <a:effectLst/>
                        </a:rPr>
                        <a:t>                      II 2G </a:t>
                      </a:r>
                      <a:r>
                        <a:rPr lang="tr-TR" sz="900" dirty="0" err="1" smtClean="0">
                          <a:solidFill>
                            <a:srgbClr val="FF0000"/>
                          </a:solidFill>
                          <a:effectLst/>
                        </a:rPr>
                        <a:t>Ex</a:t>
                      </a:r>
                      <a:r>
                        <a:rPr lang="tr-TR" sz="900" dirty="0" smtClean="0">
                          <a:solidFill>
                            <a:srgbClr val="FF0000"/>
                          </a:solidFill>
                          <a:effectLst/>
                        </a:rPr>
                        <a:t> </a:t>
                      </a:r>
                      <a:r>
                        <a:rPr lang="tr-TR" sz="900" dirty="0" err="1" smtClean="0">
                          <a:solidFill>
                            <a:srgbClr val="FF0000"/>
                          </a:solidFill>
                          <a:effectLst/>
                        </a:rPr>
                        <a:t>eb</a:t>
                      </a:r>
                      <a:r>
                        <a:rPr lang="tr-TR" sz="900" dirty="0" smtClean="0">
                          <a:solidFill>
                            <a:srgbClr val="FF0000"/>
                          </a:solidFill>
                          <a:effectLst/>
                        </a:rPr>
                        <a:t>, </a:t>
                      </a:r>
                      <a:r>
                        <a:rPr lang="tr-TR" sz="900" dirty="0" err="1" smtClean="0">
                          <a:solidFill>
                            <a:srgbClr val="FF0000"/>
                          </a:solidFill>
                          <a:effectLst/>
                        </a:rPr>
                        <a:t>ib</a:t>
                      </a:r>
                      <a:r>
                        <a:rPr lang="tr-TR" sz="900" dirty="0" smtClean="0">
                          <a:solidFill>
                            <a:srgbClr val="FF0000"/>
                          </a:solidFill>
                          <a:effectLst/>
                        </a:rPr>
                        <a:t>, </a:t>
                      </a:r>
                      <a:r>
                        <a:rPr lang="tr-TR" sz="900" dirty="0" err="1" smtClean="0">
                          <a:solidFill>
                            <a:srgbClr val="FF0000"/>
                          </a:solidFill>
                          <a:effectLst/>
                        </a:rPr>
                        <a:t>db</a:t>
                      </a:r>
                      <a:r>
                        <a:rPr lang="tr-TR" sz="900" dirty="0" smtClean="0">
                          <a:solidFill>
                            <a:srgbClr val="FF0000"/>
                          </a:solidFill>
                          <a:effectLst/>
                        </a:rPr>
                        <a:t> IIC T4</a:t>
                      </a:r>
                      <a:r>
                        <a:rPr lang="tr-TR" sz="900" baseline="0" dirty="0" smtClean="0">
                          <a:solidFill>
                            <a:srgbClr val="FF0000"/>
                          </a:solidFill>
                          <a:effectLst/>
                        </a:rPr>
                        <a:t> </a:t>
                      </a:r>
                      <a:r>
                        <a:rPr lang="tr-TR" sz="900" baseline="0" dirty="0" err="1" smtClean="0">
                          <a:solidFill>
                            <a:srgbClr val="FF0000"/>
                          </a:solidFill>
                          <a:effectLst/>
                        </a:rPr>
                        <a:t>Gb</a:t>
                      </a:r>
                      <a:r>
                        <a:rPr lang="tr-TR" sz="900" baseline="0" dirty="0" smtClean="0">
                          <a:solidFill>
                            <a:srgbClr val="FF0000"/>
                          </a:solidFill>
                          <a:effectLst/>
                        </a:rPr>
                        <a:t> </a:t>
                      </a:r>
                      <a:r>
                        <a:rPr lang="tr-TR" sz="900" dirty="0" smtClean="0">
                          <a:solidFill>
                            <a:srgbClr val="FF0000"/>
                          </a:solidFill>
                          <a:effectLst/>
                        </a:rPr>
                        <a:t>    </a:t>
                      </a:r>
                      <a:endParaRPr lang="tr-TR" sz="1100" dirty="0">
                        <a:solidFill>
                          <a:srgbClr val="FF0000"/>
                        </a:solidFill>
                        <a:effectLst/>
                      </a:endParaRPr>
                    </a:p>
                    <a:p>
                      <a:pPr>
                        <a:lnSpc>
                          <a:spcPct val="115000"/>
                        </a:lnSpc>
                        <a:spcAft>
                          <a:spcPts val="0"/>
                        </a:spcAft>
                      </a:pPr>
                      <a:r>
                        <a:rPr lang="tr-TR" sz="900" dirty="0">
                          <a:effectLst/>
                        </a:rPr>
                        <a:t>                                                                                        </a:t>
                      </a:r>
                      <a:endParaRPr lang="tr-TR" sz="1100" dirty="0">
                        <a:effectLst/>
                      </a:endParaRPr>
                    </a:p>
                    <a:p>
                      <a:pPr>
                        <a:lnSpc>
                          <a:spcPct val="115000"/>
                        </a:lnSpc>
                        <a:spcAft>
                          <a:spcPts val="0"/>
                        </a:spcAft>
                      </a:pPr>
                      <a:r>
                        <a:rPr lang="tr-TR" sz="900" b="1" dirty="0">
                          <a:solidFill>
                            <a:srgbClr val="FF0000"/>
                          </a:solidFill>
                          <a:effectLst/>
                        </a:rPr>
                        <a:t>Ürün Adı                 </a:t>
                      </a:r>
                      <a:r>
                        <a:rPr lang="tr-TR" sz="900" b="1" dirty="0" smtClean="0">
                          <a:solidFill>
                            <a:srgbClr val="FF0000"/>
                          </a:solidFill>
                          <a:effectLst/>
                        </a:rPr>
                        <a:t>:</a:t>
                      </a:r>
                      <a:r>
                        <a:rPr lang="tr-TR" sz="900" b="1" baseline="0" dirty="0" smtClean="0">
                          <a:solidFill>
                            <a:srgbClr val="FF0000"/>
                          </a:solidFill>
                          <a:effectLst/>
                        </a:rPr>
                        <a:t> </a:t>
                      </a:r>
                      <a:r>
                        <a:rPr lang="tr-TR" sz="900" b="1" baseline="0" dirty="0" err="1" smtClean="0">
                          <a:solidFill>
                            <a:srgbClr val="FF0000"/>
                          </a:solidFill>
                          <a:effectLst/>
                        </a:rPr>
                        <a:t>Klimatik</a:t>
                      </a:r>
                      <a:r>
                        <a:rPr lang="tr-TR" sz="900" b="1" baseline="0" dirty="0" smtClean="0">
                          <a:solidFill>
                            <a:srgbClr val="FF0000"/>
                          </a:solidFill>
                          <a:effectLst/>
                        </a:rPr>
                        <a:t> Kabin </a:t>
                      </a:r>
                      <a:endParaRPr lang="tr-TR" sz="1100" b="1" dirty="0">
                        <a:solidFill>
                          <a:srgbClr val="FF0000"/>
                        </a:solidFill>
                        <a:effectLst/>
                      </a:endParaRPr>
                    </a:p>
                    <a:p>
                      <a:pPr>
                        <a:lnSpc>
                          <a:spcPct val="115000"/>
                        </a:lnSpc>
                        <a:spcAft>
                          <a:spcPts val="0"/>
                        </a:spcAft>
                      </a:pPr>
                      <a:r>
                        <a:rPr lang="tr-TR" sz="900" b="1" dirty="0">
                          <a:solidFill>
                            <a:srgbClr val="FF0000"/>
                          </a:solidFill>
                          <a:effectLst/>
                        </a:rPr>
                        <a:t>100 kW, 400 V AC</a:t>
                      </a:r>
                      <a:endParaRPr lang="tr-TR" sz="1100" b="1" dirty="0">
                        <a:solidFill>
                          <a:srgbClr val="FF0000"/>
                        </a:solidFill>
                        <a:effectLst/>
                      </a:endParaRPr>
                    </a:p>
                    <a:p>
                      <a:pPr>
                        <a:lnSpc>
                          <a:spcPct val="115000"/>
                        </a:lnSpc>
                        <a:spcAft>
                          <a:spcPts val="0"/>
                        </a:spcAft>
                      </a:pPr>
                      <a:r>
                        <a:rPr lang="tr-TR" sz="900" b="1" dirty="0">
                          <a:solidFill>
                            <a:srgbClr val="FF0000"/>
                          </a:solidFill>
                          <a:effectLst/>
                        </a:rPr>
                        <a:t>TAG No /</a:t>
                      </a:r>
                      <a:r>
                        <a:rPr lang="tr-TR" sz="900" b="1" dirty="0" err="1">
                          <a:solidFill>
                            <a:srgbClr val="FF0000"/>
                          </a:solidFill>
                          <a:effectLst/>
                        </a:rPr>
                        <a:t>Serial</a:t>
                      </a:r>
                      <a:r>
                        <a:rPr lang="tr-TR" sz="900" b="1" dirty="0">
                          <a:solidFill>
                            <a:srgbClr val="FF0000"/>
                          </a:solidFill>
                          <a:effectLst/>
                        </a:rPr>
                        <a:t> No          :  BZ261051 </a:t>
                      </a:r>
                      <a:endParaRPr lang="tr-TR" sz="1100" b="1" dirty="0">
                        <a:solidFill>
                          <a:srgbClr val="FF0000"/>
                        </a:solidFill>
                        <a:effectLst/>
                      </a:endParaRPr>
                    </a:p>
                    <a:p>
                      <a:pPr>
                        <a:lnSpc>
                          <a:spcPct val="115000"/>
                        </a:lnSpc>
                        <a:spcAft>
                          <a:spcPts val="0"/>
                        </a:spcAft>
                      </a:pPr>
                      <a:r>
                        <a:rPr lang="tr-TR" sz="900" b="1" dirty="0">
                          <a:solidFill>
                            <a:srgbClr val="FF0000"/>
                          </a:solidFill>
                          <a:effectLst/>
                        </a:rPr>
                        <a:t>Rapor No                        : IEP.Rp.Ex.10-2503</a:t>
                      </a:r>
                      <a:endParaRPr lang="tr-TR" sz="1100" b="1" dirty="0">
                        <a:solidFill>
                          <a:srgbClr val="FF0000"/>
                        </a:solidFill>
                        <a:effectLst/>
                      </a:endParaRPr>
                    </a:p>
                    <a:p>
                      <a:pPr>
                        <a:lnSpc>
                          <a:spcPct val="115000"/>
                        </a:lnSpc>
                        <a:spcAft>
                          <a:spcPts val="0"/>
                        </a:spcAft>
                      </a:pPr>
                      <a:r>
                        <a:rPr lang="tr-TR" sz="900" b="1" dirty="0">
                          <a:solidFill>
                            <a:srgbClr val="FF0000"/>
                          </a:solidFill>
                          <a:effectLst/>
                        </a:rPr>
                        <a:t>Revizyon tarihi                : April 2023</a:t>
                      </a:r>
                      <a:endParaRPr lang="tr-TR" sz="1100" b="1" dirty="0">
                        <a:solidFill>
                          <a:srgbClr val="FF0000"/>
                        </a:solidFill>
                        <a:effectLst/>
                      </a:endParaRPr>
                    </a:p>
                    <a:p>
                      <a:pPr>
                        <a:spcAft>
                          <a:spcPts val="0"/>
                        </a:spcAft>
                      </a:pPr>
                      <a:r>
                        <a:rPr lang="tr-TR" sz="900" b="1" dirty="0" err="1">
                          <a:solidFill>
                            <a:srgbClr val="FF0000"/>
                          </a:solidFill>
                          <a:effectLst/>
                        </a:rPr>
                        <a:t>Rev</a:t>
                      </a:r>
                      <a:r>
                        <a:rPr lang="tr-TR" sz="900" b="1" dirty="0">
                          <a:solidFill>
                            <a:srgbClr val="FF0000"/>
                          </a:solidFill>
                          <a:effectLst/>
                        </a:rPr>
                        <a:t>. kuruşu </a:t>
                      </a:r>
                      <a:r>
                        <a:rPr lang="tr-TR" sz="900" b="1" dirty="0" err="1">
                          <a:solidFill>
                            <a:srgbClr val="FF0000"/>
                          </a:solidFill>
                          <a:effectLst/>
                        </a:rPr>
                        <a:t>cert</a:t>
                      </a:r>
                      <a:r>
                        <a:rPr lang="tr-TR" sz="900" b="1" dirty="0">
                          <a:solidFill>
                            <a:srgbClr val="FF0000"/>
                          </a:solidFill>
                          <a:effectLst/>
                        </a:rPr>
                        <a:t>. No            : IEP-Cr.Ex.Sc.19.029</a:t>
                      </a:r>
                      <a:endParaRPr lang="tr-TR" sz="1000" b="1" dirty="0">
                        <a:solidFill>
                          <a:srgbClr val="FF0000"/>
                        </a:solidFill>
                        <a:effectLst/>
                        <a:latin typeface="Times New Roman" panose="02020603050405020304" pitchFamily="18" charset="0"/>
                      </a:endParaRPr>
                    </a:p>
                  </a:txBody>
                  <a:tcPr marL="44450" marR="44450" marT="0" marB="0"/>
                </a:tc>
                <a:extLst>
                  <a:ext uri="{0D108BD9-81ED-4DB2-BD59-A6C34878D82A}">
                    <a16:rowId xmlns:a16="http://schemas.microsoft.com/office/drawing/2014/main" val="3066572793"/>
                  </a:ext>
                </a:extLst>
              </a:tr>
            </a:tbl>
          </a:graphicData>
        </a:graphic>
      </p:graphicFrame>
      <p:pic>
        <p:nvPicPr>
          <p:cNvPr id="16" name="Resim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55249" y="910980"/>
            <a:ext cx="6399985" cy="230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95075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1082</TotalTime>
  <Words>1994</Words>
  <Application>Microsoft Office PowerPoint</Application>
  <PresentationFormat>Geniş ekran</PresentationFormat>
  <Paragraphs>357</Paragraphs>
  <Slides>24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24</vt:i4>
      </vt:variant>
    </vt:vector>
  </HeadingPairs>
  <TitlesOfParts>
    <vt:vector size="29" baseType="lpstr">
      <vt:lpstr>Arial</vt:lpstr>
      <vt:lpstr>Calibri</vt:lpstr>
      <vt:lpstr>Calibri Light</vt:lpstr>
      <vt:lpstr>Times New Roman</vt:lpstr>
      <vt:lpstr>Office Teması</vt:lpstr>
      <vt:lpstr>PowerPoint Sunusu</vt:lpstr>
      <vt:lpstr>                  ELEKTRİKLİ /ELEKTRİKLİ OLMAYAN veya KOMPLE  EXPROOF                                                         FAN ( EN 14986 -ISO EN 80079-36 )</vt:lpstr>
      <vt:lpstr>   </vt:lpstr>
      <vt:lpstr>                                                                                YAKIT TRANSFER SİSTEMI                                                  (Motor-Redüktör, Kaplin, Pompa)</vt:lpstr>
      <vt:lpstr>                     BİLEŞEN (YARI MAMUL) – TAMAMLANMIŞ EKİPMAN</vt:lpstr>
      <vt:lpstr>                           EKİPMANLARIN  SAHA MONTAJ  KONTROLU </vt:lpstr>
      <vt:lpstr>                                  REVİZYONLAR ve 2. Cİ ETİKET</vt:lpstr>
      <vt:lpstr> İLK MUAYENE VE PERİYODİK MUAYENE / REVİZYONLARIN DEĞERLENDİRME</vt:lpstr>
      <vt:lpstr>  AKARYAKIT DİSPENSER EKİPMAN DEĞERLENDİRİLMESİ /REVİZYON </vt:lpstr>
      <vt:lpstr>                                                    </vt:lpstr>
      <vt:lpstr>                                     ENERJİ BAĞLANTI KABLOLARI   </vt:lpstr>
      <vt:lpstr>   ALGILAYICI SENSÖRLERİN KABLO TEKNİK DEĞERLENDİRİLMESİ</vt:lpstr>
      <vt:lpstr>         KONTROL PANOSU  SENSÖRLER ARASINDA DEĞERLENDİRME              </vt:lpstr>
      <vt:lpstr>                               </vt:lpstr>
      <vt:lpstr>                               ?????  STATİK YÜKLER  RİSKLERİ ?????</vt:lpstr>
      <vt:lpstr>PowerPoint Sunusu</vt:lpstr>
      <vt:lpstr>PowerPoint Sunusu</vt:lpstr>
      <vt:lpstr>PowerPoint Sunusu</vt:lpstr>
      <vt:lpstr>PowerPoint Sunusu</vt:lpstr>
      <vt:lpstr>PowerPoint Sunusu</vt:lpstr>
      <vt:lpstr>       GIDA KONVEYÖR BANTLARI / MAKİNALAR STATİK YÜKLER</vt:lpstr>
      <vt:lpstr>                                                        BORULARDA İLETKENLİK  STATİK YÜKLER </vt:lpstr>
      <vt:lpstr>                                     FİLİTRE-SÜZGEC VB YALITKAN EKİPMANLAR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Ceyda ÖZTÜRK</dc:creator>
  <cp:lastModifiedBy>Nurettin TERZİOĞLU</cp:lastModifiedBy>
  <cp:revision>95</cp:revision>
  <dcterms:created xsi:type="dcterms:W3CDTF">2019-03-06T10:36:16Z</dcterms:created>
  <dcterms:modified xsi:type="dcterms:W3CDTF">2023-09-08T07:29:33Z</dcterms:modified>
</cp:coreProperties>
</file>