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2"/>
    <p:sldId id="268" r:id="rId3"/>
    <p:sldId id="270" r:id="rId4"/>
    <p:sldId id="291" r:id="rId5"/>
    <p:sldId id="286" r:id="rId6"/>
    <p:sldId id="292" r:id="rId7"/>
    <p:sldId id="274" r:id="rId8"/>
    <p:sldId id="275" r:id="rId9"/>
    <p:sldId id="276" r:id="rId10"/>
    <p:sldId id="277" r:id="rId11"/>
    <p:sldId id="278" r:id="rId12"/>
    <p:sldId id="284" r:id="rId13"/>
    <p:sldId id="280" r:id="rId14"/>
    <p:sldId id="281" r:id="rId15"/>
    <p:sldId id="279" r:id="rId16"/>
    <p:sldId id="264" r:id="rId17"/>
    <p:sldId id="269" r:id="rId18"/>
    <p:sldId id="293" r:id="rId19"/>
    <p:sldId id="263" r:id="rId20"/>
    <p:sldId id="289" r:id="rId21"/>
    <p:sldId id="290" r:id="rId22"/>
    <p:sldId id="295" r:id="rId23"/>
    <p:sldId id="298" r:id="rId24"/>
    <p:sldId id="299" r:id="rId25"/>
    <p:sldId id="300" r:id="rId26"/>
    <p:sldId id="301" r:id="rId27"/>
    <p:sldId id="297" r:id="rId28"/>
    <p:sldId id="266" r:id="rId29"/>
    <p:sldId id="302" r:id="rId30"/>
    <p:sldId id="303" r:id="rId31"/>
    <p:sldId id="306" r:id="rId32"/>
    <p:sldId id="304" r:id="rId33"/>
    <p:sldId id="305" r:id="rId34"/>
    <p:sldId id="260" r:id="rId35"/>
  </p:sldIdLst>
  <p:sldSz cx="12192000" cy="6858000"/>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588" autoAdjust="0"/>
    <p:restoredTop sz="94685" autoAdjust="0"/>
  </p:normalViewPr>
  <p:slideViewPr>
    <p:cSldViewPr snapToGrid="0" snapToObjects="1">
      <p:cViewPr varScale="1">
        <p:scale>
          <a:sx n="63" d="100"/>
          <a:sy n="63" d="100"/>
        </p:scale>
        <p:origin x="780" y="56"/>
      </p:cViewPr>
      <p:guideLst>
        <p:guide orient="horz" pos="2160"/>
        <p:guide pos="3840"/>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id="{F5638299-C102-0440-9DB4-679900BD6B3F}"/>
              </a:ext>
            </a:extLst>
          </p:cNvPr>
          <p:cNvSpPr>
            <a:spLocks noGrp="1"/>
          </p:cNvSpPr>
          <p:nvPr>
            <p:ph type="ctrTitle"/>
          </p:nvPr>
        </p:nvSpPr>
        <p:spPr>
          <a:xfrm>
            <a:off x="1524000" y="1122363"/>
            <a:ext cx="9144000" cy="2387600"/>
          </a:xfrm>
        </p:spPr>
        <p:txBody>
          <a:bodyPr anchor="b"/>
          <a:lstStyle>
            <a:lvl1pPr algn="ctr">
              <a:defRPr sz="6000"/>
            </a:lvl1pPr>
          </a:lstStyle>
          <a:p>
            <a:r>
              <a:rPr lang="tr-TR"/>
              <a:t>Asıl başlık stilini düzenlemek için tıklayın</a:t>
            </a:r>
          </a:p>
        </p:txBody>
      </p:sp>
      <p:sp>
        <p:nvSpPr>
          <p:cNvPr id="3" name="Alt Başlık 2">
            <a:extLst>
              <a:ext uri="{FF2B5EF4-FFF2-40B4-BE49-F238E27FC236}">
                <a16:creationId xmlns:a16="http://schemas.microsoft.com/office/drawing/2014/main" id="{4C383FA3-FF28-9246-AD21-CC4EFCD53874}"/>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tr-TR"/>
              <a:t>Asıl alt başlık stilini düzenlemek için tıklayın</a:t>
            </a:r>
          </a:p>
        </p:txBody>
      </p:sp>
      <p:sp>
        <p:nvSpPr>
          <p:cNvPr id="4" name="Veri Yer Tutucusu 3">
            <a:extLst>
              <a:ext uri="{FF2B5EF4-FFF2-40B4-BE49-F238E27FC236}">
                <a16:creationId xmlns:a16="http://schemas.microsoft.com/office/drawing/2014/main" id="{D343FCD8-5E78-0F45-952B-ADF8F9D50230}"/>
              </a:ext>
            </a:extLst>
          </p:cNvPr>
          <p:cNvSpPr>
            <a:spLocks noGrp="1"/>
          </p:cNvSpPr>
          <p:nvPr>
            <p:ph type="dt" sz="half" idx="10"/>
          </p:nvPr>
        </p:nvSpPr>
        <p:spPr/>
        <p:txBody>
          <a:bodyPr/>
          <a:lstStyle/>
          <a:p>
            <a:fld id="{E8DF0060-7939-9542-9CA4-2D12A00068A3}" type="datetimeFigureOut">
              <a:rPr lang="tr-TR" smtClean="0"/>
              <a:t>28.08.2023</a:t>
            </a:fld>
            <a:endParaRPr lang="tr-TR"/>
          </a:p>
        </p:txBody>
      </p:sp>
      <p:sp>
        <p:nvSpPr>
          <p:cNvPr id="5" name="Alt Bilgi Yer Tutucusu 4">
            <a:extLst>
              <a:ext uri="{FF2B5EF4-FFF2-40B4-BE49-F238E27FC236}">
                <a16:creationId xmlns:a16="http://schemas.microsoft.com/office/drawing/2014/main" id="{A50DFFE9-C780-F84C-851A-F59DC9376BF3}"/>
              </a:ext>
            </a:extLst>
          </p:cNvPr>
          <p:cNvSpPr>
            <a:spLocks noGrp="1"/>
          </p:cNvSpPr>
          <p:nvPr>
            <p:ph type="ftr" sz="quarter" idx="11"/>
          </p:nvPr>
        </p:nvSpPr>
        <p:spPr/>
        <p:txBody>
          <a:bodyPr/>
          <a:lstStyle/>
          <a:p>
            <a:endParaRPr lang="tr-TR"/>
          </a:p>
        </p:txBody>
      </p:sp>
      <p:sp>
        <p:nvSpPr>
          <p:cNvPr id="6" name="Slayt Numarası Yer Tutucusu 5">
            <a:extLst>
              <a:ext uri="{FF2B5EF4-FFF2-40B4-BE49-F238E27FC236}">
                <a16:creationId xmlns:a16="http://schemas.microsoft.com/office/drawing/2014/main" id="{F843A043-0C88-BB49-B060-B563D5A53DC7}"/>
              </a:ext>
            </a:extLst>
          </p:cNvPr>
          <p:cNvSpPr>
            <a:spLocks noGrp="1"/>
          </p:cNvSpPr>
          <p:nvPr>
            <p:ph type="sldNum" sz="quarter" idx="12"/>
          </p:nvPr>
        </p:nvSpPr>
        <p:spPr/>
        <p:txBody>
          <a:bodyPr/>
          <a:lstStyle/>
          <a:p>
            <a:fld id="{8941C291-B3BE-AA41-B706-03DDD82642FD}" type="slidenum">
              <a:rPr lang="tr-TR" smtClean="0"/>
              <a:t>‹#›</a:t>
            </a:fld>
            <a:endParaRPr lang="tr-TR"/>
          </a:p>
        </p:txBody>
      </p:sp>
    </p:spTree>
    <p:extLst>
      <p:ext uri="{BB962C8B-B14F-4D97-AF65-F5344CB8AC3E}">
        <p14:creationId xmlns:p14="http://schemas.microsoft.com/office/powerpoint/2010/main" val="67256055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ve Dikey Metin">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id="{A221CABF-28E7-8742-9226-970952B96688}"/>
              </a:ext>
            </a:extLst>
          </p:cNvPr>
          <p:cNvSpPr>
            <a:spLocks noGrp="1"/>
          </p:cNvSpPr>
          <p:nvPr>
            <p:ph type="title"/>
          </p:nvPr>
        </p:nvSpPr>
        <p:spPr/>
        <p:txBody>
          <a:bodyPr/>
          <a:lstStyle/>
          <a:p>
            <a:r>
              <a:rPr lang="tr-TR"/>
              <a:t>Asıl başlık stilini düzenlemek için tıklayın</a:t>
            </a:r>
          </a:p>
        </p:txBody>
      </p:sp>
      <p:sp>
        <p:nvSpPr>
          <p:cNvPr id="3" name="Dikey Metin Yer Tutucusu 2">
            <a:extLst>
              <a:ext uri="{FF2B5EF4-FFF2-40B4-BE49-F238E27FC236}">
                <a16:creationId xmlns:a16="http://schemas.microsoft.com/office/drawing/2014/main" id="{EEBA38C2-1D83-AD4A-8A3A-1738B4FF0A98}"/>
              </a:ext>
            </a:extLst>
          </p:cNvPr>
          <p:cNvSpPr>
            <a:spLocks noGrp="1"/>
          </p:cNvSpPr>
          <p:nvPr>
            <p:ph type="body" orient="vert" idx="1"/>
          </p:nvPr>
        </p:nvSpPr>
        <p:spPr/>
        <p:txBody>
          <a:bodyPr vert="eaVert"/>
          <a:lstStyle/>
          <a:p>
            <a:r>
              <a:rPr lang="tr-TR"/>
              <a:t>Asıl metin stillerini düzenlemek için tıklayın
İkinci düzey
Üçüncü düzey
Dördüncü düzey
Beşinci düzey</a:t>
            </a:r>
          </a:p>
        </p:txBody>
      </p:sp>
      <p:sp>
        <p:nvSpPr>
          <p:cNvPr id="4" name="Veri Yer Tutucusu 3">
            <a:extLst>
              <a:ext uri="{FF2B5EF4-FFF2-40B4-BE49-F238E27FC236}">
                <a16:creationId xmlns:a16="http://schemas.microsoft.com/office/drawing/2014/main" id="{B8652D8D-EA64-924F-8FC2-82CB9F7E1A13}"/>
              </a:ext>
            </a:extLst>
          </p:cNvPr>
          <p:cNvSpPr>
            <a:spLocks noGrp="1"/>
          </p:cNvSpPr>
          <p:nvPr>
            <p:ph type="dt" sz="half" idx="10"/>
          </p:nvPr>
        </p:nvSpPr>
        <p:spPr/>
        <p:txBody>
          <a:bodyPr/>
          <a:lstStyle/>
          <a:p>
            <a:fld id="{E8DF0060-7939-9542-9CA4-2D12A00068A3}" type="datetimeFigureOut">
              <a:rPr lang="tr-TR" smtClean="0"/>
              <a:t>28.08.2023</a:t>
            </a:fld>
            <a:endParaRPr lang="tr-TR"/>
          </a:p>
        </p:txBody>
      </p:sp>
      <p:sp>
        <p:nvSpPr>
          <p:cNvPr id="5" name="Alt Bilgi Yer Tutucusu 4">
            <a:extLst>
              <a:ext uri="{FF2B5EF4-FFF2-40B4-BE49-F238E27FC236}">
                <a16:creationId xmlns:a16="http://schemas.microsoft.com/office/drawing/2014/main" id="{14ABD85E-20BB-C945-A607-D10AF0EB5F79}"/>
              </a:ext>
            </a:extLst>
          </p:cNvPr>
          <p:cNvSpPr>
            <a:spLocks noGrp="1"/>
          </p:cNvSpPr>
          <p:nvPr>
            <p:ph type="ftr" sz="quarter" idx="11"/>
          </p:nvPr>
        </p:nvSpPr>
        <p:spPr/>
        <p:txBody>
          <a:bodyPr/>
          <a:lstStyle/>
          <a:p>
            <a:endParaRPr lang="tr-TR"/>
          </a:p>
        </p:txBody>
      </p:sp>
      <p:sp>
        <p:nvSpPr>
          <p:cNvPr id="6" name="Slayt Numarası Yer Tutucusu 5">
            <a:extLst>
              <a:ext uri="{FF2B5EF4-FFF2-40B4-BE49-F238E27FC236}">
                <a16:creationId xmlns:a16="http://schemas.microsoft.com/office/drawing/2014/main" id="{499D4E4E-3686-6A42-B6F5-C3A88D69111C}"/>
              </a:ext>
            </a:extLst>
          </p:cNvPr>
          <p:cNvSpPr>
            <a:spLocks noGrp="1"/>
          </p:cNvSpPr>
          <p:nvPr>
            <p:ph type="sldNum" sz="quarter" idx="12"/>
          </p:nvPr>
        </p:nvSpPr>
        <p:spPr/>
        <p:txBody>
          <a:bodyPr/>
          <a:lstStyle/>
          <a:p>
            <a:fld id="{8941C291-B3BE-AA41-B706-03DDD82642FD}" type="slidenum">
              <a:rPr lang="tr-TR" smtClean="0"/>
              <a:t>‹#›</a:t>
            </a:fld>
            <a:endParaRPr lang="tr-TR"/>
          </a:p>
        </p:txBody>
      </p:sp>
    </p:spTree>
    <p:extLst>
      <p:ext uri="{BB962C8B-B14F-4D97-AF65-F5344CB8AC3E}">
        <p14:creationId xmlns:p14="http://schemas.microsoft.com/office/powerpoint/2010/main" val="65170824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Dikey Başlık 1">
            <a:extLst>
              <a:ext uri="{FF2B5EF4-FFF2-40B4-BE49-F238E27FC236}">
                <a16:creationId xmlns:a16="http://schemas.microsoft.com/office/drawing/2014/main" id="{11419B49-6DEE-D94E-97E2-DAD5309D5E86}"/>
              </a:ext>
            </a:extLst>
          </p:cNvPr>
          <p:cNvSpPr>
            <a:spLocks noGrp="1"/>
          </p:cNvSpPr>
          <p:nvPr>
            <p:ph type="title" orient="vert"/>
          </p:nvPr>
        </p:nvSpPr>
        <p:spPr>
          <a:xfrm>
            <a:off x="8724900" y="365125"/>
            <a:ext cx="2628900" cy="5811838"/>
          </a:xfrm>
        </p:spPr>
        <p:txBody>
          <a:bodyPr vert="eaVert"/>
          <a:lstStyle/>
          <a:p>
            <a:r>
              <a:rPr lang="tr-TR"/>
              <a:t>Asıl başlık stilini düzenlemek için tıklayın</a:t>
            </a:r>
          </a:p>
        </p:txBody>
      </p:sp>
      <p:sp>
        <p:nvSpPr>
          <p:cNvPr id="3" name="Dikey Metin Yer Tutucusu 2">
            <a:extLst>
              <a:ext uri="{FF2B5EF4-FFF2-40B4-BE49-F238E27FC236}">
                <a16:creationId xmlns:a16="http://schemas.microsoft.com/office/drawing/2014/main" id="{974E4E24-BA4B-644F-9092-66ABD41BBC6D}"/>
              </a:ext>
            </a:extLst>
          </p:cNvPr>
          <p:cNvSpPr>
            <a:spLocks noGrp="1"/>
          </p:cNvSpPr>
          <p:nvPr>
            <p:ph type="body" orient="vert" idx="1"/>
          </p:nvPr>
        </p:nvSpPr>
        <p:spPr>
          <a:xfrm>
            <a:off x="838200" y="365125"/>
            <a:ext cx="7734300" cy="5811838"/>
          </a:xfrm>
        </p:spPr>
        <p:txBody>
          <a:bodyPr vert="eaVert"/>
          <a:lstStyle/>
          <a:p>
            <a:r>
              <a:rPr lang="tr-TR"/>
              <a:t>Asıl metin stillerini düzenlemek için tıklayın
İkinci düzey
Üçüncü düzey
Dördüncü düzey
Beşinci düzey</a:t>
            </a:r>
          </a:p>
        </p:txBody>
      </p:sp>
      <p:sp>
        <p:nvSpPr>
          <p:cNvPr id="4" name="Veri Yer Tutucusu 3">
            <a:extLst>
              <a:ext uri="{FF2B5EF4-FFF2-40B4-BE49-F238E27FC236}">
                <a16:creationId xmlns:a16="http://schemas.microsoft.com/office/drawing/2014/main" id="{2588B529-D850-1240-B7CE-A37568137F61}"/>
              </a:ext>
            </a:extLst>
          </p:cNvPr>
          <p:cNvSpPr>
            <a:spLocks noGrp="1"/>
          </p:cNvSpPr>
          <p:nvPr>
            <p:ph type="dt" sz="half" idx="10"/>
          </p:nvPr>
        </p:nvSpPr>
        <p:spPr/>
        <p:txBody>
          <a:bodyPr/>
          <a:lstStyle/>
          <a:p>
            <a:fld id="{E8DF0060-7939-9542-9CA4-2D12A00068A3}" type="datetimeFigureOut">
              <a:rPr lang="tr-TR" smtClean="0"/>
              <a:t>28.08.2023</a:t>
            </a:fld>
            <a:endParaRPr lang="tr-TR"/>
          </a:p>
        </p:txBody>
      </p:sp>
      <p:sp>
        <p:nvSpPr>
          <p:cNvPr id="5" name="Alt Bilgi Yer Tutucusu 4">
            <a:extLst>
              <a:ext uri="{FF2B5EF4-FFF2-40B4-BE49-F238E27FC236}">
                <a16:creationId xmlns:a16="http://schemas.microsoft.com/office/drawing/2014/main" id="{56BC7246-F7BA-254D-983E-81BA436F905A}"/>
              </a:ext>
            </a:extLst>
          </p:cNvPr>
          <p:cNvSpPr>
            <a:spLocks noGrp="1"/>
          </p:cNvSpPr>
          <p:nvPr>
            <p:ph type="ftr" sz="quarter" idx="11"/>
          </p:nvPr>
        </p:nvSpPr>
        <p:spPr/>
        <p:txBody>
          <a:bodyPr/>
          <a:lstStyle/>
          <a:p>
            <a:endParaRPr lang="tr-TR"/>
          </a:p>
        </p:txBody>
      </p:sp>
      <p:sp>
        <p:nvSpPr>
          <p:cNvPr id="6" name="Slayt Numarası Yer Tutucusu 5">
            <a:extLst>
              <a:ext uri="{FF2B5EF4-FFF2-40B4-BE49-F238E27FC236}">
                <a16:creationId xmlns:a16="http://schemas.microsoft.com/office/drawing/2014/main" id="{2DD4E2A7-A068-F74A-97E2-465EC5BB3B1E}"/>
              </a:ext>
            </a:extLst>
          </p:cNvPr>
          <p:cNvSpPr>
            <a:spLocks noGrp="1"/>
          </p:cNvSpPr>
          <p:nvPr>
            <p:ph type="sldNum" sz="quarter" idx="12"/>
          </p:nvPr>
        </p:nvSpPr>
        <p:spPr/>
        <p:txBody>
          <a:bodyPr/>
          <a:lstStyle/>
          <a:p>
            <a:fld id="{8941C291-B3BE-AA41-B706-03DDD82642FD}" type="slidenum">
              <a:rPr lang="tr-TR" smtClean="0"/>
              <a:t>‹#›</a:t>
            </a:fld>
            <a:endParaRPr lang="tr-TR"/>
          </a:p>
        </p:txBody>
      </p:sp>
    </p:spTree>
    <p:extLst>
      <p:ext uri="{BB962C8B-B14F-4D97-AF65-F5344CB8AC3E}">
        <p14:creationId xmlns:p14="http://schemas.microsoft.com/office/powerpoint/2010/main" val="16082908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id="{217F50E2-D6BC-9D48-9387-F33768A660F7}"/>
              </a:ext>
            </a:extLst>
          </p:cNvPr>
          <p:cNvSpPr>
            <a:spLocks noGrp="1"/>
          </p:cNvSpPr>
          <p:nvPr>
            <p:ph type="title"/>
          </p:nvPr>
        </p:nvSpPr>
        <p:spPr/>
        <p:txBody>
          <a:bodyPr/>
          <a:lstStyle/>
          <a:p>
            <a:r>
              <a:rPr lang="tr-TR"/>
              <a:t>Asıl başlık stilini düzenlemek için tıklayın</a:t>
            </a:r>
          </a:p>
        </p:txBody>
      </p:sp>
      <p:sp>
        <p:nvSpPr>
          <p:cNvPr id="3" name="İçerik Yer Tutucusu 2">
            <a:extLst>
              <a:ext uri="{FF2B5EF4-FFF2-40B4-BE49-F238E27FC236}">
                <a16:creationId xmlns:a16="http://schemas.microsoft.com/office/drawing/2014/main" id="{A21559E4-66F6-F849-A5D4-8B14E853CEEB}"/>
              </a:ext>
            </a:extLst>
          </p:cNvPr>
          <p:cNvSpPr>
            <a:spLocks noGrp="1"/>
          </p:cNvSpPr>
          <p:nvPr>
            <p:ph idx="1"/>
          </p:nvPr>
        </p:nvSpPr>
        <p:spPr/>
        <p:txBody>
          <a:bodyPr/>
          <a:lstStyle/>
          <a:p>
            <a:r>
              <a:rPr lang="tr-TR"/>
              <a:t>Asıl metin stillerini düzenlemek için tıklayın
İkinci düzey
Üçüncü düzey
Dördüncü düzey
Beşinci düzey</a:t>
            </a:r>
          </a:p>
        </p:txBody>
      </p:sp>
      <p:sp>
        <p:nvSpPr>
          <p:cNvPr id="4" name="Veri Yer Tutucusu 3">
            <a:extLst>
              <a:ext uri="{FF2B5EF4-FFF2-40B4-BE49-F238E27FC236}">
                <a16:creationId xmlns:a16="http://schemas.microsoft.com/office/drawing/2014/main" id="{D198529A-C5DE-2948-8135-F09E539C898B}"/>
              </a:ext>
            </a:extLst>
          </p:cNvPr>
          <p:cNvSpPr>
            <a:spLocks noGrp="1"/>
          </p:cNvSpPr>
          <p:nvPr>
            <p:ph type="dt" sz="half" idx="10"/>
          </p:nvPr>
        </p:nvSpPr>
        <p:spPr/>
        <p:txBody>
          <a:bodyPr/>
          <a:lstStyle/>
          <a:p>
            <a:fld id="{E8DF0060-7939-9542-9CA4-2D12A00068A3}" type="datetimeFigureOut">
              <a:rPr lang="tr-TR" smtClean="0"/>
              <a:t>28.08.2023</a:t>
            </a:fld>
            <a:endParaRPr lang="tr-TR"/>
          </a:p>
        </p:txBody>
      </p:sp>
      <p:sp>
        <p:nvSpPr>
          <p:cNvPr id="5" name="Alt Bilgi Yer Tutucusu 4">
            <a:extLst>
              <a:ext uri="{FF2B5EF4-FFF2-40B4-BE49-F238E27FC236}">
                <a16:creationId xmlns:a16="http://schemas.microsoft.com/office/drawing/2014/main" id="{B4F6D027-FB40-7242-B5E4-6D74F224CE03}"/>
              </a:ext>
            </a:extLst>
          </p:cNvPr>
          <p:cNvSpPr>
            <a:spLocks noGrp="1"/>
          </p:cNvSpPr>
          <p:nvPr>
            <p:ph type="ftr" sz="quarter" idx="11"/>
          </p:nvPr>
        </p:nvSpPr>
        <p:spPr/>
        <p:txBody>
          <a:bodyPr/>
          <a:lstStyle/>
          <a:p>
            <a:endParaRPr lang="tr-TR"/>
          </a:p>
        </p:txBody>
      </p:sp>
      <p:sp>
        <p:nvSpPr>
          <p:cNvPr id="6" name="Slayt Numarası Yer Tutucusu 5">
            <a:extLst>
              <a:ext uri="{FF2B5EF4-FFF2-40B4-BE49-F238E27FC236}">
                <a16:creationId xmlns:a16="http://schemas.microsoft.com/office/drawing/2014/main" id="{002113FB-1E42-8245-BD6A-327EDAF4AF16}"/>
              </a:ext>
            </a:extLst>
          </p:cNvPr>
          <p:cNvSpPr>
            <a:spLocks noGrp="1"/>
          </p:cNvSpPr>
          <p:nvPr>
            <p:ph type="sldNum" sz="quarter" idx="12"/>
          </p:nvPr>
        </p:nvSpPr>
        <p:spPr/>
        <p:txBody>
          <a:bodyPr/>
          <a:lstStyle/>
          <a:p>
            <a:fld id="{8941C291-B3BE-AA41-B706-03DDD82642FD}" type="slidenum">
              <a:rPr lang="tr-TR" smtClean="0"/>
              <a:t>‹#›</a:t>
            </a:fld>
            <a:endParaRPr lang="tr-TR"/>
          </a:p>
        </p:txBody>
      </p:sp>
    </p:spTree>
    <p:extLst>
      <p:ext uri="{BB962C8B-B14F-4D97-AF65-F5344CB8AC3E}">
        <p14:creationId xmlns:p14="http://schemas.microsoft.com/office/powerpoint/2010/main" val="54072591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 Bilgisi">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id="{FE3310BF-C848-C842-90E4-63EB3D2B6F88}"/>
              </a:ext>
            </a:extLst>
          </p:cNvPr>
          <p:cNvSpPr>
            <a:spLocks noGrp="1"/>
          </p:cNvSpPr>
          <p:nvPr>
            <p:ph type="title"/>
          </p:nvPr>
        </p:nvSpPr>
        <p:spPr>
          <a:xfrm>
            <a:off x="831850" y="1709738"/>
            <a:ext cx="10515600" cy="2852737"/>
          </a:xfrm>
        </p:spPr>
        <p:txBody>
          <a:bodyPr anchor="b"/>
          <a:lstStyle>
            <a:lvl1pPr>
              <a:defRPr sz="6000"/>
            </a:lvl1pPr>
          </a:lstStyle>
          <a:p>
            <a:r>
              <a:rPr lang="tr-TR"/>
              <a:t>Asıl başlık stilini düzenlemek için tıklayın</a:t>
            </a:r>
          </a:p>
        </p:txBody>
      </p:sp>
      <p:sp>
        <p:nvSpPr>
          <p:cNvPr id="3" name="Metin Yer Tutucusu 2">
            <a:extLst>
              <a:ext uri="{FF2B5EF4-FFF2-40B4-BE49-F238E27FC236}">
                <a16:creationId xmlns:a16="http://schemas.microsoft.com/office/drawing/2014/main" id="{F605DC4F-94ED-2647-AA7D-6026079387B8}"/>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r>
              <a:rPr lang="tr-TR"/>
              <a:t>Asıl metin stillerini düzenlemek için tıklayın
İkinci düzey
Üçüncü düzey
Dördüncü düzey
Beşinci düzey</a:t>
            </a:r>
          </a:p>
        </p:txBody>
      </p:sp>
      <p:sp>
        <p:nvSpPr>
          <p:cNvPr id="4" name="Veri Yer Tutucusu 3">
            <a:extLst>
              <a:ext uri="{FF2B5EF4-FFF2-40B4-BE49-F238E27FC236}">
                <a16:creationId xmlns:a16="http://schemas.microsoft.com/office/drawing/2014/main" id="{97AC73DA-499A-DD4C-A8DF-51BCCF91F675}"/>
              </a:ext>
            </a:extLst>
          </p:cNvPr>
          <p:cNvSpPr>
            <a:spLocks noGrp="1"/>
          </p:cNvSpPr>
          <p:nvPr>
            <p:ph type="dt" sz="half" idx="10"/>
          </p:nvPr>
        </p:nvSpPr>
        <p:spPr/>
        <p:txBody>
          <a:bodyPr/>
          <a:lstStyle/>
          <a:p>
            <a:fld id="{E8DF0060-7939-9542-9CA4-2D12A00068A3}" type="datetimeFigureOut">
              <a:rPr lang="tr-TR" smtClean="0"/>
              <a:t>28.08.2023</a:t>
            </a:fld>
            <a:endParaRPr lang="tr-TR"/>
          </a:p>
        </p:txBody>
      </p:sp>
      <p:sp>
        <p:nvSpPr>
          <p:cNvPr id="5" name="Alt Bilgi Yer Tutucusu 4">
            <a:extLst>
              <a:ext uri="{FF2B5EF4-FFF2-40B4-BE49-F238E27FC236}">
                <a16:creationId xmlns:a16="http://schemas.microsoft.com/office/drawing/2014/main" id="{3C56603A-F891-A64A-AD2C-41A2CDD3F491}"/>
              </a:ext>
            </a:extLst>
          </p:cNvPr>
          <p:cNvSpPr>
            <a:spLocks noGrp="1"/>
          </p:cNvSpPr>
          <p:nvPr>
            <p:ph type="ftr" sz="quarter" idx="11"/>
          </p:nvPr>
        </p:nvSpPr>
        <p:spPr/>
        <p:txBody>
          <a:bodyPr/>
          <a:lstStyle/>
          <a:p>
            <a:endParaRPr lang="tr-TR"/>
          </a:p>
        </p:txBody>
      </p:sp>
      <p:sp>
        <p:nvSpPr>
          <p:cNvPr id="6" name="Slayt Numarası Yer Tutucusu 5">
            <a:extLst>
              <a:ext uri="{FF2B5EF4-FFF2-40B4-BE49-F238E27FC236}">
                <a16:creationId xmlns:a16="http://schemas.microsoft.com/office/drawing/2014/main" id="{3EF1E048-7253-8B4E-B5B9-AE125BD77A92}"/>
              </a:ext>
            </a:extLst>
          </p:cNvPr>
          <p:cNvSpPr>
            <a:spLocks noGrp="1"/>
          </p:cNvSpPr>
          <p:nvPr>
            <p:ph type="sldNum" sz="quarter" idx="12"/>
          </p:nvPr>
        </p:nvSpPr>
        <p:spPr/>
        <p:txBody>
          <a:bodyPr/>
          <a:lstStyle/>
          <a:p>
            <a:fld id="{8941C291-B3BE-AA41-B706-03DDD82642FD}" type="slidenum">
              <a:rPr lang="tr-TR" smtClean="0"/>
              <a:t>‹#›</a:t>
            </a:fld>
            <a:endParaRPr lang="tr-TR"/>
          </a:p>
        </p:txBody>
      </p:sp>
    </p:spTree>
    <p:extLst>
      <p:ext uri="{BB962C8B-B14F-4D97-AF65-F5344CB8AC3E}">
        <p14:creationId xmlns:p14="http://schemas.microsoft.com/office/powerpoint/2010/main" val="281200171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id="{C68D20E4-99C2-4942-B971-6313ECB01086}"/>
              </a:ext>
            </a:extLst>
          </p:cNvPr>
          <p:cNvSpPr>
            <a:spLocks noGrp="1"/>
          </p:cNvSpPr>
          <p:nvPr>
            <p:ph type="title"/>
          </p:nvPr>
        </p:nvSpPr>
        <p:spPr/>
        <p:txBody>
          <a:bodyPr/>
          <a:lstStyle/>
          <a:p>
            <a:r>
              <a:rPr lang="tr-TR"/>
              <a:t>Asıl başlık stilini düzenlemek için tıklayın</a:t>
            </a:r>
          </a:p>
        </p:txBody>
      </p:sp>
      <p:sp>
        <p:nvSpPr>
          <p:cNvPr id="3" name="İçerik Yer Tutucusu 2">
            <a:extLst>
              <a:ext uri="{FF2B5EF4-FFF2-40B4-BE49-F238E27FC236}">
                <a16:creationId xmlns:a16="http://schemas.microsoft.com/office/drawing/2014/main" id="{7CF265C8-3F02-9747-B893-A3CD6733B1B0}"/>
              </a:ext>
            </a:extLst>
          </p:cNvPr>
          <p:cNvSpPr>
            <a:spLocks noGrp="1"/>
          </p:cNvSpPr>
          <p:nvPr>
            <p:ph sz="half" idx="1"/>
          </p:nvPr>
        </p:nvSpPr>
        <p:spPr>
          <a:xfrm>
            <a:off x="838200" y="1825625"/>
            <a:ext cx="5181600" cy="4351338"/>
          </a:xfrm>
        </p:spPr>
        <p:txBody>
          <a:bodyPr/>
          <a:lstStyle/>
          <a:p>
            <a:r>
              <a:rPr lang="tr-TR"/>
              <a:t>Asıl metin stillerini düzenlemek için tıklayın
İkinci düzey
Üçüncü düzey
Dördüncü düzey
Beşinci düzey</a:t>
            </a:r>
          </a:p>
        </p:txBody>
      </p:sp>
      <p:sp>
        <p:nvSpPr>
          <p:cNvPr id="4" name="İçerik Yer Tutucusu 3">
            <a:extLst>
              <a:ext uri="{FF2B5EF4-FFF2-40B4-BE49-F238E27FC236}">
                <a16:creationId xmlns:a16="http://schemas.microsoft.com/office/drawing/2014/main" id="{54B75E41-2445-C44E-9097-9618AB56A3A4}"/>
              </a:ext>
            </a:extLst>
          </p:cNvPr>
          <p:cNvSpPr>
            <a:spLocks noGrp="1"/>
          </p:cNvSpPr>
          <p:nvPr>
            <p:ph sz="half" idx="2"/>
          </p:nvPr>
        </p:nvSpPr>
        <p:spPr>
          <a:xfrm>
            <a:off x="6172200" y="1825625"/>
            <a:ext cx="5181600" cy="4351338"/>
          </a:xfrm>
        </p:spPr>
        <p:txBody>
          <a:bodyPr/>
          <a:lstStyle/>
          <a:p>
            <a:r>
              <a:rPr lang="tr-TR"/>
              <a:t>Asıl metin stillerini düzenlemek için tıklayın
İkinci düzey
Üçüncü düzey
Dördüncü düzey
Beşinci düzey</a:t>
            </a:r>
          </a:p>
        </p:txBody>
      </p:sp>
      <p:sp>
        <p:nvSpPr>
          <p:cNvPr id="5" name="Veri Yer Tutucusu 4">
            <a:extLst>
              <a:ext uri="{FF2B5EF4-FFF2-40B4-BE49-F238E27FC236}">
                <a16:creationId xmlns:a16="http://schemas.microsoft.com/office/drawing/2014/main" id="{CA7EDD63-C8EA-9A4B-90D7-2B57B4C4F170}"/>
              </a:ext>
            </a:extLst>
          </p:cNvPr>
          <p:cNvSpPr>
            <a:spLocks noGrp="1"/>
          </p:cNvSpPr>
          <p:nvPr>
            <p:ph type="dt" sz="half" idx="10"/>
          </p:nvPr>
        </p:nvSpPr>
        <p:spPr/>
        <p:txBody>
          <a:bodyPr/>
          <a:lstStyle/>
          <a:p>
            <a:fld id="{E8DF0060-7939-9542-9CA4-2D12A00068A3}" type="datetimeFigureOut">
              <a:rPr lang="tr-TR" smtClean="0"/>
              <a:t>28.08.2023</a:t>
            </a:fld>
            <a:endParaRPr lang="tr-TR"/>
          </a:p>
        </p:txBody>
      </p:sp>
      <p:sp>
        <p:nvSpPr>
          <p:cNvPr id="6" name="Alt Bilgi Yer Tutucusu 5">
            <a:extLst>
              <a:ext uri="{FF2B5EF4-FFF2-40B4-BE49-F238E27FC236}">
                <a16:creationId xmlns:a16="http://schemas.microsoft.com/office/drawing/2014/main" id="{A01FAE7F-29A2-9945-AE78-1F554E07A91F}"/>
              </a:ext>
            </a:extLst>
          </p:cNvPr>
          <p:cNvSpPr>
            <a:spLocks noGrp="1"/>
          </p:cNvSpPr>
          <p:nvPr>
            <p:ph type="ftr" sz="quarter" idx="11"/>
          </p:nvPr>
        </p:nvSpPr>
        <p:spPr/>
        <p:txBody>
          <a:bodyPr/>
          <a:lstStyle/>
          <a:p>
            <a:endParaRPr lang="tr-TR"/>
          </a:p>
        </p:txBody>
      </p:sp>
      <p:sp>
        <p:nvSpPr>
          <p:cNvPr id="7" name="Slayt Numarası Yer Tutucusu 6">
            <a:extLst>
              <a:ext uri="{FF2B5EF4-FFF2-40B4-BE49-F238E27FC236}">
                <a16:creationId xmlns:a16="http://schemas.microsoft.com/office/drawing/2014/main" id="{164C392C-7C5D-8842-A12D-76A712F64232}"/>
              </a:ext>
            </a:extLst>
          </p:cNvPr>
          <p:cNvSpPr>
            <a:spLocks noGrp="1"/>
          </p:cNvSpPr>
          <p:nvPr>
            <p:ph type="sldNum" sz="quarter" idx="12"/>
          </p:nvPr>
        </p:nvSpPr>
        <p:spPr/>
        <p:txBody>
          <a:bodyPr/>
          <a:lstStyle/>
          <a:p>
            <a:fld id="{8941C291-B3BE-AA41-B706-03DDD82642FD}" type="slidenum">
              <a:rPr lang="tr-TR" smtClean="0"/>
              <a:t>‹#›</a:t>
            </a:fld>
            <a:endParaRPr lang="tr-TR"/>
          </a:p>
        </p:txBody>
      </p:sp>
    </p:spTree>
    <p:extLst>
      <p:ext uri="{BB962C8B-B14F-4D97-AF65-F5344CB8AC3E}">
        <p14:creationId xmlns:p14="http://schemas.microsoft.com/office/powerpoint/2010/main" val="291672610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id="{C0A2B16D-D0B5-8E4C-B817-D8276929F63C}"/>
              </a:ext>
            </a:extLst>
          </p:cNvPr>
          <p:cNvSpPr>
            <a:spLocks noGrp="1"/>
          </p:cNvSpPr>
          <p:nvPr>
            <p:ph type="title"/>
          </p:nvPr>
        </p:nvSpPr>
        <p:spPr>
          <a:xfrm>
            <a:off x="839788" y="365125"/>
            <a:ext cx="10515600" cy="1325563"/>
          </a:xfrm>
        </p:spPr>
        <p:txBody>
          <a:bodyPr/>
          <a:lstStyle/>
          <a:p>
            <a:r>
              <a:rPr lang="tr-TR"/>
              <a:t>Asıl başlık stilini düzenlemek için tıklayın</a:t>
            </a:r>
          </a:p>
        </p:txBody>
      </p:sp>
      <p:sp>
        <p:nvSpPr>
          <p:cNvPr id="3" name="Metin Yer Tutucusu 2">
            <a:extLst>
              <a:ext uri="{FF2B5EF4-FFF2-40B4-BE49-F238E27FC236}">
                <a16:creationId xmlns:a16="http://schemas.microsoft.com/office/drawing/2014/main" id="{0A428B52-569A-FA43-ACFF-A7CF3D094AEC}"/>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r>
              <a:rPr lang="tr-TR"/>
              <a:t>Asıl metin stillerini düzenlemek için tıklayın
İkinci düzey
Üçüncü düzey
Dördüncü düzey
Beşinci düzey</a:t>
            </a:r>
          </a:p>
        </p:txBody>
      </p:sp>
      <p:sp>
        <p:nvSpPr>
          <p:cNvPr id="4" name="İçerik Yer Tutucusu 3">
            <a:extLst>
              <a:ext uri="{FF2B5EF4-FFF2-40B4-BE49-F238E27FC236}">
                <a16:creationId xmlns:a16="http://schemas.microsoft.com/office/drawing/2014/main" id="{2ECDF3D6-4B8A-3E42-A1AA-661ED9C034A3}"/>
              </a:ext>
            </a:extLst>
          </p:cNvPr>
          <p:cNvSpPr>
            <a:spLocks noGrp="1"/>
          </p:cNvSpPr>
          <p:nvPr>
            <p:ph sz="half" idx="2"/>
          </p:nvPr>
        </p:nvSpPr>
        <p:spPr>
          <a:xfrm>
            <a:off x="839788" y="2505075"/>
            <a:ext cx="5157787" cy="3684588"/>
          </a:xfrm>
        </p:spPr>
        <p:txBody>
          <a:bodyPr/>
          <a:lstStyle/>
          <a:p>
            <a:r>
              <a:rPr lang="tr-TR"/>
              <a:t>Asıl metin stillerini düzenlemek için tıklayın
İkinci düzey
Üçüncü düzey
Dördüncü düzey
Beşinci düzey</a:t>
            </a:r>
          </a:p>
        </p:txBody>
      </p:sp>
      <p:sp>
        <p:nvSpPr>
          <p:cNvPr id="5" name="Metin Yer Tutucusu 4">
            <a:extLst>
              <a:ext uri="{FF2B5EF4-FFF2-40B4-BE49-F238E27FC236}">
                <a16:creationId xmlns:a16="http://schemas.microsoft.com/office/drawing/2014/main" id="{4064886D-6ACD-3741-B020-80E21E963848}"/>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r>
              <a:rPr lang="tr-TR"/>
              <a:t>Asıl metin stillerini düzenlemek için tıklayın
İkinci düzey
Üçüncü düzey
Dördüncü düzey
Beşinci düzey</a:t>
            </a:r>
          </a:p>
        </p:txBody>
      </p:sp>
      <p:sp>
        <p:nvSpPr>
          <p:cNvPr id="6" name="İçerik Yer Tutucusu 5">
            <a:extLst>
              <a:ext uri="{FF2B5EF4-FFF2-40B4-BE49-F238E27FC236}">
                <a16:creationId xmlns:a16="http://schemas.microsoft.com/office/drawing/2014/main" id="{BF8F735C-A6A1-0647-9E0E-C8BE30718068}"/>
              </a:ext>
            </a:extLst>
          </p:cNvPr>
          <p:cNvSpPr>
            <a:spLocks noGrp="1"/>
          </p:cNvSpPr>
          <p:nvPr>
            <p:ph sz="quarter" idx="4"/>
          </p:nvPr>
        </p:nvSpPr>
        <p:spPr>
          <a:xfrm>
            <a:off x="6172200" y="2505075"/>
            <a:ext cx="5183188" cy="3684588"/>
          </a:xfrm>
        </p:spPr>
        <p:txBody>
          <a:bodyPr/>
          <a:lstStyle/>
          <a:p>
            <a:r>
              <a:rPr lang="tr-TR"/>
              <a:t>Asıl metin stillerini düzenlemek için tıklayın
İkinci düzey
Üçüncü düzey
Dördüncü düzey
Beşinci düzey</a:t>
            </a:r>
          </a:p>
        </p:txBody>
      </p:sp>
      <p:sp>
        <p:nvSpPr>
          <p:cNvPr id="7" name="Veri Yer Tutucusu 6">
            <a:extLst>
              <a:ext uri="{FF2B5EF4-FFF2-40B4-BE49-F238E27FC236}">
                <a16:creationId xmlns:a16="http://schemas.microsoft.com/office/drawing/2014/main" id="{507156BB-44E2-4D43-8DE7-1548773F23BA}"/>
              </a:ext>
            </a:extLst>
          </p:cNvPr>
          <p:cNvSpPr>
            <a:spLocks noGrp="1"/>
          </p:cNvSpPr>
          <p:nvPr>
            <p:ph type="dt" sz="half" idx="10"/>
          </p:nvPr>
        </p:nvSpPr>
        <p:spPr/>
        <p:txBody>
          <a:bodyPr/>
          <a:lstStyle/>
          <a:p>
            <a:fld id="{E8DF0060-7939-9542-9CA4-2D12A00068A3}" type="datetimeFigureOut">
              <a:rPr lang="tr-TR" smtClean="0"/>
              <a:t>28.08.2023</a:t>
            </a:fld>
            <a:endParaRPr lang="tr-TR"/>
          </a:p>
        </p:txBody>
      </p:sp>
      <p:sp>
        <p:nvSpPr>
          <p:cNvPr id="8" name="Alt Bilgi Yer Tutucusu 7">
            <a:extLst>
              <a:ext uri="{FF2B5EF4-FFF2-40B4-BE49-F238E27FC236}">
                <a16:creationId xmlns:a16="http://schemas.microsoft.com/office/drawing/2014/main" id="{316974FB-9BC7-4943-9FED-3C10FD872169}"/>
              </a:ext>
            </a:extLst>
          </p:cNvPr>
          <p:cNvSpPr>
            <a:spLocks noGrp="1"/>
          </p:cNvSpPr>
          <p:nvPr>
            <p:ph type="ftr" sz="quarter" idx="11"/>
          </p:nvPr>
        </p:nvSpPr>
        <p:spPr/>
        <p:txBody>
          <a:bodyPr/>
          <a:lstStyle/>
          <a:p>
            <a:endParaRPr lang="tr-TR"/>
          </a:p>
        </p:txBody>
      </p:sp>
      <p:sp>
        <p:nvSpPr>
          <p:cNvPr id="9" name="Slayt Numarası Yer Tutucusu 8">
            <a:extLst>
              <a:ext uri="{FF2B5EF4-FFF2-40B4-BE49-F238E27FC236}">
                <a16:creationId xmlns:a16="http://schemas.microsoft.com/office/drawing/2014/main" id="{CDF24999-8DB3-F247-84DF-5E06CE3BECB6}"/>
              </a:ext>
            </a:extLst>
          </p:cNvPr>
          <p:cNvSpPr>
            <a:spLocks noGrp="1"/>
          </p:cNvSpPr>
          <p:nvPr>
            <p:ph type="sldNum" sz="quarter" idx="12"/>
          </p:nvPr>
        </p:nvSpPr>
        <p:spPr/>
        <p:txBody>
          <a:bodyPr/>
          <a:lstStyle/>
          <a:p>
            <a:fld id="{8941C291-B3BE-AA41-B706-03DDD82642FD}" type="slidenum">
              <a:rPr lang="tr-TR" smtClean="0"/>
              <a:t>‹#›</a:t>
            </a:fld>
            <a:endParaRPr lang="tr-TR"/>
          </a:p>
        </p:txBody>
      </p:sp>
    </p:spTree>
    <p:extLst>
      <p:ext uri="{BB962C8B-B14F-4D97-AF65-F5344CB8AC3E}">
        <p14:creationId xmlns:p14="http://schemas.microsoft.com/office/powerpoint/2010/main" val="24236383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id="{4006E93D-AF85-0E4C-A1D1-DBDBF423F494}"/>
              </a:ext>
            </a:extLst>
          </p:cNvPr>
          <p:cNvSpPr>
            <a:spLocks noGrp="1"/>
          </p:cNvSpPr>
          <p:nvPr>
            <p:ph type="title"/>
          </p:nvPr>
        </p:nvSpPr>
        <p:spPr/>
        <p:txBody>
          <a:bodyPr/>
          <a:lstStyle/>
          <a:p>
            <a:r>
              <a:rPr lang="tr-TR"/>
              <a:t>Asıl başlık stilini düzenlemek için tıklayın</a:t>
            </a:r>
          </a:p>
        </p:txBody>
      </p:sp>
      <p:sp>
        <p:nvSpPr>
          <p:cNvPr id="3" name="Veri Yer Tutucusu 2">
            <a:extLst>
              <a:ext uri="{FF2B5EF4-FFF2-40B4-BE49-F238E27FC236}">
                <a16:creationId xmlns:a16="http://schemas.microsoft.com/office/drawing/2014/main" id="{CB0D494B-F7A4-F04A-8C35-5A7F8EBF757D}"/>
              </a:ext>
            </a:extLst>
          </p:cNvPr>
          <p:cNvSpPr>
            <a:spLocks noGrp="1"/>
          </p:cNvSpPr>
          <p:nvPr>
            <p:ph type="dt" sz="half" idx="10"/>
          </p:nvPr>
        </p:nvSpPr>
        <p:spPr/>
        <p:txBody>
          <a:bodyPr/>
          <a:lstStyle/>
          <a:p>
            <a:fld id="{E8DF0060-7939-9542-9CA4-2D12A00068A3}" type="datetimeFigureOut">
              <a:rPr lang="tr-TR" smtClean="0"/>
              <a:t>28.08.2023</a:t>
            </a:fld>
            <a:endParaRPr lang="tr-TR"/>
          </a:p>
        </p:txBody>
      </p:sp>
      <p:sp>
        <p:nvSpPr>
          <p:cNvPr id="4" name="Alt Bilgi Yer Tutucusu 3">
            <a:extLst>
              <a:ext uri="{FF2B5EF4-FFF2-40B4-BE49-F238E27FC236}">
                <a16:creationId xmlns:a16="http://schemas.microsoft.com/office/drawing/2014/main" id="{99206460-606C-1D4F-BEFC-DF401AA111D5}"/>
              </a:ext>
            </a:extLst>
          </p:cNvPr>
          <p:cNvSpPr>
            <a:spLocks noGrp="1"/>
          </p:cNvSpPr>
          <p:nvPr>
            <p:ph type="ftr" sz="quarter" idx="11"/>
          </p:nvPr>
        </p:nvSpPr>
        <p:spPr/>
        <p:txBody>
          <a:bodyPr/>
          <a:lstStyle/>
          <a:p>
            <a:endParaRPr lang="tr-TR"/>
          </a:p>
        </p:txBody>
      </p:sp>
      <p:sp>
        <p:nvSpPr>
          <p:cNvPr id="5" name="Slayt Numarası Yer Tutucusu 4">
            <a:extLst>
              <a:ext uri="{FF2B5EF4-FFF2-40B4-BE49-F238E27FC236}">
                <a16:creationId xmlns:a16="http://schemas.microsoft.com/office/drawing/2014/main" id="{FB77C696-E772-3146-A3DA-F6B8E3B7BC90}"/>
              </a:ext>
            </a:extLst>
          </p:cNvPr>
          <p:cNvSpPr>
            <a:spLocks noGrp="1"/>
          </p:cNvSpPr>
          <p:nvPr>
            <p:ph type="sldNum" sz="quarter" idx="12"/>
          </p:nvPr>
        </p:nvSpPr>
        <p:spPr/>
        <p:txBody>
          <a:bodyPr/>
          <a:lstStyle/>
          <a:p>
            <a:fld id="{8941C291-B3BE-AA41-B706-03DDD82642FD}" type="slidenum">
              <a:rPr lang="tr-TR" smtClean="0"/>
              <a:t>‹#›</a:t>
            </a:fld>
            <a:endParaRPr lang="tr-TR"/>
          </a:p>
        </p:txBody>
      </p:sp>
    </p:spTree>
    <p:extLst>
      <p:ext uri="{BB962C8B-B14F-4D97-AF65-F5344CB8AC3E}">
        <p14:creationId xmlns:p14="http://schemas.microsoft.com/office/powerpoint/2010/main" val="18487935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Veri Yer Tutucusu 1">
            <a:extLst>
              <a:ext uri="{FF2B5EF4-FFF2-40B4-BE49-F238E27FC236}">
                <a16:creationId xmlns:a16="http://schemas.microsoft.com/office/drawing/2014/main" id="{5945E0C4-7499-8740-8D54-A7DA7E635ACA}"/>
              </a:ext>
            </a:extLst>
          </p:cNvPr>
          <p:cNvSpPr>
            <a:spLocks noGrp="1"/>
          </p:cNvSpPr>
          <p:nvPr>
            <p:ph type="dt" sz="half" idx="10"/>
          </p:nvPr>
        </p:nvSpPr>
        <p:spPr/>
        <p:txBody>
          <a:bodyPr/>
          <a:lstStyle/>
          <a:p>
            <a:fld id="{E8DF0060-7939-9542-9CA4-2D12A00068A3}" type="datetimeFigureOut">
              <a:rPr lang="tr-TR" smtClean="0"/>
              <a:t>28.08.2023</a:t>
            </a:fld>
            <a:endParaRPr lang="tr-TR"/>
          </a:p>
        </p:txBody>
      </p:sp>
      <p:sp>
        <p:nvSpPr>
          <p:cNvPr id="3" name="Alt Bilgi Yer Tutucusu 2">
            <a:extLst>
              <a:ext uri="{FF2B5EF4-FFF2-40B4-BE49-F238E27FC236}">
                <a16:creationId xmlns:a16="http://schemas.microsoft.com/office/drawing/2014/main" id="{7B6CA455-09EE-3E41-91E3-A169EA546F06}"/>
              </a:ext>
            </a:extLst>
          </p:cNvPr>
          <p:cNvSpPr>
            <a:spLocks noGrp="1"/>
          </p:cNvSpPr>
          <p:nvPr>
            <p:ph type="ftr" sz="quarter" idx="11"/>
          </p:nvPr>
        </p:nvSpPr>
        <p:spPr/>
        <p:txBody>
          <a:bodyPr/>
          <a:lstStyle/>
          <a:p>
            <a:endParaRPr lang="tr-TR"/>
          </a:p>
        </p:txBody>
      </p:sp>
      <p:sp>
        <p:nvSpPr>
          <p:cNvPr id="4" name="Slayt Numarası Yer Tutucusu 3">
            <a:extLst>
              <a:ext uri="{FF2B5EF4-FFF2-40B4-BE49-F238E27FC236}">
                <a16:creationId xmlns:a16="http://schemas.microsoft.com/office/drawing/2014/main" id="{73B54B6E-37C1-4744-B7E4-74E867AB484E}"/>
              </a:ext>
            </a:extLst>
          </p:cNvPr>
          <p:cNvSpPr>
            <a:spLocks noGrp="1"/>
          </p:cNvSpPr>
          <p:nvPr>
            <p:ph type="sldNum" sz="quarter" idx="12"/>
          </p:nvPr>
        </p:nvSpPr>
        <p:spPr/>
        <p:txBody>
          <a:bodyPr/>
          <a:lstStyle/>
          <a:p>
            <a:fld id="{8941C291-B3BE-AA41-B706-03DDD82642FD}" type="slidenum">
              <a:rPr lang="tr-TR" smtClean="0"/>
              <a:t>‹#›</a:t>
            </a:fld>
            <a:endParaRPr lang="tr-TR"/>
          </a:p>
        </p:txBody>
      </p:sp>
    </p:spTree>
    <p:extLst>
      <p:ext uri="{BB962C8B-B14F-4D97-AF65-F5344CB8AC3E}">
        <p14:creationId xmlns:p14="http://schemas.microsoft.com/office/powerpoint/2010/main" val="268709203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id="{2CCADDFA-7162-9E46-B6EB-57EB5837B4E6}"/>
              </a:ext>
            </a:extLst>
          </p:cNvPr>
          <p:cNvSpPr>
            <a:spLocks noGrp="1"/>
          </p:cNvSpPr>
          <p:nvPr>
            <p:ph type="title"/>
          </p:nvPr>
        </p:nvSpPr>
        <p:spPr>
          <a:xfrm>
            <a:off x="839788" y="457200"/>
            <a:ext cx="3932237" cy="1600200"/>
          </a:xfrm>
        </p:spPr>
        <p:txBody>
          <a:bodyPr anchor="b"/>
          <a:lstStyle>
            <a:lvl1pPr>
              <a:defRPr sz="3200"/>
            </a:lvl1pPr>
          </a:lstStyle>
          <a:p>
            <a:r>
              <a:rPr lang="tr-TR"/>
              <a:t>Asıl başlık stilini düzenlemek için tıklayın</a:t>
            </a:r>
          </a:p>
        </p:txBody>
      </p:sp>
      <p:sp>
        <p:nvSpPr>
          <p:cNvPr id="3" name="İçerik Yer Tutucusu 2">
            <a:extLst>
              <a:ext uri="{FF2B5EF4-FFF2-40B4-BE49-F238E27FC236}">
                <a16:creationId xmlns:a16="http://schemas.microsoft.com/office/drawing/2014/main" id="{11C51360-7531-6749-8A91-D203496BDE3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r>
              <a:rPr lang="tr-TR"/>
              <a:t>Asıl metin stillerini düzenlemek için tıklayın
İkinci düzey
Üçüncü düzey
Dördüncü düzey
Beşinci düzey</a:t>
            </a:r>
          </a:p>
        </p:txBody>
      </p:sp>
      <p:sp>
        <p:nvSpPr>
          <p:cNvPr id="4" name="Metin Yer Tutucusu 3">
            <a:extLst>
              <a:ext uri="{FF2B5EF4-FFF2-40B4-BE49-F238E27FC236}">
                <a16:creationId xmlns:a16="http://schemas.microsoft.com/office/drawing/2014/main" id="{F4E29ED3-7EE9-C149-A0DF-054BD2CF97B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r>
              <a:rPr lang="tr-TR"/>
              <a:t>Asıl metin stillerini düzenlemek için tıklayın
İkinci düzey
Üçüncü düzey
Dördüncü düzey
Beşinci düzey</a:t>
            </a:r>
          </a:p>
        </p:txBody>
      </p:sp>
      <p:sp>
        <p:nvSpPr>
          <p:cNvPr id="5" name="Veri Yer Tutucusu 4">
            <a:extLst>
              <a:ext uri="{FF2B5EF4-FFF2-40B4-BE49-F238E27FC236}">
                <a16:creationId xmlns:a16="http://schemas.microsoft.com/office/drawing/2014/main" id="{35FE84F6-0C40-8C40-A3EB-4C88BD362517}"/>
              </a:ext>
            </a:extLst>
          </p:cNvPr>
          <p:cNvSpPr>
            <a:spLocks noGrp="1"/>
          </p:cNvSpPr>
          <p:nvPr>
            <p:ph type="dt" sz="half" idx="10"/>
          </p:nvPr>
        </p:nvSpPr>
        <p:spPr/>
        <p:txBody>
          <a:bodyPr/>
          <a:lstStyle/>
          <a:p>
            <a:fld id="{E8DF0060-7939-9542-9CA4-2D12A00068A3}" type="datetimeFigureOut">
              <a:rPr lang="tr-TR" smtClean="0"/>
              <a:t>28.08.2023</a:t>
            </a:fld>
            <a:endParaRPr lang="tr-TR"/>
          </a:p>
        </p:txBody>
      </p:sp>
      <p:sp>
        <p:nvSpPr>
          <p:cNvPr id="6" name="Alt Bilgi Yer Tutucusu 5">
            <a:extLst>
              <a:ext uri="{FF2B5EF4-FFF2-40B4-BE49-F238E27FC236}">
                <a16:creationId xmlns:a16="http://schemas.microsoft.com/office/drawing/2014/main" id="{47CC9F8D-03F6-9645-BB9E-F368D68E5190}"/>
              </a:ext>
            </a:extLst>
          </p:cNvPr>
          <p:cNvSpPr>
            <a:spLocks noGrp="1"/>
          </p:cNvSpPr>
          <p:nvPr>
            <p:ph type="ftr" sz="quarter" idx="11"/>
          </p:nvPr>
        </p:nvSpPr>
        <p:spPr/>
        <p:txBody>
          <a:bodyPr/>
          <a:lstStyle/>
          <a:p>
            <a:endParaRPr lang="tr-TR"/>
          </a:p>
        </p:txBody>
      </p:sp>
      <p:sp>
        <p:nvSpPr>
          <p:cNvPr id="7" name="Slayt Numarası Yer Tutucusu 6">
            <a:extLst>
              <a:ext uri="{FF2B5EF4-FFF2-40B4-BE49-F238E27FC236}">
                <a16:creationId xmlns:a16="http://schemas.microsoft.com/office/drawing/2014/main" id="{975FDDF4-ECA5-A946-B21D-0C41D470A3DF}"/>
              </a:ext>
            </a:extLst>
          </p:cNvPr>
          <p:cNvSpPr>
            <a:spLocks noGrp="1"/>
          </p:cNvSpPr>
          <p:nvPr>
            <p:ph type="sldNum" sz="quarter" idx="12"/>
          </p:nvPr>
        </p:nvSpPr>
        <p:spPr/>
        <p:txBody>
          <a:bodyPr/>
          <a:lstStyle/>
          <a:p>
            <a:fld id="{8941C291-B3BE-AA41-B706-03DDD82642FD}" type="slidenum">
              <a:rPr lang="tr-TR" smtClean="0"/>
              <a:t>‹#›</a:t>
            </a:fld>
            <a:endParaRPr lang="tr-TR"/>
          </a:p>
        </p:txBody>
      </p:sp>
    </p:spTree>
    <p:extLst>
      <p:ext uri="{BB962C8B-B14F-4D97-AF65-F5344CB8AC3E}">
        <p14:creationId xmlns:p14="http://schemas.microsoft.com/office/powerpoint/2010/main" val="2162415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id="{EF274835-574F-2D47-AD12-5D02FFFBC602}"/>
              </a:ext>
            </a:extLst>
          </p:cNvPr>
          <p:cNvSpPr>
            <a:spLocks noGrp="1"/>
          </p:cNvSpPr>
          <p:nvPr>
            <p:ph type="title"/>
          </p:nvPr>
        </p:nvSpPr>
        <p:spPr>
          <a:xfrm>
            <a:off x="839788" y="457200"/>
            <a:ext cx="3932237" cy="1600200"/>
          </a:xfrm>
        </p:spPr>
        <p:txBody>
          <a:bodyPr anchor="b"/>
          <a:lstStyle>
            <a:lvl1pPr>
              <a:defRPr sz="3200"/>
            </a:lvl1pPr>
          </a:lstStyle>
          <a:p>
            <a:r>
              <a:rPr lang="tr-TR"/>
              <a:t>Asıl başlık stilini düzenlemek için tıklayın</a:t>
            </a:r>
          </a:p>
        </p:txBody>
      </p:sp>
      <p:sp>
        <p:nvSpPr>
          <p:cNvPr id="3" name="Resim Yer Tutucusu 2">
            <a:extLst>
              <a:ext uri="{FF2B5EF4-FFF2-40B4-BE49-F238E27FC236}">
                <a16:creationId xmlns:a16="http://schemas.microsoft.com/office/drawing/2014/main" id="{D66DC42B-903B-1942-9B9C-0795FDBCF218}"/>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tr-TR"/>
          </a:p>
        </p:txBody>
      </p:sp>
      <p:sp>
        <p:nvSpPr>
          <p:cNvPr id="4" name="Metin Yer Tutucusu 3">
            <a:extLst>
              <a:ext uri="{FF2B5EF4-FFF2-40B4-BE49-F238E27FC236}">
                <a16:creationId xmlns:a16="http://schemas.microsoft.com/office/drawing/2014/main" id="{906C127C-6942-884F-BB8F-0EE18A3667E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r>
              <a:rPr lang="tr-TR"/>
              <a:t>Asıl metin stillerini düzenlemek için tıklayın
İkinci düzey
Üçüncü düzey
Dördüncü düzey
Beşinci düzey</a:t>
            </a:r>
          </a:p>
        </p:txBody>
      </p:sp>
      <p:sp>
        <p:nvSpPr>
          <p:cNvPr id="5" name="Veri Yer Tutucusu 4">
            <a:extLst>
              <a:ext uri="{FF2B5EF4-FFF2-40B4-BE49-F238E27FC236}">
                <a16:creationId xmlns:a16="http://schemas.microsoft.com/office/drawing/2014/main" id="{73D355CA-7933-1341-B3B6-F88CCD8E31E4}"/>
              </a:ext>
            </a:extLst>
          </p:cNvPr>
          <p:cNvSpPr>
            <a:spLocks noGrp="1"/>
          </p:cNvSpPr>
          <p:nvPr>
            <p:ph type="dt" sz="half" idx="10"/>
          </p:nvPr>
        </p:nvSpPr>
        <p:spPr/>
        <p:txBody>
          <a:bodyPr/>
          <a:lstStyle/>
          <a:p>
            <a:fld id="{E8DF0060-7939-9542-9CA4-2D12A00068A3}" type="datetimeFigureOut">
              <a:rPr lang="tr-TR" smtClean="0"/>
              <a:t>28.08.2023</a:t>
            </a:fld>
            <a:endParaRPr lang="tr-TR"/>
          </a:p>
        </p:txBody>
      </p:sp>
      <p:sp>
        <p:nvSpPr>
          <p:cNvPr id="6" name="Alt Bilgi Yer Tutucusu 5">
            <a:extLst>
              <a:ext uri="{FF2B5EF4-FFF2-40B4-BE49-F238E27FC236}">
                <a16:creationId xmlns:a16="http://schemas.microsoft.com/office/drawing/2014/main" id="{62B265F3-DA7B-2B48-A5AF-6C0F64C9C9D9}"/>
              </a:ext>
            </a:extLst>
          </p:cNvPr>
          <p:cNvSpPr>
            <a:spLocks noGrp="1"/>
          </p:cNvSpPr>
          <p:nvPr>
            <p:ph type="ftr" sz="quarter" idx="11"/>
          </p:nvPr>
        </p:nvSpPr>
        <p:spPr/>
        <p:txBody>
          <a:bodyPr/>
          <a:lstStyle/>
          <a:p>
            <a:endParaRPr lang="tr-TR"/>
          </a:p>
        </p:txBody>
      </p:sp>
      <p:sp>
        <p:nvSpPr>
          <p:cNvPr id="7" name="Slayt Numarası Yer Tutucusu 6">
            <a:extLst>
              <a:ext uri="{FF2B5EF4-FFF2-40B4-BE49-F238E27FC236}">
                <a16:creationId xmlns:a16="http://schemas.microsoft.com/office/drawing/2014/main" id="{6AB0E997-0D17-0C4B-9500-B3CB12372C41}"/>
              </a:ext>
            </a:extLst>
          </p:cNvPr>
          <p:cNvSpPr>
            <a:spLocks noGrp="1"/>
          </p:cNvSpPr>
          <p:nvPr>
            <p:ph type="sldNum" sz="quarter" idx="12"/>
          </p:nvPr>
        </p:nvSpPr>
        <p:spPr/>
        <p:txBody>
          <a:bodyPr/>
          <a:lstStyle/>
          <a:p>
            <a:fld id="{8941C291-B3BE-AA41-B706-03DDD82642FD}" type="slidenum">
              <a:rPr lang="tr-TR" smtClean="0"/>
              <a:t>‹#›</a:t>
            </a:fld>
            <a:endParaRPr lang="tr-TR"/>
          </a:p>
        </p:txBody>
      </p:sp>
    </p:spTree>
    <p:extLst>
      <p:ext uri="{BB962C8B-B14F-4D97-AF65-F5344CB8AC3E}">
        <p14:creationId xmlns:p14="http://schemas.microsoft.com/office/powerpoint/2010/main" val="157459191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Başlık Yer Tutucusu 1">
            <a:extLst>
              <a:ext uri="{FF2B5EF4-FFF2-40B4-BE49-F238E27FC236}">
                <a16:creationId xmlns:a16="http://schemas.microsoft.com/office/drawing/2014/main" id="{6B7D2920-3460-3F41-B8CC-EC4E64A33BD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tr-TR"/>
              <a:t>Asıl başlık stilini düzenlemek için tıklayın</a:t>
            </a:r>
          </a:p>
        </p:txBody>
      </p:sp>
      <p:sp>
        <p:nvSpPr>
          <p:cNvPr id="3" name="Metin Yer Tutucusu 2">
            <a:extLst>
              <a:ext uri="{FF2B5EF4-FFF2-40B4-BE49-F238E27FC236}">
                <a16:creationId xmlns:a16="http://schemas.microsoft.com/office/drawing/2014/main" id="{D8E00175-28AA-1341-99F1-618478A682D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r>
              <a:rPr lang="tr-TR"/>
              <a:t>Asıl metin stillerini düzenlemek için tıklayın
İkinci düzey
Üçüncü düzey
Dördüncü düzey
Beşinci düzey</a:t>
            </a:r>
          </a:p>
        </p:txBody>
      </p:sp>
      <p:sp>
        <p:nvSpPr>
          <p:cNvPr id="4" name="Veri Yer Tutucusu 3">
            <a:extLst>
              <a:ext uri="{FF2B5EF4-FFF2-40B4-BE49-F238E27FC236}">
                <a16:creationId xmlns:a16="http://schemas.microsoft.com/office/drawing/2014/main" id="{04749635-6DF6-3647-88F4-2FAF8CCDF19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8DF0060-7939-9542-9CA4-2D12A00068A3}" type="datetimeFigureOut">
              <a:rPr lang="tr-TR" smtClean="0"/>
              <a:t>28.08.2023</a:t>
            </a:fld>
            <a:endParaRPr lang="tr-TR"/>
          </a:p>
        </p:txBody>
      </p:sp>
      <p:sp>
        <p:nvSpPr>
          <p:cNvPr id="5" name="Alt Bilgi Yer Tutucusu 4">
            <a:extLst>
              <a:ext uri="{FF2B5EF4-FFF2-40B4-BE49-F238E27FC236}">
                <a16:creationId xmlns:a16="http://schemas.microsoft.com/office/drawing/2014/main" id="{4EA32745-11C1-E04A-8737-BCD89D889A6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tr-TR"/>
          </a:p>
        </p:txBody>
      </p:sp>
      <p:sp>
        <p:nvSpPr>
          <p:cNvPr id="6" name="Slayt Numarası Yer Tutucusu 5">
            <a:extLst>
              <a:ext uri="{FF2B5EF4-FFF2-40B4-BE49-F238E27FC236}">
                <a16:creationId xmlns:a16="http://schemas.microsoft.com/office/drawing/2014/main" id="{BA0F26F7-A5D7-5F45-B14D-517A1E2670D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941C291-B3BE-AA41-B706-03DDD82642FD}" type="slidenum">
              <a:rPr lang="tr-TR" smtClean="0"/>
              <a:t>‹#›</a:t>
            </a:fld>
            <a:endParaRPr lang="tr-TR"/>
          </a:p>
        </p:txBody>
      </p:sp>
    </p:spTree>
    <p:extLst>
      <p:ext uri="{BB962C8B-B14F-4D97-AF65-F5344CB8AC3E}">
        <p14:creationId xmlns:p14="http://schemas.microsoft.com/office/powerpoint/2010/main" val="148020485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2.xml"/><Relationship Id="rId5" Type="http://schemas.openxmlformats.org/officeDocument/2006/relationships/image" Target="../media/image30.png"/><Relationship Id="rId4" Type="http://schemas.openxmlformats.org/officeDocument/2006/relationships/image" Target="../media/image29.png"/></Relationships>
</file>

<file path=ppt/slides/_rels/slide28.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2.xml"/><Relationship Id="rId4" Type="http://schemas.openxmlformats.org/officeDocument/2006/relationships/image" Target="../media/image33.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8.png"/><Relationship Id="rId1" Type="http://schemas.openxmlformats.org/officeDocument/2006/relationships/slideLayout" Target="../slideLayouts/slideLayout2.xml"/><Relationship Id="rId4" Type="http://schemas.openxmlformats.org/officeDocument/2006/relationships/image" Target="../media/image40.png"/></Relationships>
</file>

<file path=ppt/slides/_rels/slide3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 Id="rId5" Type="http://schemas.openxmlformats.org/officeDocument/2006/relationships/image" Target="../media/image10.png"/><Relationship Id="rId4" Type="http://schemas.openxmlformats.org/officeDocument/2006/relationships/image" Target="../media/image9.png"/></Relationships>
</file>

<file path=ppt/slides/_rels/slide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kocaeli dosya ön kapak">
            <a:extLst>
              <a:ext uri="{FF2B5EF4-FFF2-40B4-BE49-F238E27FC236}">
                <a16:creationId xmlns:a16="http://schemas.microsoft.com/office/drawing/2014/main" id="{197F93CC-4D03-CE44-B3C6-54F35ADCEE87}"/>
              </a:ext>
            </a:extLst>
          </p:cNvPr>
          <p:cNvPicPr>
            <a:picLocks noChangeAspect="1" noChangeArrowheads="1"/>
          </p:cNvPicPr>
          <p:nvPr/>
        </p:nvPicPr>
        <p:blipFill rotWithShape="1">
          <a:blip r:embed="rId2">
            <a:lum bright="20000" contrast="-20000"/>
          </a:blip>
          <a:srcRect l="18533" t="28945" r="20114" b="31414"/>
          <a:stretch/>
        </p:blipFill>
        <p:spPr bwMode="auto">
          <a:xfrm>
            <a:off x="8238" y="0"/>
            <a:ext cx="12192000" cy="6858000"/>
          </a:xfrm>
          <a:prstGeom prst="rect">
            <a:avLst/>
          </a:prstGeom>
          <a:noFill/>
          <a:ln w="9525">
            <a:noFill/>
            <a:miter lim="800000"/>
            <a:headEnd/>
            <a:tailEnd/>
          </a:ln>
        </p:spPr>
      </p:pic>
      <p:sp>
        <p:nvSpPr>
          <p:cNvPr id="6" name="Text Box 18">
            <a:extLst>
              <a:ext uri="{FF2B5EF4-FFF2-40B4-BE49-F238E27FC236}">
                <a16:creationId xmlns:a16="http://schemas.microsoft.com/office/drawing/2014/main" id="{18B669E7-50FF-374B-8777-D197892956D3}"/>
              </a:ext>
            </a:extLst>
          </p:cNvPr>
          <p:cNvSpPr txBox="1">
            <a:spLocks noChangeArrowheads="1"/>
          </p:cNvSpPr>
          <p:nvPr/>
        </p:nvSpPr>
        <p:spPr bwMode="auto">
          <a:xfrm>
            <a:off x="2315368" y="827885"/>
            <a:ext cx="7561262" cy="4226441"/>
          </a:xfrm>
          <a:prstGeom prst="rect">
            <a:avLst/>
          </a:prstGeom>
          <a:noFill/>
          <a:ln w="9525">
            <a:noFill/>
            <a:miter lim="800000"/>
            <a:headEnd/>
            <a:tailEnd/>
          </a:ln>
        </p:spPr>
        <p:txBody>
          <a:bodyPr lIns="70765" tIns="35383" rIns="70765" bIns="35383">
            <a:spAutoFit/>
          </a:bodyPr>
          <a:lstStyle/>
          <a:p>
            <a:pPr algn="ctr" defTabSz="708025" eaLnBrk="0" hangingPunct="0">
              <a:spcBef>
                <a:spcPct val="50000"/>
              </a:spcBef>
              <a:defRPr/>
            </a:pPr>
            <a:endParaRPr lang="tr-TR" sz="3200" b="1" dirty="0">
              <a:solidFill>
                <a:srgbClr val="5F5F5F"/>
              </a:solidFill>
            </a:endParaRPr>
          </a:p>
          <a:p>
            <a:pPr algn="ctr" defTabSz="708025" eaLnBrk="0" hangingPunct="0">
              <a:spcBef>
                <a:spcPct val="50000"/>
              </a:spcBef>
              <a:defRPr/>
            </a:pPr>
            <a:r>
              <a:rPr lang="tr-TR" sz="3200" b="1" dirty="0"/>
              <a:t>BAĞIMSIZ KORUMA KATMANLARI ve ORTAK NEDENLİ HATALARIN </a:t>
            </a:r>
            <a:r>
              <a:rPr lang="tr-TR" sz="3200" b="1"/>
              <a:t>BETA FAKTÖRÜ İLE </a:t>
            </a:r>
            <a:r>
              <a:rPr lang="tr-TR" sz="3200" b="1" dirty="0"/>
              <a:t>HESAPLANMASI</a:t>
            </a:r>
          </a:p>
          <a:p>
            <a:pPr algn="ctr" defTabSz="708025" eaLnBrk="0" hangingPunct="0">
              <a:spcBef>
                <a:spcPct val="50000"/>
              </a:spcBef>
              <a:defRPr/>
            </a:pPr>
            <a:r>
              <a:rPr lang="tr-TR" altLang="tr-TR" sz="2400" b="1" dirty="0"/>
              <a:t>HÜSEYİN ÖZCAN/ ŞİRKET MÜDÜRÜ</a:t>
            </a:r>
          </a:p>
          <a:p>
            <a:pPr algn="ctr" defTabSz="708025" eaLnBrk="0" hangingPunct="0">
              <a:spcBef>
                <a:spcPct val="50000"/>
              </a:spcBef>
              <a:defRPr/>
            </a:pPr>
            <a:r>
              <a:rPr lang="tr-TR" altLang="tr-TR" sz="2000" b="1" dirty="0"/>
              <a:t>ÖZCAN PROSES GÜVENLİĞİ ÇÖZÜMLERİ </a:t>
            </a:r>
          </a:p>
          <a:p>
            <a:pPr algn="ctr" defTabSz="708025" eaLnBrk="0" hangingPunct="0">
              <a:spcBef>
                <a:spcPct val="50000"/>
              </a:spcBef>
              <a:defRPr/>
            </a:pPr>
            <a:r>
              <a:rPr lang="tr-TR" altLang="tr-TR" sz="2000" b="1" dirty="0"/>
              <a:t>EĞİTİM DANIŞMANLIK LTD.ŞTİ.</a:t>
            </a:r>
            <a:endParaRPr lang="en-US" altLang="tr-TR" sz="2000" b="1" dirty="0"/>
          </a:p>
          <a:p>
            <a:pPr algn="ctr" defTabSz="708025" eaLnBrk="0" hangingPunct="0">
              <a:spcBef>
                <a:spcPct val="50000"/>
              </a:spcBef>
              <a:defRPr/>
            </a:pPr>
            <a:r>
              <a:rPr lang="tr-TR" sz="2000" b="1" dirty="0"/>
              <a:t>12-13 Eylül 2023</a:t>
            </a:r>
            <a:endParaRPr lang="tr-TR" b="1" dirty="0"/>
          </a:p>
        </p:txBody>
      </p:sp>
      <p:pic>
        <p:nvPicPr>
          <p:cNvPr id="3" name="Picture 2" descr="Logo&#10;&#10;Description automatically generated">
            <a:extLst>
              <a:ext uri="{FF2B5EF4-FFF2-40B4-BE49-F238E27FC236}">
                <a16:creationId xmlns:a16="http://schemas.microsoft.com/office/drawing/2014/main" id="{AEB4F043-5655-A44F-8A26-280276F90F80}"/>
              </a:ext>
            </a:extLst>
          </p:cNvPr>
          <p:cNvPicPr>
            <a:picLocks noChangeAspect="1"/>
          </p:cNvPicPr>
          <p:nvPr/>
        </p:nvPicPr>
        <p:blipFill>
          <a:blip r:embed="rId3"/>
          <a:stretch>
            <a:fillRect/>
          </a:stretch>
        </p:blipFill>
        <p:spPr>
          <a:xfrm>
            <a:off x="4868562" y="210065"/>
            <a:ext cx="2471352" cy="1396313"/>
          </a:xfrm>
          <a:prstGeom prst="rect">
            <a:avLst/>
          </a:prstGeom>
        </p:spPr>
      </p:pic>
    </p:spTree>
    <p:extLst>
      <p:ext uri="{BB962C8B-B14F-4D97-AF65-F5344CB8AC3E}">
        <p14:creationId xmlns:p14="http://schemas.microsoft.com/office/powerpoint/2010/main" val="176626778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a:extLst>
              <a:ext uri="{FF2B5EF4-FFF2-40B4-BE49-F238E27FC236}">
                <a16:creationId xmlns:a16="http://schemas.microsoft.com/office/drawing/2014/main" id="{970B339F-767C-AC7A-7E5C-B0991CD611F6}"/>
              </a:ext>
            </a:extLst>
          </p:cNvPr>
          <p:cNvSpPr>
            <a:spLocks noGrp="1"/>
          </p:cNvSpPr>
          <p:nvPr>
            <p:ph idx="1"/>
          </p:nvPr>
        </p:nvSpPr>
        <p:spPr>
          <a:xfrm>
            <a:off x="838200" y="250825"/>
            <a:ext cx="10515600" cy="4351338"/>
          </a:xfrm>
        </p:spPr>
        <p:txBody>
          <a:bodyPr/>
          <a:lstStyle/>
          <a:p>
            <a:pPr marR="284480" indent="0" algn="just">
              <a:buNone/>
            </a:pPr>
            <a:r>
              <a:rPr lang="tr-TR" sz="3600" b="1" dirty="0">
                <a:effectLst/>
                <a:latin typeface="Calibri" panose="020F0502020204030204" pitchFamily="34" charset="0"/>
                <a:ea typeface="Calibri" panose="020F0502020204030204" pitchFamily="34" charset="0"/>
                <a:cs typeface="Times New Roman" panose="02020603050405020304" pitchFamily="18" charset="0"/>
              </a:rPr>
              <a:t>2: Ortak Donanım</a:t>
            </a:r>
            <a:endParaRPr lang="tr-TR" sz="3600" dirty="0">
              <a:effectLst/>
              <a:latin typeface="Calibri" panose="020F0502020204030204" pitchFamily="34" charset="0"/>
              <a:ea typeface="Calibri" panose="020F0502020204030204" pitchFamily="34" charset="0"/>
              <a:cs typeface="Times New Roman" panose="02020603050405020304" pitchFamily="18" charset="0"/>
            </a:endParaRPr>
          </a:p>
          <a:p>
            <a:pPr marR="284480" indent="0" algn="just">
              <a:buNone/>
            </a:pPr>
            <a:r>
              <a:rPr lang="tr-TR" sz="3600" dirty="0">
                <a:effectLst/>
                <a:latin typeface="Calibri" panose="020F0502020204030204" pitchFamily="34" charset="0"/>
                <a:ea typeface="Calibri" panose="020F0502020204030204" pitchFamily="34" charset="0"/>
                <a:cs typeface="Times New Roman" panose="02020603050405020304" pitchFamily="18" charset="0"/>
              </a:rPr>
              <a:t>Bu eşleşme tipi, ortak destek eşleşmesine benzerdir, ancak eşleşme; çoklu koruyucu birimlerce ortak olarak kullanılan donanımın arızalanmasına dayanır. Ortam donanım eşleşme faktörü ayrıca yedekli enstrümantasyon, kontrol/veri alım ekipmanı, koruma sistemleri arasında da gözlemlenmiştir.</a:t>
            </a:r>
          </a:p>
          <a:p>
            <a:endParaRPr lang="tr-TR" dirty="0"/>
          </a:p>
        </p:txBody>
      </p:sp>
      <p:pic>
        <p:nvPicPr>
          <p:cNvPr id="4" name="Resim 3">
            <a:extLst>
              <a:ext uri="{FF2B5EF4-FFF2-40B4-BE49-F238E27FC236}">
                <a16:creationId xmlns:a16="http://schemas.microsoft.com/office/drawing/2014/main" id="{083E8771-9165-76AE-3708-D4223C111987}"/>
              </a:ext>
            </a:extLst>
          </p:cNvPr>
          <p:cNvPicPr>
            <a:picLocks noChangeAspect="1"/>
          </p:cNvPicPr>
          <p:nvPr/>
        </p:nvPicPr>
        <p:blipFill>
          <a:blip r:embed="rId2"/>
          <a:stretch>
            <a:fillRect/>
          </a:stretch>
        </p:blipFill>
        <p:spPr>
          <a:xfrm>
            <a:off x="8498840" y="3820160"/>
            <a:ext cx="2590800" cy="2590800"/>
          </a:xfrm>
          <a:prstGeom prst="rect">
            <a:avLst/>
          </a:prstGeom>
        </p:spPr>
      </p:pic>
    </p:spTree>
    <p:extLst>
      <p:ext uri="{BB962C8B-B14F-4D97-AF65-F5344CB8AC3E}">
        <p14:creationId xmlns:p14="http://schemas.microsoft.com/office/powerpoint/2010/main" val="410649630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a:extLst>
              <a:ext uri="{FF2B5EF4-FFF2-40B4-BE49-F238E27FC236}">
                <a16:creationId xmlns:a16="http://schemas.microsoft.com/office/drawing/2014/main" id="{C0291AFB-DEE5-96DD-6CD7-431DB2C190D5}"/>
              </a:ext>
            </a:extLst>
          </p:cNvPr>
          <p:cNvSpPr>
            <a:spLocks noGrp="1"/>
          </p:cNvSpPr>
          <p:nvPr>
            <p:ph idx="1"/>
          </p:nvPr>
        </p:nvSpPr>
        <p:spPr>
          <a:xfrm>
            <a:off x="838200" y="314960"/>
            <a:ext cx="10515600" cy="5862003"/>
          </a:xfrm>
        </p:spPr>
        <p:txBody>
          <a:bodyPr/>
          <a:lstStyle/>
          <a:p>
            <a:pPr marR="284480" indent="0" algn="just">
              <a:buNone/>
            </a:pPr>
            <a:r>
              <a:rPr lang="tr-TR" sz="2800" b="1" dirty="0">
                <a:effectLst/>
                <a:latin typeface="Calibri" panose="020F0502020204030204" pitchFamily="34" charset="0"/>
                <a:ea typeface="Calibri" panose="020F0502020204030204" pitchFamily="34" charset="0"/>
                <a:cs typeface="Times New Roman" panose="02020603050405020304" pitchFamily="18" charset="0"/>
              </a:rPr>
              <a:t>3: Ekipman Benzerliği</a:t>
            </a:r>
            <a:endParaRPr lang="tr-TR" sz="2800" dirty="0">
              <a:effectLst/>
              <a:latin typeface="Calibri" panose="020F0502020204030204" pitchFamily="34" charset="0"/>
              <a:ea typeface="Calibri" panose="020F0502020204030204" pitchFamily="34" charset="0"/>
              <a:cs typeface="Times New Roman" panose="02020603050405020304" pitchFamily="18" charset="0"/>
            </a:endParaRPr>
          </a:p>
          <a:p>
            <a:pPr marR="284480" indent="0" algn="just">
              <a:buNone/>
            </a:pPr>
            <a:r>
              <a:rPr lang="tr-TR" sz="2800" dirty="0">
                <a:effectLst/>
                <a:latin typeface="Calibri" panose="020F0502020204030204" pitchFamily="34" charset="0"/>
                <a:ea typeface="Calibri" panose="020F0502020204030204" pitchFamily="34" charset="0"/>
                <a:cs typeface="Times New Roman" panose="02020603050405020304" pitchFamily="18" charset="0"/>
              </a:rPr>
              <a:t>Birçok sektör içerisinde gözlenen </a:t>
            </a:r>
            <a:r>
              <a:rPr lang="tr-TR" sz="2800" dirty="0" err="1">
                <a:effectLst/>
                <a:latin typeface="Calibri" panose="020F0502020204030204" pitchFamily="34" charset="0"/>
                <a:ea typeface="Calibri" panose="020F0502020204030204" pitchFamily="34" charset="0"/>
                <a:cs typeface="Times New Roman" panose="02020603050405020304" pitchFamily="18" charset="0"/>
              </a:rPr>
              <a:t>CCF'lerin</a:t>
            </a:r>
            <a:r>
              <a:rPr lang="tr-TR" sz="2800" dirty="0">
                <a:effectLst/>
                <a:latin typeface="Calibri" panose="020F0502020204030204" pitchFamily="34" charset="0"/>
                <a:ea typeface="Calibri" panose="020F0502020204030204" pitchFamily="34" charset="0"/>
                <a:cs typeface="Times New Roman" panose="02020603050405020304" pitchFamily="18" charset="0"/>
              </a:rPr>
              <a:t> birçoğunda benzer ekipmanlar olduğu görülmüştür. Bunun ana sebebi, benzer ekipmanların ortak tasarım ve üretim işlemleri, aynı kurulum ve işletim prosedürleri, aynı işletim politikaları ve prosedürleri, ayrıca aynı bakım programlarından etkilenmesidir. Bu ortak noktalar, sistematik olarak tekrar eden insan hataları ve diğer eksikliklerden dolayı meydana gelen çoklu arızaların oluşmasına yol açar.</a:t>
            </a:r>
          </a:p>
          <a:p>
            <a:endParaRPr lang="tr-TR" dirty="0"/>
          </a:p>
        </p:txBody>
      </p:sp>
      <p:pic>
        <p:nvPicPr>
          <p:cNvPr id="5" name="Resim 4">
            <a:extLst>
              <a:ext uri="{FF2B5EF4-FFF2-40B4-BE49-F238E27FC236}">
                <a16:creationId xmlns:a16="http://schemas.microsoft.com/office/drawing/2014/main" id="{DA3C6644-513E-0CD5-C3C7-B2FA6B1228A2}"/>
              </a:ext>
            </a:extLst>
          </p:cNvPr>
          <p:cNvPicPr>
            <a:picLocks noChangeAspect="1"/>
          </p:cNvPicPr>
          <p:nvPr/>
        </p:nvPicPr>
        <p:blipFill>
          <a:blip r:embed="rId2">
            <a:duotone>
              <a:prstClr val="black"/>
              <a:schemeClr val="accent2">
                <a:tint val="45000"/>
                <a:satMod val="400000"/>
              </a:schemeClr>
            </a:duotone>
          </a:blip>
          <a:stretch>
            <a:fillRect/>
          </a:stretch>
        </p:blipFill>
        <p:spPr>
          <a:xfrm>
            <a:off x="4263280" y="3781991"/>
            <a:ext cx="4254719" cy="2667137"/>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spTree>
    <p:extLst>
      <p:ext uri="{BB962C8B-B14F-4D97-AF65-F5344CB8AC3E}">
        <p14:creationId xmlns:p14="http://schemas.microsoft.com/office/powerpoint/2010/main" val="246070974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a:extLst>
              <a:ext uri="{FF2B5EF4-FFF2-40B4-BE49-F238E27FC236}">
                <a16:creationId xmlns:a16="http://schemas.microsoft.com/office/drawing/2014/main" id="{9C6363B9-CCDB-BCE8-BE42-144A0F117CAC}"/>
              </a:ext>
            </a:extLst>
          </p:cNvPr>
          <p:cNvSpPr>
            <a:spLocks noGrp="1"/>
          </p:cNvSpPr>
          <p:nvPr>
            <p:ph idx="1"/>
          </p:nvPr>
        </p:nvSpPr>
        <p:spPr>
          <a:xfrm>
            <a:off x="838200" y="416560"/>
            <a:ext cx="10515600" cy="5760403"/>
          </a:xfrm>
        </p:spPr>
        <p:txBody>
          <a:bodyPr/>
          <a:lstStyle/>
          <a:p>
            <a:pPr marR="284480" indent="0" algn="just">
              <a:buNone/>
            </a:pPr>
            <a:r>
              <a:rPr lang="tr-TR" sz="2800" b="1" dirty="0">
                <a:effectLst/>
                <a:latin typeface="Calibri" panose="020F0502020204030204" pitchFamily="34" charset="0"/>
                <a:ea typeface="Calibri" panose="020F0502020204030204" pitchFamily="34" charset="0"/>
                <a:cs typeface="Times New Roman" panose="02020603050405020304" pitchFamily="18" charset="0"/>
              </a:rPr>
              <a:t>4: Ortak Bölge</a:t>
            </a:r>
            <a:endParaRPr lang="tr-TR" sz="2800" dirty="0">
              <a:effectLst/>
              <a:latin typeface="Calibri" panose="020F0502020204030204" pitchFamily="34" charset="0"/>
              <a:ea typeface="Calibri" panose="020F0502020204030204" pitchFamily="34" charset="0"/>
              <a:cs typeface="Times New Roman" panose="02020603050405020304" pitchFamily="18" charset="0"/>
            </a:endParaRPr>
          </a:p>
          <a:p>
            <a:pPr marR="284480" indent="0" algn="just">
              <a:buNone/>
            </a:pPr>
            <a:r>
              <a:rPr lang="tr-TR" sz="3200" dirty="0">
                <a:effectLst/>
                <a:latin typeface="Calibri" panose="020F0502020204030204" pitchFamily="34" charset="0"/>
                <a:ea typeface="Calibri" panose="020F0502020204030204" pitchFamily="34" charset="0"/>
                <a:cs typeface="Times New Roman" panose="02020603050405020304" pitchFamily="18" charset="0"/>
              </a:rPr>
              <a:t>Aynı bölgede yer alan ekipman; anlık, etkili olaylar dahil olmak üzere aynı harici çevresel koşullardan (deprem, yangın, sel, misil etkisi, vb.) ve anormal çevrelerden (aşırı toz, titreme, yüksek sıcaklık, nem, vb.) gelen arızalanmalara karşı hassas olabilir.</a:t>
            </a:r>
          </a:p>
          <a:p>
            <a:endParaRPr lang="tr-TR" dirty="0"/>
          </a:p>
        </p:txBody>
      </p:sp>
      <p:pic>
        <p:nvPicPr>
          <p:cNvPr id="5" name="Resim 4">
            <a:extLst>
              <a:ext uri="{FF2B5EF4-FFF2-40B4-BE49-F238E27FC236}">
                <a16:creationId xmlns:a16="http://schemas.microsoft.com/office/drawing/2014/main" id="{17C2E9B0-696A-89D5-11DF-C9EB5C9472D0}"/>
              </a:ext>
            </a:extLst>
          </p:cNvPr>
          <p:cNvPicPr>
            <a:picLocks noChangeAspect="1"/>
          </p:cNvPicPr>
          <p:nvPr/>
        </p:nvPicPr>
        <p:blipFill>
          <a:blip r:embed="rId2"/>
          <a:stretch>
            <a:fillRect/>
          </a:stretch>
        </p:blipFill>
        <p:spPr>
          <a:xfrm>
            <a:off x="2342407" y="3396445"/>
            <a:ext cx="7507185" cy="3166915"/>
          </a:xfrm>
          <a:prstGeom prst="rect">
            <a:avLst/>
          </a:prstGeom>
        </p:spPr>
      </p:pic>
    </p:spTree>
    <p:extLst>
      <p:ext uri="{BB962C8B-B14F-4D97-AF65-F5344CB8AC3E}">
        <p14:creationId xmlns:p14="http://schemas.microsoft.com/office/powerpoint/2010/main" val="73096240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a:extLst>
              <a:ext uri="{FF2B5EF4-FFF2-40B4-BE49-F238E27FC236}">
                <a16:creationId xmlns:a16="http://schemas.microsoft.com/office/drawing/2014/main" id="{C286C9E6-0E35-1834-6476-04482ED7C689}"/>
              </a:ext>
            </a:extLst>
          </p:cNvPr>
          <p:cNvSpPr>
            <a:spLocks noGrp="1"/>
          </p:cNvSpPr>
          <p:nvPr>
            <p:ph idx="1"/>
          </p:nvPr>
        </p:nvSpPr>
        <p:spPr>
          <a:xfrm>
            <a:off x="838200" y="386080"/>
            <a:ext cx="10515600" cy="6065520"/>
          </a:xfrm>
        </p:spPr>
        <p:txBody>
          <a:bodyPr/>
          <a:lstStyle/>
          <a:p>
            <a:pPr marR="284480" indent="0" algn="just">
              <a:buNone/>
            </a:pPr>
            <a:r>
              <a:rPr lang="tr-TR" sz="3200" b="1" dirty="0">
                <a:effectLst/>
                <a:latin typeface="Calibri" panose="020F0502020204030204" pitchFamily="34" charset="0"/>
                <a:ea typeface="Calibri" panose="020F0502020204030204" pitchFamily="34" charset="0"/>
                <a:cs typeface="Times New Roman" panose="02020603050405020304" pitchFamily="18" charset="0"/>
              </a:rPr>
              <a:t>5: Ortak İç Çevre</a:t>
            </a:r>
            <a:endParaRPr lang="tr-TR" sz="3200" dirty="0">
              <a:effectLst/>
              <a:latin typeface="Calibri" panose="020F0502020204030204" pitchFamily="34" charset="0"/>
              <a:ea typeface="Calibri" panose="020F0502020204030204" pitchFamily="34" charset="0"/>
              <a:cs typeface="Times New Roman" panose="02020603050405020304" pitchFamily="18" charset="0"/>
            </a:endParaRPr>
          </a:p>
          <a:p>
            <a:pPr marR="284480" indent="0" algn="just">
              <a:buNone/>
            </a:pPr>
            <a:r>
              <a:rPr lang="tr-TR" sz="3200" dirty="0">
                <a:effectLst/>
                <a:latin typeface="Calibri" panose="020F0502020204030204" pitchFamily="34" charset="0"/>
                <a:ea typeface="Calibri" panose="020F0502020204030204" pitchFamily="34" charset="0"/>
                <a:cs typeface="Times New Roman" panose="02020603050405020304" pitchFamily="18" charset="0"/>
              </a:rPr>
              <a:t>İç çevre kimi zaman, koruyucu birim arızalarına sebep olabilir ya da bunların oluşmasında bir paya sahip olabilir. İç çevre örneklerine ekipman hava sistemi içerisindeki hava, elektrik dağıtım sistemi içerisindeki elektrik akımı, acil durum soğutma sistemindeki su, hidrolik sistem içerisindeki sıvı gösterilebilir. Bu olayların; iç çevrelerin, bu koruyucu birimler ile aynı ya da benzer olması durumunda, çoklu koruyucu birim arızalanmasına sebep olması muhtemeldir.</a:t>
            </a:r>
          </a:p>
          <a:p>
            <a:endParaRPr lang="tr-TR" dirty="0"/>
          </a:p>
        </p:txBody>
      </p:sp>
    </p:spTree>
    <p:extLst>
      <p:ext uri="{BB962C8B-B14F-4D97-AF65-F5344CB8AC3E}">
        <p14:creationId xmlns:p14="http://schemas.microsoft.com/office/powerpoint/2010/main" val="174488959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a:extLst>
              <a:ext uri="{FF2B5EF4-FFF2-40B4-BE49-F238E27FC236}">
                <a16:creationId xmlns:a16="http://schemas.microsoft.com/office/drawing/2014/main" id="{D5D9A48E-E6E7-7007-1A34-5D17D4B1F679}"/>
              </a:ext>
            </a:extLst>
          </p:cNvPr>
          <p:cNvSpPr>
            <a:spLocks noGrp="1"/>
          </p:cNvSpPr>
          <p:nvPr>
            <p:ph idx="1"/>
          </p:nvPr>
        </p:nvSpPr>
        <p:spPr>
          <a:xfrm>
            <a:off x="838200" y="548640"/>
            <a:ext cx="10515600" cy="5628323"/>
          </a:xfrm>
        </p:spPr>
        <p:txBody>
          <a:bodyPr/>
          <a:lstStyle/>
          <a:p>
            <a:pPr marR="284480" indent="0" algn="just">
              <a:buNone/>
            </a:pPr>
            <a:r>
              <a:rPr lang="tr-TR" sz="2800" b="1" dirty="0">
                <a:effectLst/>
                <a:latin typeface="Calibri" panose="020F0502020204030204" pitchFamily="34" charset="0"/>
                <a:ea typeface="Calibri" panose="020F0502020204030204" pitchFamily="34" charset="0"/>
                <a:cs typeface="Times New Roman" panose="02020603050405020304" pitchFamily="18" charset="0"/>
              </a:rPr>
              <a:t>6: Ortak İşletim/Bakım Operatör ve Prosedürleri</a:t>
            </a:r>
            <a:endParaRPr lang="tr-TR" sz="2800" dirty="0">
              <a:effectLst/>
              <a:latin typeface="Calibri" panose="020F0502020204030204" pitchFamily="34" charset="0"/>
              <a:ea typeface="Calibri" panose="020F0502020204030204" pitchFamily="34" charset="0"/>
              <a:cs typeface="Times New Roman" panose="02020603050405020304" pitchFamily="18" charset="0"/>
            </a:endParaRPr>
          </a:p>
          <a:p>
            <a:pPr marR="284480" indent="0" algn="just">
              <a:buNone/>
            </a:pPr>
            <a:r>
              <a:rPr lang="tr-TR" sz="2800" dirty="0">
                <a:effectLst/>
                <a:latin typeface="Calibri" panose="020F0502020204030204" pitchFamily="34" charset="0"/>
                <a:ea typeface="Calibri" panose="020F0502020204030204" pitchFamily="34" charset="0"/>
                <a:cs typeface="Times New Roman" panose="02020603050405020304" pitchFamily="18" charset="0"/>
              </a:rPr>
              <a:t>Çok ciddi kazaların bazıları çoklu koruyucu birimler üzerinde uygulanan hatalı işletim, yanlış ayarlama ve hatalı kalibrasyon gibi insan hataları ya da yöntemsel hataların sonucu olarak oluşmuştur. Teorik olarak aynı personel tarafından işletilen, bakımı yapılan, ya da aynı prosedürler (yazılı ya da sözlü) ile çözüme ulaştırılan koruyucu birimlerin tümünün (benzer ya da benzer olmayan) CCF kapsamında arızaya maruz kalma ihtimali yüksektir.</a:t>
            </a:r>
          </a:p>
          <a:p>
            <a:endParaRPr lang="tr-TR" dirty="0"/>
          </a:p>
        </p:txBody>
      </p:sp>
      <p:pic>
        <p:nvPicPr>
          <p:cNvPr id="4" name="Resim 3">
            <a:extLst>
              <a:ext uri="{FF2B5EF4-FFF2-40B4-BE49-F238E27FC236}">
                <a16:creationId xmlns:a16="http://schemas.microsoft.com/office/drawing/2014/main" id="{984152AE-71D0-F64B-DFA0-4F61A6B213C8}"/>
              </a:ext>
            </a:extLst>
          </p:cNvPr>
          <p:cNvPicPr>
            <a:picLocks noChangeAspect="1"/>
          </p:cNvPicPr>
          <p:nvPr/>
        </p:nvPicPr>
        <p:blipFill>
          <a:blip r:embed="rId2"/>
          <a:stretch>
            <a:fillRect/>
          </a:stretch>
        </p:blipFill>
        <p:spPr>
          <a:xfrm>
            <a:off x="6719947" y="3779520"/>
            <a:ext cx="4733865" cy="2659380"/>
          </a:xfrm>
          <a:prstGeom prst="rect">
            <a:avLst/>
          </a:prstGeom>
        </p:spPr>
      </p:pic>
    </p:spTree>
    <p:extLst>
      <p:ext uri="{BB962C8B-B14F-4D97-AF65-F5344CB8AC3E}">
        <p14:creationId xmlns:p14="http://schemas.microsoft.com/office/powerpoint/2010/main" val="342362176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a:extLst>
              <a:ext uri="{FF2B5EF4-FFF2-40B4-BE49-F238E27FC236}">
                <a16:creationId xmlns:a16="http://schemas.microsoft.com/office/drawing/2014/main" id="{4E7D8233-E820-1A41-64FF-915DDD5583E2}"/>
              </a:ext>
            </a:extLst>
          </p:cNvPr>
          <p:cNvSpPr>
            <a:spLocks noGrp="1"/>
          </p:cNvSpPr>
          <p:nvPr>
            <p:ph idx="1"/>
          </p:nvPr>
        </p:nvSpPr>
        <p:spPr>
          <a:xfrm>
            <a:off x="838200" y="396240"/>
            <a:ext cx="10515600" cy="5780723"/>
          </a:xfrm>
        </p:spPr>
        <p:txBody>
          <a:bodyPr>
            <a:normAutofit/>
          </a:bodyPr>
          <a:lstStyle/>
          <a:p>
            <a:pPr marL="0" indent="0">
              <a:buNone/>
            </a:pPr>
            <a:r>
              <a:rPr lang="tr-TR" sz="3200" dirty="0">
                <a:effectLst/>
                <a:latin typeface="Calibri" panose="020F0502020204030204" pitchFamily="34" charset="0"/>
                <a:ea typeface="Calibri" panose="020F0502020204030204" pitchFamily="34" charset="0"/>
                <a:cs typeface="Times New Roman" panose="02020603050405020304" pitchFamily="18" charset="0"/>
              </a:rPr>
              <a:t>Çoklu koruyucu birimleri etkisiz kılan ve tek sebepli arızalara atfedilen olaylar genellikle bağıl arızalar olarak adlandırılmakta olup, çoğunlukla ilgili risklere önemli derecede katkı edebilecek seviyede gösterilmiştir. Bu olaylar genel anlamda bağıl arıza olayları olarak adlandırılmaktadır. Net bir şekilde çözüme ulaştırılmamış bağıl arızaların sebepleri, önemli olduğuna karar verilmiş ise, ortak nedenli arıza (CCF) analizi içerisinde çözümlenmelidir</a:t>
            </a:r>
            <a:endParaRPr lang="tr-TR" sz="3200" dirty="0"/>
          </a:p>
        </p:txBody>
      </p:sp>
      <p:pic>
        <p:nvPicPr>
          <p:cNvPr id="5" name="Resim 4">
            <a:extLst>
              <a:ext uri="{FF2B5EF4-FFF2-40B4-BE49-F238E27FC236}">
                <a16:creationId xmlns:a16="http://schemas.microsoft.com/office/drawing/2014/main" id="{CBFCD5A4-B00B-EC3C-A319-8E580A4A312B}"/>
              </a:ext>
            </a:extLst>
          </p:cNvPr>
          <p:cNvPicPr>
            <a:picLocks noChangeAspect="1"/>
          </p:cNvPicPr>
          <p:nvPr/>
        </p:nvPicPr>
        <p:blipFill>
          <a:blip r:embed="rId2">
            <a:duotone>
              <a:prstClr val="black"/>
              <a:schemeClr val="accent4">
                <a:tint val="45000"/>
                <a:satMod val="400000"/>
              </a:schemeClr>
            </a:duotone>
          </a:blip>
          <a:stretch>
            <a:fillRect/>
          </a:stretch>
        </p:blipFill>
        <p:spPr>
          <a:xfrm>
            <a:off x="3556001" y="3996652"/>
            <a:ext cx="4896512" cy="2060762"/>
          </a:xfrm>
          <a:prstGeom prst="rect">
            <a:avLst/>
          </a:prstGeom>
          <a:solidFill>
            <a:srgbClr val="FFFFFF">
              <a:shade val="85000"/>
            </a:srgbClr>
          </a:solidFill>
          <a:ln w="127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spTree>
    <p:extLst>
      <p:ext uri="{BB962C8B-B14F-4D97-AF65-F5344CB8AC3E}">
        <p14:creationId xmlns:p14="http://schemas.microsoft.com/office/powerpoint/2010/main" val="104119051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a:extLst>
              <a:ext uri="{FF2B5EF4-FFF2-40B4-BE49-F238E27FC236}">
                <a16:creationId xmlns:a16="http://schemas.microsoft.com/office/drawing/2014/main" id="{B13BD8A3-FD84-A6C1-C211-3E662883A73C}"/>
              </a:ext>
            </a:extLst>
          </p:cNvPr>
          <p:cNvSpPr>
            <a:spLocks noGrp="1"/>
          </p:cNvSpPr>
          <p:nvPr>
            <p:ph idx="1"/>
          </p:nvPr>
        </p:nvSpPr>
        <p:spPr>
          <a:xfrm>
            <a:off x="838200" y="416560"/>
            <a:ext cx="10515600" cy="5760403"/>
          </a:xfrm>
        </p:spPr>
        <p:txBody>
          <a:bodyPr/>
          <a:lstStyle/>
          <a:p>
            <a:r>
              <a:rPr lang="tr-TR" dirty="0"/>
              <a:t>Sonuç olarak, proses güvenliğinde ortak nedenli enstrüman hataları, endüstriyel tesisler için ciddi bir risk oluşturur. Bu riskleri minimize etmek için doğru analiz, uygun önlemler ve sürekli iyileştirme süreçleri hayati öneme sahiptir.</a:t>
            </a:r>
          </a:p>
        </p:txBody>
      </p:sp>
      <p:pic>
        <p:nvPicPr>
          <p:cNvPr id="4" name="Resim 3">
            <a:extLst>
              <a:ext uri="{FF2B5EF4-FFF2-40B4-BE49-F238E27FC236}">
                <a16:creationId xmlns:a16="http://schemas.microsoft.com/office/drawing/2014/main" id="{26FBE763-510E-1861-5884-39E392977DF0}"/>
              </a:ext>
            </a:extLst>
          </p:cNvPr>
          <p:cNvPicPr>
            <a:picLocks noChangeAspect="1"/>
          </p:cNvPicPr>
          <p:nvPr/>
        </p:nvPicPr>
        <p:blipFill>
          <a:blip r:embed="rId2"/>
          <a:stretch>
            <a:fillRect/>
          </a:stretch>
        </p:blipFill>
        <p:spPr>
          <a:xfrm>
            <a:off x="1459682" y="2182486"/>
            <a:ext cx="8182158" cy="3472701"/>
          </a:xfrm>
          <a:prstGeom prst="rect">
            <a:avLst/>
          </a:prstGeom>
        </p:spPr>
      </p:pic>
    </p:spTree>
    <p:extLst>
      <p:ext uri="{BB962C8B-B14F-4D97-AF65-F5344CB8AC3E}">
        <p14:creationId xmlns:p14="http://schemas.microsoft.com/office/powerpoint/2010/main" val="283141210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a:extLst>
              <a:ext uri="{FF2B5EF4-FFF2-40B4-BE49-F238E27FC236}">
                <a16:creationId xmlns:a16="http://schemas.microsoft.com/office/drawing/2014/main" id="{E61E2BE9-A846-8B10-5C18-CA1DA3535DEC}"/>
              </a:ext>
            </a:extLst>
          </p:cNvPr>
          <p:cNvSpPr>
            <a:spLocks noGrp="1"/>
          </p:cNvSpPr>
          <p:nvPr>
            <p:ph idx="1"/>
          </p:nvPr>
        </p:nvSpPr>
        <p:spPr>
          <a:xfrm>
            <a:off x="838200" y="558800"/>
            <a:ext cx="10515600" cy="5618163"/>
          </a:xfrm>
        </p:spPr>
        <p:txBody>
          <a:bodyPr>
            <a:noAutofit/>
          </a:bodyPr>
          <a:lstStyle/>
          <a:p>
            <a:pPr marL="0" indent="0">
              <a:buNone/>
            </a:pPr>
            <a:r>
              <a:rPr lang="tr-TR" dirty="0"/>
              <a:t>Ortak Nedenli Arıza (CCF), paylaşılan bir kök neden veya ortak bir arıza modu nedeniyle birden fazla bileşenin veya öğenin aynı anda veya kısa bir süre içinde arızalandığı bir durumu ifade eder. Bu, belirli bir düzeyde güvenilirlik veya emniyet sağlamak üzere tasarlanmış yedekli veya çeşitli sistemlerin arızalanmasına yol açabilir. CCF, özellikle nükleer enerji, havacılık, uzay, ulaşım ve sağlık hizmetleri gibi güvenlik ve güvenilirliğin çok önemli olduğu çeşitli sektörlerde kritik bir husustur. </a:t>
            </a:r>
          </a:p>
        </p:txBody>
      </p:sp>
      <p:pic>
        <p:nvPicPr>
          <p:cNvPr id="2" name="Resim 1">
            <a:extLst>
              <a:ext uri="{FF2B5EF4-FFF2-40B4-BE49-F238E27FC236}">
                <a16:creationId xmlns:a16="http://schemas.microsoft.com/office/drawing/2014/main" id="{C11C5F76-CB4B-3C0B-B1E3-34341531761C}"/>
              </a:ext>
            </a:extLst>
          </p:cNvPr>
          <p:cNvPicPr>
            <a:picLocks noChangeAspect="1"/>
          </p:cNvPicPr>
          <p:nvPr/>
        </p:nvPicPr>
        <p:blipFill>
          <a:blip r:embed="rId2"/>
          <a:stretch>
            <a:fillRect/>
          </a:stretch>
        </p:blipFill>
        <p:spPr>
          <a:xfrm>
            <a:off x="3454400" y="3429000"/>
            <a:ext cx="4683217" cy="3243562"/>
          </a:xfrm>
          <a:prstGeom prst="rect">
            <a:avLst/>
          </a:prstGeom>
        </p:spPr>
      </p:pic>
    </p:spTree>
    <p:extLst>
      <p:ext uri="{BB962C8B-B14F-4D97-AF65-F5344CB8AC3E}">
        <p14:creationId xmlns:p14="http://schemas.microsoft.com/office/powerpoint/2010/main" val="40802884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a:extLst>
              <a:ext uri="{FF2B5EF4-FFF2-40B4-BE49-F238E27FC236}">
                <a16:creationId xmlns:a16="http://schemas.microsoft.com/office/drawing/2014/main" id="{0CC030E3-5ED0-FC71-6D0B-FC426641B32A}"/>
              </a:ext>
            </a:extLst>
          </p:cNvPr>
          <p:cNvSpPr>
            <a:spLocks noGrp="1"/>
          </p:cNvSpPr>
          <p:nvPr>
            <p:ph idx="1"/>
          </p:nvPr>
        </p:nvSpPr>
        <p:spPr>
          <a:xfrm>
            <a:off x="838200" y="533558"/>
            <a:ext cx="10515600" cy="5790883"/>
          </a:xfrm>
        </p:spPr>
        <p:txBody>
          <a:bodyPr>
            <a:normAutofit/>
          </a:bodyPr>
          <a:lstStyle/>
          <a:p>
            <a:pPr marL="0" indent="0">
              <a:buNone/>
            </a:pPr>
            <a:r>
              <a:rPr kumimoji="0" lang="tr-TR" sz="3600" b="0" i="0" u="none" strike="noStrike" kern="1200" cap="none" spc="0" normalizeH="0" baseline="0" noProof="0" dirty="0">
                <a:ln>
                  <a:noFill/>
                </a:ln>
                <a:solidFill>
                  <a:prstClr val="black"/>
                </a:solidFill>
                <a:effectLst/>
                <a:uLnTx/>
                <a:uFillTx/>
                <a:latin typeface="Calibri" panose="020F0502020204030204"/>
                <a:ea typeface="+mn-ea"/>
                <a:cs typeface="+mn-cs"/>
              </a:rPr>
              <a:t>Bu tür endüstrilerde sistemler, bir parçanın arızalanması durumunda devralınacak başka bir parça olmasını sağlamak için genellikle fazlalıklar ve çeşitli bileşenlerle tasarlanır. Ancak, bu yedek bileşenler aynı temel soruna açıksa, sistemin genel güvenilirliğini tehlikeye atabilir. Örneğin, bir nükleer santralde, Doğal bir afet gibi ortak bir çevresel faktör nedeniyle birden fazla güvenlik sistemi arızalanırsa, bu bir felaket durumuna yol açabilir. Aynı şekilde havacılıkta da bir uçağın iki motorunun da ortak bir üretim hatasından dolayı arızalanması ciddi bir kazaya neden olabilir</a:t>
            </a:r>
            <a:endParaRPr lang="tr-TR" sz="3600" dirty="0"/>
          </a:p>
        </p:txBody>
      </p:sp>
    </p:spTree>
    <p:extLst>
      <p:ext uri="{BB962C8B-B14F-4D97-AF65-F5344CB8AC3E}">
        <p14:creationId xmlns:p14="http://schemas.microsoft.com/office/powerpoint/2010/main" val="147898417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a:extLst>
              <a:ext uri="{FF2B5EF4-FFF2-40B4-BE49-F238E27FC236}">
                <a16:creationId xmlns:a16="http://schemas.microsoft.com/office/drawing/2014/main" id="{7F581DCD-CF41-D460-5B0E-BF69EEE63F12}"/>
              </a:ext>
            </a:extLst>
          </p:cNvPr>
          <p:cNvSpPr>
            <a:spLocks noGrp="1"/>
          </p:cNvSpPr>
          <p:nvPr>
            <p:ph idx="1"/>
          </p:nvPr>
        </p:nvSpPr>
        <p:spPr>
          <a:xfrm>
            <a:off x="756920" y="514985"/>
            <a:ext cx="10515600" cy="4351338"/>
          </a:xfrm>
        </p:spPr>
        <p:txBody>
          <a:bodyPr>
            <a:normAutofit/>
          </a:bodyPr>
          <a:lstStyle/>
          <a:p>
            <a:pPr marL="0" indent="0">
              <a:buNone/>
            </a:pPr>
            <a:r>
              <a:rPr lang="tr-TR" sz="4000" dirty="0">
                <a:effectLst/>
                <a:latin typeface="Calibri" panose="020F0502020204030204" pitchFamily="34" charset="0"/>
                <a:ea typeface="Calibri" panose="020F0502020204030204" pitchFamily="34" charset="0"/>
                <a:cs typeface="Times New Roman" panose="02020603050405020304" pitchFamily="18" charset="0"/>
              </a:rPr>
              <a:t>Ortak nedenli arıza analizinde yaygın olarak IEC 61508-6 standardında belirtilen Beta faktörü modeli kullanılmaktadır.</a:t>
            </a:r>
            <a:endParaRPr lang="tr-TR" sz="4000" dirty="0"/>
          </a:p>
        </p:txBody>
      </p:sp>
      <p:pic>
        <p:nvPicPr>
          <p:cNvPr id="5" name="Resim 4">
            <a:extLst>
              <a:ext uri="{FF2B5EF4-FFF2-40B4-BE49-F238E27FC236}">
                <a16:creationId xmlns:a16="http://schemas.microsoft.com/office/drawing/2014/main" id="{6DE08F0F-C33A-766B-DD99-61A6AF231D6A}"/>
              </a:ext>
            </a:extLst>
          </p:cNvPr>
          <p:cNvPicPr>
            <a:picLocks noChangeAspect="1"/>
          </p:cNvPicPr>
          <p:nvPr/>
        </p:nvPicPr>
        <p:blipFill>
          <a:blip r:embed="rId2"/>
          <a:stretch>
            <a:fillRect/>
          </a:stretch>
        </p:blipFill>
        <p:spPr>
          <a:xfrm>
            <a:off x="5842991" y="1597086"/>
            <a:ext cx="5429529" cy="4578585"/>
          </a:xfrm>
          <a:prstGeom prst="rect">
            <a:avLst/>
          </a:prstGeom>
        </p:spPr>
      </p:pic>
      <p:pic>
        <p:nvPicPr>
          <p:cNvPr id="6" name="Resim 5">
            <a:extLst>
              <a:ext uri="{FF2B5EF4-FFF2-40B4-BE49-F238E27FC236}">
                <a16:creationId xmlns:a16="http://schemas.microsoft.com/office/drawing/2014/main" id="{3C49DC0E-702B-B376-B656-7C4E0206974C}"/>
              </a:ext>
            </a:extLst>
          </p:cNvPr>
          <p:cNvPicPr>
            <a:picLocks noChangeAspect="1"/>
          </p:cNvPicPr>
          <p:nvPr/>
        </p:nvPicPr>
        <p:blipFill>
          <a:blip r:embed="rId3"/>
          <a:stretch>
            <a:fillRect/>
          </a:stretch>
        </p:blipFill>
        <p:spPr>
          <a:xfrm>
            <a:off x="1022924" y="3429000"/>
            <a:ext cx="4334632" cy="1530229"/>
          </a:xfrm>
          <a:prstGeom prst="rect">
            <a:avLst/>
          </a:prstGeom>
        </p:spPr>
      </p:pic>
    </p:spTree>
    <p:extLst>
      <p:ext uri="{BB962C8B-B14F-4D97-AF65-F5344CB8AC3E}">
        <p14:creationId xmlns:p14="http://schemas.microsoft.com/office/powerpoint/2010/main" val="149633584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a:extLst>
              <a:ext uri="{FF2B5EF4-FFF2-40B4-BE49-F238E27FC236}">
                <a16:creationId xmlns:a16="http://schemas.microsoft.com/office/drawing/2014/main" id="{E85BCE39-81A8-0743-6AD3-B8D41F0ADC83}"/>
              </a:ext>
            </a:extLst>
          </p:cNvPr>
          <p:cNvSpPr>
            <a:spLocks noGrp="1"/>
          </p:cNvSpPr>
          <p:nvPr>
            <p:ph idx="1"/>
          </p:nvPr>
        </p:nvSpPr>
        <p:spPr>
          <a:xfrm>
            <a:off x="675640" y="616585"/>
            <a:ext cx="10515600" cy="4351338"/>
          </a:xfrm>
        </p:spPr>
        <p:txBody>
          <a:bodyPr>
            <a:noAutofit/>
          </a:bodyPr>
          <a:lstStyle/>
          <a:p>
            <a:pPr marL="0" indent="0">
              <a:buNone/>
            </a:pPr>
            <a:r>
              <a:rPr lang="tr-TR" sz="4000" dirty="0"/>
              <a:t>Proses güvenliği, endüstriyel tesislerde üretim, imalat veya işlemler sırasında tehlikeleri ve riskleri minimize etmeyi amaçlayan bir disiplindir. </a:t>
            </a:r>
          </a:p>
          <a:p>
            <a:pPr marL="0" indent="0">
              <a:buNone/>
            </a:pPr>
            <a:r>
              <a:rPr lang="tr-TR" sz="4000" dirty="0"/>
              <a:t>Proses güvenliğinde, enstrümanlar </a:t>
            </a:r>
          </a:p>
          <a:p>
            <a:pPr marL="0" indent="0">
              <a:buNone/>
            </a:pPr>
            <a:r>
              <a:rPr lang="tr-TR" sz="4000" dirty="0"/>
              <a:t>(sensörler, kontrol cihazları, otomasyon </a:t>
            </a:r>
          </a:p>
          <a:p>
            <a:pPr marL="0" indent="0">
              <a:buNone/>
            </a:pPr>
            <a:r>
              <a:rPr lang="tr-TR" sz="4000" dirty="0"/>
              <a:t>sistemleri vb.) önemli bir rol oynar ve </a:t>
            </a:r>
          </a:p>
          <a:p>
            <a:pPr marL="0" indent="0">
              <a:buNone/>
            </a:pPr>
            <a:r>
              <a:rPr lang="tr-TR" sz="4000" dirty="0"/>
              <a:t>bu enstrümanlardaki hatalar ciddi </a:t>
            </a:r>
          </a:p>
          <a:p>
            <a:pPr marL="0" indent="0">
              <a:buNone/>
            </a:pPr>
            <a:r>
              <a:rPr lang="tr-TR" sz="4000" dirty="0"/>
              <a:t>güvenlik tehditlerine neden olabilir. </a:t>
            </a:r>
          </a:p>
        </p:txBody>
      </p:sp>
      <p:pic>
        <p:nvPicPr>
          <p:cNvPr id="2" name="Resim 1">
            <a:extLst>
              <a:ext uri="{FF2B5EF4-FFF2-40B4-BE49-F238E27FC236}">
                <a16:creationId xmlns:a16="http://schemas.microsoft.com/office/drawing/2014/main" id="{10996B2B-0415-D20B-6B94-F87049F419A4}"/>
              </a:ext>
            </a:extLst>
          </p:cNvPr>
          <p:cNvPicPr>
            <a:picLocks noChangeAspect="1"/>
          </p:cNvPicPr>
          <p:nvPr/>
        </p:nvPicPr>
        <p:blipFill>
          <a:blip r:embed="rId2"/>
          <a:stretch>
            <a:fillRect/>
          </a:stretch>
        </p:blipFill>
        <p:spPr>
          <a:xfrm>
            <a:off x="9070340" y="2251074"/>
            <a:ext cx="2971800" cy="2905125"/>
          </a:xfrm>
          <a:prstGeom prst="rect">
            <a:avLst/>
          </a:prstGeom>
        </p:spPr>
      </p:pic>
    </p:spTree>
    <p:extLst>
      <p:ext uri="{BB962C8B-B14F-4D97-AF65-F5344CB8AC3E}">
        <p14:creationId xmlns:p14="http://schemas.microsoft.com/office/powerpoint/2010/main" val="339081225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a:extLst>
              <a:ext uri="{FF2B5EF4-FFF2-40B4-BE49-F238E27FC236}">
                <a16:creationId xmlns:a16="http://schemas.microsoft.com/office/drawing/2014/main" id="{68F8F1BB-3190-EEF9-ECDD-F868EDF25865}"/>
              </a:ext>
            </a:extLst>
          </p:cNvPr>
          <p:cNvSpPr>
            <a:spLocks noGrp="1"/>
          </p:cNvSpPr>
          <p:nvPr>
            <p:ph idx="1"/>
          </p:nvPr>
        </p:nvSpPr>
        <p:spPr>
          <a:xfrm>
            <a:off x="1051560" y="325120"/>
            <a:ext cx="10515600" cy="5943283"/>
          </a:xfrm>
        </p:spPr>
        <p:txBody>
          <a:bodyPr>
            <a:normAutofit/>
          </a:bodyPr>
          <a:lstStyle/>
          <a:p>
            <a:pPr marL="0" indent="0">
              <a:buNone/>
            </a:pPr>
            <a:r>
              <a:rPr lang="tr-TR" sz="2800" dirty="0">
                <a:effectLst/>
                <a:latin typeface="Segoe UI" panose="020B0502040204020203" pitchFamily="34" charset="0"/>
              </a:rPr>
              <a:t>Elektrik, elektronik ve programlanabilir elektronik sistemlerle ile ilgili bir sistemde ortak nedenli arızalar nedeniyle arıza olasılığını hesaplamada </a:t>
            </a:r>
            <a:r>
              <a:rPr lang="el-GR" sz="2800" dirty="0">
                <a:effectLst/>
                <a:latin typeface="Segoe UI" panose="020B0502040204020203" pitchFamily="34" charset="0"/>
              </a:rPr>
              <a:t>β </a:t>
            </a:r>
            <a:r>
              <a:rPr lang="tr-TR" sz="2800" dirty="0">
                <a:effectLst/>
                <a:latin typeface="Segoe UI" panose="020B0502040204020203" pitchFamily="34" charset="0"/>
              </a:rPr>
              <a:t>faktörünün kullanılması için;</a:t>
            </a:r>
          </a:p>
          <a:p>
            <a:pPr marL="0" indent="0">
              <a:buNone/>
            </a:pPr>
            <a:endParaRPr lang="tr-TR" sz="3200" dirty="0">
              <a:effectLst/>
              <a:latin typeface="Arial" panose="020B0604020202020204" pitchFamily="34" charset="0"/>
            </a:endParaRPr>
          </a:p>
          <a:p>
            <a:pPr marL="0" indent="0">
              <a:buNone/>
            </a:pPr>
            <a:r>
              <a:rPr lang="tr-TR" sz="2800" dirty="0">
                <a:effectLst/>
                <a:latin typeface="Segoe UI" panose="020B0502040204020203" pitchFamily="34" charset="0"/>
              </a:rPr>
              <a:t>Her bir bileşenin tanılama testlerinin yürütüldüğü çok bileşenli bir sistemdeki ortak nedenli arızaların etkisi değerlendirilmelidir.</a:t>
            </a:r>
          </a:p>
          <a:p>
            <a:pPr marL="0" indent="0">
              <a:buNone/>
            </a:pPr>
            <a:r>
              <a:rPr lang="el-GR" sz="2800" dirty="0">
                <a:effectLst/>
                <a:latin typeface="Segoe UI" panose="020B0502040204020203" pitchFamily="34" charset="0"/>
              </a:rPr>
              <a:t>β-</a:t>
            </a:r>
            <a:r>
              <a:rPr lang="tr-TR" sz="2800" dirty="0">
                <a:effectLst/>
                <a:latin typeface="Segoe UI" panose="020B0502040204020203" pitchFamily="34" charset="0"/>
              </a:rPr>
              <a:t>faktörü modelini kullanarak, ortak nedenli tehlikeli arıza oranı</a:t>
            </a:r>
          </a:p>
          <a:p>
            <a:pPr marL="0" indent="0" algn="ctr">
              <a:buNone/>
            </a:pPr>
            <a:r>
              <a:rPr lang="tr-TR" sz="2800" dirty="0">
                <a:effectLst/>
                <a:latin typeface="Segoe UI" panose="020B0502040204020203" pitchFamily="34" charset="0"/>
              </a:rPr>
              <a:t> </a:t>
            </a:r>
            <a:r>
              <a:rPr lang="el-GR" sz="4400" b="1" dirty="0">
                <a:effectLst/>
                <a:latin typeface="Segoe UI" panose="020B0502040204020203" pitchFamily="34" charset="0"/>
              </a:rPr>
              <a:t>λ</a:t>
            </a:r>
            <a:r>
              <a:rPr lang="tr-TR" b="1" dirty="0">
                <a:effectLst/>
                <a:latin typeface="Segoe UI" panose="020B0502040204020203" pitchFamily="34" charset="0"/>
              </a:rPr>
              <a:t>D</a:t>
            </a:r>
            <a:r>
              <a:rPr lang="el-GR" sz="4400" b="1" dirty="0">
                <a:effectLst/>
                <a:latin typeface="Segoe UI" panose="020B0502040204020203" pitchFamily="34" charset="0"/>
              </a:rPr>
              <a:t>β</a:t>
            </a:r>
            <a:r>
              <a:rPr lang="tr-TR" b="1" dirty="0">
                <a:effectLst/>
                <a:latin typeface="Segoe UI" panose="020B0502040204020203" pitchFamily="34" charset="0"/>
              </a:rPr>
              <a:t> </a:t>
            </a:r>
          </a:p>
          <a:p>
            <a:pPr marL="0" indent="0">
              <a:buNone/>
            </a:pPr>
            <a:r>
              <a:rPr lang="tr-TR" dirty="0">
                <a:latin typeface="Segoe UI" panose="020B0502040204020203" pitchFamily="34" charset="0"/>
              </a:rPr>
              <a:t>şeklindedir. </a:t>
            </a:r>
            <a:endParaRPr lang="el-GR" dirty="0">
              <a:latin typeface="Segoe UI" panose="020B0502040204020203" pitchFamily="34" charset="0"/>
            </a:endParaRPr>
          </a:p>
          <a:p>
            <a:pPr marL="0" indent="0">
              <a:buNone/>
            </a:pPr>
            <a:r>
              <a:rPr lang="el-GR" dirty="0"/>
              <a:t>λ</a:t>
            </a:r>
            <a:r>
              <a:rPr lang="tr-TR" sz="1800" dirty="0"/>
              <a:t>DD: Tespit Edilebilen Tehlikeli arıza </a:t>
            </a:r>
          </a:p>
          <a:p>
            <a:pPr marL="0" indent="0">
              <a:buNone/>
            </a:pPr>
            <a:r>
              <a:rPr lang="el-GR" dirty="0"/>
              <a:t>λ</a:t>
            </a:r>
            <a:r>
              <a:rPr lang="tr-TR" sz="2000" dirty="0"/>
              <a:t>DU: Tespit Edilemeyen Tehlikeli Arıza</a:t>
            </a:r>
            <a:endParaRPr lang="tr-TR" dirty="0"/>
          </a:p>
        </p:txBody>
      </p:sp>
    </p:spTree>
    <p:extLst>
      <p:ext uri="{BB962C8B-B14F-4D97-AF65-F5344CB8AC3E}">
        <p14:creationId xmlns:p14="http://schemas.microsoft.com/office/powerpoint/2010/main" val="37630372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a:extLst>
              <a:ext uri="{FF2B5EF4-FFF2-40B4-BE49-F238E27FC236}">
                <a16:creationId xmlns:a16="http://schemas.microsoft.com/office/drawing/2014/main" id="{668E7CF1-2A1D-781D-B664-C640C7159973}"/>
              </a:ext>
            </a:extLst>
          </p:cNvPr>
          <p:cNvSpPr>
            <a:spLocks noGrp="1"/>
          </p:cNvSpPr>
          <p:nvPr>
            <p:ph idx="1"/>
          </p:nvPr>
        </p:nvSpPr>
        <p:spPr>
          <a:xfrm>
            <a:off x="782320" y="467518"/>
            <a:ext cx="10515600" cy="5923121"/>
          </a:xfrm>
        </p:spPr>
        <p:txBody>
          <a:bodyPr>
            <a:normAutofit/>
          </a:bodyPr>
          <a:lstStyle/>
          <a:p>
            <a:pPr marL="0" indent="0">
              <a:buNone/>
            </a:pPr>
            <a:r>
              <a:rPr lang="tr-TR" sz="3600" dirty="0">
                <a:solidFill>
                  <a:prstClr val="black"/>
                </a:solidFill>
                <a:latin typeface="Segoe UI" panose="020B0502040204020203" pitchFamily="34" charset="0"/>
              </a:rPr>
              <a:t>Her bileşende arızaların bir kısmını tespit eden ve ortaya çıkaran teşhis testlerinin çalıştığını varsayalım. Tüm arızaları iki kategoriye ayırabiliriz: teşhis testlerinin kapsamı dışında kalanlar (ve bu nedenle hiçbir zaman tespit edilemeyenler) ve kapsam dahilinde olanlar (bu nedenle eninde sonunda teşhis testleri tarafından tespit edilecektir).Tehlikeli ortak nedenli arızalardan kaynaklanan </a:t>
            </a:r>
            <a:r>
              <a:rPr lang="tr-TR" sz="3600" b="1" dirty="0">
                <a:solidFill>
                  <a:prstClr val="black"/>
                </a:solidFill>
                <a:latin typeface="Segoe UI" panose="020B0502040204020203" pitchFamily="34" charset="0"/>
              </a:rPr>
              <a:t>genel arıza oranı </a:t>
            </a:r>
            <a:r>
              <a:rPr lang="tr-TR" sz="3600" dirty="0">
                <a:solidFill>
                  <a:prstClr val="black"/>
                </a:solidFill>
                <a:latin typeface="Segoe UI" panose="020B0502040204020203" pitchFamily="34" charset="0"/>
              </a:rPr>
              <a:t>şu şekilde verilir:</a:t>
            </a:r>
          </a:p>
          <a:p>
            <a:pPr marL="0" indent="0" algn="ctr">
              <a:buNone/>
            </a:pPr>
            <a:r>
              <a:rPr lang="el-GR" sz="4000" b="1" dirty="0"/>
              <a:t>λ</a:t>
            </a:r>
            <a:r>
              <a:rPr lang="tr-TR" sz="2400" b="1" dirty="0"/>
              <a:t>DU</a:t>
            </a:r>
            <a:r>
              <a:rPr lang="el-GR" sz="4000" b="1" dirty="0"/>
              <a:t>β + λ</a:t>
            </a:r>
            <a:r>
              <a:rPr lang="tr-TR" sz="2400" b="1" dirty="0"/>
              <a:t>DD</a:t>
            </a:r>
            <a:r>
              <a:rPr lang="el-GR" sz="4000" b="1" dirty="0"/>
              <a:t>β</a:t>
            </a:r>
            <a:r>
              <a:rPr lang="tr-TR" sz="2400" b="1" dirty="0"/>
              <a:t>D</a:t>
            </a:r>
            <a:endParaRPr lang="tr-TR" sz="4000" b="1" dirty="0"/>
          </a:p>
          <a:p>
            <a:pPr marL="0" indent="0">
              <a:buNone/>
            </a:pPr>
            <a:endParaRPr lang="tr-TR" dirty="0"/>
          </a:p>
        </p:txBody>
      </p:sp>
    </p:spTree>
    <p:extLst>
      <p:ext uri="{BB962C8B-B14F-4D97-AF65-F5344CB8AC3E}">
        <p14:creationId xmlns:p14="http://schemas.microsoft.com/office/powerpoint/2010/main" val="168276427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a:extLst>
              <a:ext uri="{FF2B5EF4-FFF2-40B4-BE49-F238E27FC236}">
                <a16:creationId xmlns:a16="http://schemas.microsoft.com/office/drawing/2014/main" id="{05F187EF-7E74-0CFE-C876-561ACE8CAD2A}"/>
              </a:ext>
            </a:extLst>
          </p:cNvPr>
          <p:cNvSpPr>
            <a:spLocks noGrp="1"/>
          </p:cNvSpPr>
          <p:nvPr>
            <p:ph idx="1"/>
          </p:nvPr>
        </p:nvSpPr>
        <p:spPr>
          <a:xfrm>
            <a:off x="838200" y="294640"/>
            <a:ext cx="10515600" cy="5882323"/>
          </a:xfrm>
        </p:spPr>
        <p:txBody>
          <a:bodyPr>
            <a:normAutofit/>
          </a:bodyPr>
          <a:lstStyle/>
          <a:p>
            <a:pPr marL="0" indent="0">
              <a:buNone/>
            </a:pPr>
            <a:r>
              <a:rPr lang="tr-TR" sz="3200" dirty="0"/>
              <a:t>Kapsamlı teşhis testleri, eş zamanlı olmayan ortak nedenli arızaların tespitine olanak tanıyan programlanabilir elektronik sistemlere dahil edilebilir. </a:t>
            </a:r>
            <a:r>
              <a:rPr lang="el-GR" sz="3200" dirty="0"/>
              <a:t>β-</a:t>
            </a:r>
            <a:r>
              <a:rPr lang="tr-TR" sz="3200" dirty="0"/>
              <a:t>faktörünün tahmininde teşhis testlerinin dikkate alınmasına izin vermek için, her bir ölçümün genel katkısı, mühendislik değerlendirmesi kullanılarak X ve Y olmak üzere iki değer grubuna bölünür. Her ölçüm için, X ve Y oranı, önlemin ortak tüm başarısızlıklara karşı katkısının teşhis testiyle ne ölçüde artırılabileceğini temsil eder.</a:t>
            </a:r>
          </a:p>
        </p:txBody>
      </p:sp>
      <p:pic>
        <p:nvPicPr>
          <p:cNvPr id="4" name="Resim 3">
            <a:extLst>
              <a:ext uri="{FF2B5EF4-FFF2-40B4-BE49-F238E27FC236}">
                <a16:creationId xmlns:a16="http://schemas.microsoft.com/office/drawing/2014/main" id="{A899415D-A278-AE09-27E8-643DB8C5345E}"/>
              </a:ext>
            </a:extLst>
          </p:cNvPr>
          <p:cNvPicPr>
            <a:picLocks noChangeAspect="1"/>
          </p:cNvPicPr>
          <p:nvPr/>
        </p:nvPicPr>
        <p:blipFill>
          <a:blip r:embed="rId2"/>
          <a:stretch>
            <a:fillRect/>
          </a:stretch>
        </p:blipFill>
        <p:spPr>
          <a:xfrm>
            <a:off x="4019176" y="4003040"/>
            <a:ext cx="3915784" cy="2377440"/>
          </a:xfrm>
          <a:prstGeom prst="rect">
            <a:avLst/>
          </a:prstGeom>
        </p:spPr>
      </p:pic>
    </p:spTree>
    <p:extLst>
      <p:ext uri="{BB962C8B-B14F-4D97-AF65-F5344CB8AC3E}">
        <p14:creationId xmlns:p14="http://schemas.microsoft.com/office/powerpoint/2010/main" val="307603778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a:extLst>
              <a:ext uri="{FF2B5EF4-FFF2-40B4-BE49-F238E27FC236}">
                <a16:creationId xmlns:a16="http://schemas.microsoft.com/office/drawing/2014/main" id="{A62DB6AC-E069-7738-00C6-4EB00CB55746}"/>
              </a:ext>
            </a:extLst>
          </p:cNvPr>
          <p:cNvSpPr>
            <a:spLocks noGrp="1"/>
          </p:cNvSpPr>
          <p:nvPr>
            <p:ph idx="1"/>
          </p:nvPr>
        </p:nvSpPr>
        <p:spPr>
          <a:xfrm>
            <a:off x="838200" y="223520"/>
            <a:ext cx="10515600" cy="5953443"/>
          </a:xfrm>
        </p:spPr>
        <p:txBody>
          <a:bodyPr>
            <a:normAutofit/>
          </a:bodyPr>
          <a:lstStyle/>
          <a:p>
            <a:pPr marL="0" indent="0">
              <a:buNone/>
            </a:pPr>
            <a:r>
              <a:rPr lang="tr-TR" dirty="0"/>
              <a:t>Hesaplama yapılırken söz konusu sistem için hangi önlemlerin geçerli olduğunu tespit edilmeli ve mantık alt sistemi için X</a:t>
            </a:r>
            <a:r>
              <a:rPr lang="tr-TR" sz="2000" dirty="0"/>
              <a:t>LS</a:t>
            </a:r>
            <a:r>
              <a:rPr lang="tr-TR" dirty="0"/>
              <a:t> ve Y</a:t>
            </a:r>
            <a:r>
              <a:rPr lang="tr-TR" sz="2000" dirty="0"/>
              <a:t>LS</a:t>
            </a:r>
            <a:r>
              <a:rPr lang="tr-TR" dirty="0"/>
              <a:t> sütunlarının her birinde veya sensörler veya son elemanlar için X</a:t>
            </a:r>
            <a:r>
              <a:rPr lang="tr-TR" sz="2200" dirty="0"/>
              <a:t>SF</a:t>
            </a:r>
            <a:r>
              <a:rPr lang="tr-TR" dirty="0"/>
              <a:t> ve Y</a:t>
            </a:r>
            <a:r>
              <a:rPr lang="tr-TR" sz="2200" dirty="0"/>
              <a:t>SF</a:t>
            </a:r>
            <a:r>
              <a:rPr lang="tr-TR" dirty="0"/>
              <a:t> sütunlarında gösterilen karşılık gelen değerleri toplanmalıdır.</a:t>
            </a:r>
          </a:p>
          <a:p>
            <a:pPr marL="0" indent="0">
              <a:buNone/>
            </a:pPr>
            <a:endParaRPr lang="tr-TR" dirty="0"/>
          </a:p>
          <a:p>
            <a:pPr marL="0" indent="0">
              <a:buNone/>
            </a:pPr>
            <a:endParaRPr lang="tr-TR" dirty="0"/>
          </a:p>
          <a:p>
            <a:pPr marL="0" indent="0">
              <a:buNone/>
            </a:pPr>
            <a:endParaRPr lang="tr-TR" dirty="0"/>
          </a:p>
          <a:p>
            <a:pPr marL="0" indent="0">
              <a:buNone/>
            </a:pPr>
            <a:endParaRPr lang="tr-TR" dirty="0"/>
          </a:p>
          <a:p>
            <a:pPr marL="0" indent="0">
              <a:buNone/>
            </a:pPr>
            <a:endParaRPr lang="tr-TR" dirty="0"/>
          </a:p>
          <a:p>
            <a:pPr marL="0" indent="0">
              <a:buNone/>
            </a:pPr>
            <a:endParaRPr lang="tr-TR" dirty="0"/>
          </a:p>
          <a:p>
            <a:pPr marL="0" indent="0">
              <a:buNone/>
            </a:pPr>
            <a:endParaRPr lang="tr-TR" dirty="0"/>
          </a:p>
          <a:p>
            <a:pPr marL="0" indent="0">
              <a:buNone/>
            </a:pPr>
            <a:endParaRPr lang="tr-TR" dirty="0"/>
          </a:p>
          <a:p>
            <a:pPr marL="0" indent="0">
              <a:buNone/>
            </a:pPr>
            <a:endParaRPr lang="tr-TR" dirty="0"/>
          </a:p>
          <a:p>
            <a:pPr marL="0" indent="0">
              <a:buNone/>
            </a:pPr>
            <a:endParaRPr lang="tr-TR" dirty="0"/>
          </a:p>
        </p:txBody>
      </p:sp>
      <p:pic>
        <p:nvPicPr>
          <p:cNvPr id="5" name="Resim 4">
            <a:extLst>
              <a:ext uri="{FF2B5EF4-FFF2-40B4-BE49-F238E27FC236}">
                <a16:creationId xmlns:a16="http://schemas.microsoft.com/office/drawing/2014/main" id="{64027FC6-D86C-CF0A-0A9A-45667A348011}"/>
              </a:ext>
            </a:extLst>
          </p:cNvPr>
          <p:cNvPicPr>
            <a:picLocks noChangeAspect="1"/>
          </p:cNvPicPr>
          <p:nvPr/>
        </p:nvPicPr>
        <p:blipFill>
          <a:blip r:embed="rId2">
            <a:duotone>
              <a:prstClr val="black"/>
              <a:schemeClr val="accent6">
                <a:tint val="45000"/>
                <a:satMod val="400000"/>
              </a:schemeClr>
            </a:duotone>
          </a:blip>
          <a:stretch>
            <a:fillRect/>
          </a:stretch>
        </p:blipFill>
        <p:spPr>
          <a:xfrm>
            <a:off x="1580437" y="2395361"/>
            <a:ext cx="9291591" cy="3588561"/>
          </a:xfrm>
          <a:prstGeom prst="roundRect">
            <a:avLst>
              <a:gd name="adj" fmla="val 11111"/>
            </a:avLst>
          </a:prstGeom>
          <a:ln w="190500" cap="rnd">
            <a:solidFill>
              <a:srgbClr val="C8C6BD"/>
            </a:solidFill>
            <a:prstDash val="solid"/>
          </a:ln>
          <a:effectLst>
            <a:outerShdw blurRad="101600" dist="50800" dir="7200000" algn="tl" rotWithShape="0">
              <a:srgbClr val="000000">
                <a:alpha val="45000"/>
              </a:srgbClr>
            </a:outerShdw>
          </a:effectLst>
          <a:scene3d>
            <a:camera prst="perspectiveFront" fov="5400000"/>
            <a:lightRig rig="threePt" dir="t">
              <a:rot lat="0" lon="0" rev="19200000"/>
            </a:lightRig>
          </a:scene3d>
          <a:sp3d extrusionH="25400">
            <a:bevelT w="304800" h="152400" prst="hardEdge"/>
            <a:extrusionClr>
              <a:srgbClr val="FFFFFF"/>
            </a:extrusionClr>
          </a:sp3d>
        </p:spPr>
      </p:pic>
    </p:spTree>
    <p:extLst>
      <p:ext uri="{BB962C8B-B14F-4D97-AF65-F5344CB8AC3E}">
        <p14:creationId xmlns:p14="http://schemas.microsoft.com/office/powerpoint/2010/main" val="202396824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çerik Yer Tutucusu 4">
            <a:extLst>
              <a:ext uri="{FF2B5EF4-FFF2-40B4-BE49-F238E27FC236}">
                <a16:creationId xmlns:a16="http://schemas.microsoft.com/office/drawing/2014/main" id="{90A5F0DE-46A2-C691-D89C-598DB59E7724}"/>
              </a:ext>
            </a:extLst>
          </p:cNvPr>
          <p:cNvPicPr>
            <a:picLocks noGrp="1" noChangeAspect="1"/>
          </p:cNvPicPr>
          <p:nvPr>
            <p:ph idx="1"/>
          </p:nvPr>
        </p:nvPicPr>
        <p:blipFill>
          <a:blip r:embed="rId2">
            <a:duotone>
              <a:prstClr val="black"/>
              <a:schemeClr val="accent6">
                <a:tint val="45000"/>
                <a:satMod val="400000"/>
              </a:schemeClr>
            </a:duotone>
          </a:blip>
          <a:stretch>
            <a:fillRect/>
          </a:stretch>
        </p:blipFill>
        <p:spPr>
          <a:xfrm>
            <a:off x="3251200" y="3692002"/>
            <a:ext cx="5502415" cy="2945843"/>
          </a:xfrm>
          <a:prstGeom prst="roundRect">
            <a:avLst>
              <a:gd name="adj" fmla="val 11111"/>
            </a:avLst>
          </a:prstGeom>
          <a:ln w="190500" cap="rnd">
            <a:solidFill>
              <a:srgbClr val="C8C6BD"/>
            </a:solidFill>
            <a:prstDash val="solid"/>
          </a:ln>
          <a:effectLst>
            <a:outerShdw blurRad="101600" dist="50800" dir="7200000" algn="tl" rotWithShape="0">
              <a:srgbClr val="000000">
                <a:alpha val="45000"/>
              </a:srgbClr>
            </a:outerShdw>
          </a:effectLst>
          <a:scene3d>
            <a:camera prst="perspectiveFront" fov="5400000"/>
            <a:lightRig rig="threePt" dir="t">
              <a:rot lat="0" lon="0" rev="19200000"/>
            </a:lightRig>
          </a:scene3d>
          <a:sp3d extrusionH="25400">
            <a:bevelT w="304800" h="152400" prst="hardEdge"/>
            <a:extrusionClr>
              <a:srgbClr val="FFFFFF"/>
            </a:extrusionClr>
          </a:sp3d>
        </p:spPr>
      </p:pic>
      <p:pic>
        <p:nvPicPr>
          <p:cNvPr id="11" name="Resim 10">
            <a:extLst>
              <a:ext uri="{FF2B5EF4-FFF2-40B4-BE49-F238E27FC236}">
                <a16:creationId xmlns:a16="http://schemas.microsoft.com/office/drawing/2014/main" id="{DFDEA549-7F21-FD1E-EF80-7EF630DA3B2E}"/>
              </a:ext>
            </a:extLst>
          </p:cNvPr>
          <p:cNvPicPr>
            <a:picLocks noChangeAspect="1"/>
          </p:cNvPicPr>
          <p:nvPr/>
        </p:nvPicPr>
        <p:blipFill>
          <a:blip r:embed="rId3"/>
          <a:stretch>
            <a:fillRect/>
          </a:stretch>
        </p:blipFill>
        <p:spPr>
          <a:xfrm>
            <a:off x="414035" y="721360"/>
            <a:ext cx="11363929" cy="2707640"/>
          </a:xfrm>
          <a:prstGeom prst="rect">
            <a:avLst/>
          </a:prstGeom>
        </p:spPr>
      </p:pic>
    </p:spTree>
    <p:extLst>
      <p:ext uri="{BB962C8B-B14F-4D97-AF65-F5344CB8AC3E}">
        <p14:creationId xmlns:p14="http://schemas.microsoft.com/office/powerpoint/2010/main" val="183703143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çerik Yer Tutucusu 4">
            <a:extLst>
              <a:ext uri="{FF2B5EF4-FFF2-40B4-BE49-F238E27FC236}">
                <a16:creationId xmlns:a16="http://schemas.microsoft.com/office/drawing/2014/main" id="{C31BA80D-8259-8995-C4A1-E081278BF3DD}"/>
              </a:ext>
            </a:extLst>
          </p:cNvPr>
          <p:cNvPicPr>
            <a:picLocks noGrp="1" noChangeAspect="1"/>
          </p:cNvPicPr>
          <p:nvPr>
            <p:ph idx="1"/>
          </p:nvPr>
        </p:nvPicPr>
        <p:blipFill>
          <a:blip r:embed="rId2">
            <a:duotone>
              <a:prstClr val="black"/>
              <a:schemeClr val="accent6">
                <a:tint val="45000"/>
                <a:satMod val="400000"/>
              </a:schemeClr>
            </a:duotone>
          </a:blip>
          <a:stretch>
            <a:fillRect/>
          </a:stretch>
        </p:blipFill>
        <p:spPr>
          <a:xfrm>
            <a:off x="1708917" y="1690688"/>
            <a:ext cx="8559400" cy="4320460"/>
          </a:xfrm>
          <a:prstGeom prst="roundRect">
            <a:avLst>
              <a:gd name="adj" fmla="val 11111"/>
            </a:avLst>
          </a:prstGeom>
          <a:ln w="190500" cap="rnd">
            <a:solidFill>
              <a:srgbClr val="C8C6BD"/>
            </a:solidFill>
            <a:prstDash val="solid"/>
          </a:ln>
          <a:effectLst>
            <a:outerShdw blurRad="101600" dist="50800" dir="7200000" algn="tl" rotWithShape="0">
              <a:srgbClr val="000000">
                <a:alpha val="45000"/>
              </a:srgbClr>
            </a:outerShdw>
          </a:effectLst>
          <a:scene3d>
            <a:camera prst="perspectiveFront" fov="5400000"/>
            <a:lightRig rig="threePt" dir="t">
              <a:rot lat="0" lon="0" rev="19200000"/>
            </a:lightRig>
          </a:scene3d>
          <a:sp3d extrusionH="25400">
            <a:bevelT w="304800" h="152400" prst="hardEdge"/>
            <a:extrusionClr>
              <a:srgbClr val="FFFFFF"/>
            </a:extrusionClr>
          </a:sp3d>
        </p:spPr>
      </p:pic>
    </p:spTree>
    <p:extLst>
      <p:ext uri="{BB962C8B-B14F-4D97-AF65-F5344CB8AC3E}">
        <p14:creationId xmlns:p14="http://schemas.microsoft.com/office/powerpoint/2010/main" val="346598004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B67134D5-9F0C-DA28-4969-A0471E244988}"/>
              </a:ext>
            </a:extLst>
          </p:cNvPr>
          <p:cNvSpPr>
            <a:spLocks noGrp="1"/>
          </p:cNvSpPr>
          <p:nvPr>
            <p:ph type="title"/>
          </p:nvPr>
        </p:nvSpPr>
        <p:spPr>
          <a:xfrm>
            <a:off x="1356360" y="375285"/>
            <a:ext cx="10515600" cy="1325563"/>
          </a:xfrm>
        </p:spPr>
        <p:txBody>
          <a:bodyPr>
            <a:normAutofit fontScale="90000"/>
          </a:bodyPr>
          <a:lstStyle/>
          <a:p>
            <a:br>
              <a:rPr lang="tr-TR" b="1" dirty="0"/>
            </a:br>
            <a:r>
              <a:rPr lang="tr-TR" b="1" dirty="0"/>
              <a:t>2</a:t>
            </a:r>
            <a:r>
              <a:rPr lang="tr-TR" sz="2800" b="1" dirty="0"/>
              <a:t>OO</a:t>
            </a:r>
            <a:r>
              <a:rPr lang="tr-TR" b="1" dirty="0"/>
              <a:t>3 Mimarisinde Bir Kritik Döngü İçin Uygulama</a:t>
            </a:r>
            <a:br>
              <a:rPr lang="tr-TR" b="1" dirty="0"/>
            </a:br>
            <a:endParaRPr lang="tr-TR" sz="2200" b="1" dirty="0"/>
          </a:p>
        </p:txBody>
      </p:sp>
      <p:pic>
        <p:nvPicPr>
          <p:cNvPr id="9" name="İçerik Yer Tutucusu 8">
            <a:extLst>
              <a:ext uri="{FF2B5EF4-FFF2-40B4-BE49-F238E27FC236}">
                <a16:creationId xmlns:a16="http://schemas.microsoft.com/office/drawing/2014/main" id="{AD5B68FE-1DDB-79AC-7939-FB90EA10741A}"/>
              </a:ext>
            </a:extLst>
          </p:cNvPr>
          <p:cNvPicPr>
            <a:picLocks noGrp="1" noChangeAspect="1"/>
          </p:cNvPicPr>
          <p:nvPr>
            <p:ph idx="1"/>
          </p:nvPr>
        </p:nvPicPr>
        <p:blipFill>
          <a:blip r:embed="rId2">
            <a:duotone>
              <a:prstClr val="black"/>
              <a:schemeClr val="accent1">
                <a:tint val="45000"/>
                <a:satMod val="400000"/>
              </a:schemeClr>
            </a:duotone>
          </a:blip>
          <a:stretch>
            <a:fillRect/>
          </a:stretch>
        </p:blipFill>
        <p:spPr>
          <a:xfrm>
            <a:off x="1906862" y="2445264"/>
            <a:ext cx="7886033" cy="3244971"/>
          </a:xfrm>
          <a:prstGeom prst="rect">
            <a:avLst/>
          </a:prstGeom>
          <a:solidFill>
            <a:srgbClr val="FFFFFF">
              <a:shade val="85000"/>
            </a:srgbClr>
          </a:solidFill>
          <a:ln w="190500" cap="rnd">
            <a:solidFill>
              <a:schemeClr val="accent4"/>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spTree>
    <p:extLst>
      <p:ext uri="{BB962C8B-B14F-4D97-AF65-F5344CB8AC3E}">
        <p14:creationId xmlns:p14="http://schemas.microsoft.com/office/powerpoint/2010/main" val="56779785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çerik Yer Tutucusu 4">
            <a:extLst>
              <a:ext uri="{FF2B5EF4-FFF2-40B4-BE49-F238E27FC236}">
                <a16:creationId xmlns:a16="http://schemas.microsoft.com/office/drawing/2014/main" id="{3C3BAD55-87A6-495C-8412-E827728026BC}"/>
              </a:ext>
            </a:extLst>
          </p:cNvPr>
          <p:cNvPicPr>
            <a:picLocks noGrp="1" noChangeAspect="1"/>
          </p:cNvPicPr>
          <p:nvPr>
            <p:ph idx="1"/>
          </p:nvPr>
        </p:nvPicPr>
        <p:blipFill>
          <a:blip r:embed="rId2"/>
          <a:stretch>
            <a:fillRect/>
          </a:stretch>
        </p:blipFill>
        <p:spPr>
          <a:xfrm>
            <a:off x="0" y="-50800"/>
            <a:ext cx="12192000" cy="2313440"/>
          </a:xfrm>
        </p:spPr>
      </p:pic>
      <p:pic>
        <p:nvPicPr>
          <p:cNvPr id="7" name="Resim 6">
            <a:extLst>
              <a:ext uri="{FF2B5EF4-FFF2-40B4-BE49-F238E27FC236}">
                <a16:creationId xmlns:a16="http://schemas.microsoft.com/office/drawing/2014/main" id="{1AD7E3F9-D6F5-A97C-5CB4-D0FE9FF77321}"/>
              </a:ext>
            </a:extLst>
          </p:cNvPr>
          <p:cNvPicPr>
            <a:picLocks noChangeAspect="1"/>
          </p:cNvPicPr>
          <p:nvPr/>
        </p:nvPicPr>
        <p:blipFill>
          <a:blip r:embed="rId3"/>
          <a:stretch>
            <a:fillRect/>
          </a:stretch>
        </p:blipFill>
        <p:spPr>
          <a:xfrm>
            <a:off x="0" y="2451049"/>
            <a:ext cx="12192000" cy="1300254"/>
          </a:xfrm>
          <a:prstGeom prst="rect">
            <a:avLst/>
          </a:prstGeom>
        </p:spPr>
      </p:pic>
      <p:pic>
        <p:nvPicPr>
          <p:cNvPr id="9" name="Resim 8">
            <a:extLst>
              <a:ext uri="{FF2B5EF4-FFF2-40B4-BE49-F238E27FC236}">
                <a16:creationId xmlns:a16="http://schemas.microsoft.com/office/drawing/2014/main" id="{B04408B9-AD45-DAD0-17E6-05C0EF92DDBD}"/>
              </a:ext>
            </a:extLst>
          </p:cNvPr>
          <p:cNvPicPr>
            <a:picLocks noChangeAspect="1"/>
          </p:cNvPicPr>
          <p:nvPr/>
        </p:nvPicPr>
        <p:blipFill>
          <a:blip r:embed="rId4"/>
          <a:stretch>
            <a:fillRect/>
          </a:stretch>
        </p:blipFill>
        <p:spPr>
          <a:xfrm>
            <a:off x="0" y="3861457"/>
            <a:ext cx="12192000" cy="1192971"/>
          </a:xfrm>
          <a:prstGeom prst="rect">
            <a:avLst/>
          </a:prstGeom>
        </p:spPr>
      </p:pic>
      <p:pic>
        <p:nvPicPr>
          <p:cNvPr id="11" name="Resim 10">
            <a:extLst>
              <a:ext uri="{FF2B5EF4-FFF2-40B4-BE49-F238E27FC236}">
                <a16:creationId xmlns:a16="http://schemas.microsoft.com/office/drawing/2014/main" id="{3C6359A5-729A-2144-A2B7-B16934663DA1}"/>
              </a:ext>
            </a:extLst>
          </p:cNvPr>
          <p:cNvPicPr>
            <a:picLocks noChangeAspect="1"/>
          </p:cNvPicPr>
          <p:nvPr/>
        </p:nvPicPr>
        <p:blipFill>
          <a:blip r:embed="rId5"/>
          <a:stretch>
            <a:fillRect/>
          </a:stretch>
        </p:blipFill>
        <p:spPr>
          <a:xfrm>
            <a:off x="0" y="5164582"/>
            <a:ext cx="12192000" cy="1221727"/>
          </a:xfrm>
          <a:prstGeom prst="rect">
            <a:avLst/>
          </a:prstGeom>
        </p:spPr>
      </p:pic>
    </p:spTree>
    <p:extLst>
      <p:ext uri="{BB962C8B-B14F-4D97-AF65-F5344CB8AC3E}">
        <p14:creationId xmlns:p14="http://schemas.microsoft.com/office/powerpoint/2010/main" val="39239167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Resim 4">
            <a:extLst>
              <a:ext uri="{FF2B5EF4-FFF2-40B4-BE49-F238E27FC236}">
                <a16:creationId xmlns:a16="http://schemas.microsoft.com/office/drawing/2014/main" id="{B45DA6AD-C274-7D8B-33CC-3FE0FFD9368F}"/>
              </a:ext>
            </a:extLst>
          </p:cNvPr>
          <p:cNvPicPr>
            <a:picLocks noChangeAspect="1"/>
          </p:cNvPicPr>
          <p:nvPr/>
        </p:nvPicPr>
        <p:blipFill>
          <a:blip r:embed="rId2"/>
          <a:stretch>
            <a:fillRect/>
          </a:stretch>
        </p:blipFill>
        <p:spPr>
          <a:xfrm>
            <a:off x="0" y="0"/>
            <a:ext cx="12192000" cy="2352398"/>
          </a:xfrm>
          <a:prstGeom prst="rect">
            <a:avLst/>
          </a:prstGeom>
        </p:spPr>
      </p:pic>
      <p:pic>
        <p:nvPicPr>
          <p:cNvPr id="7" name="Resim 6">
            <a:extLst>
              <a:ext uri="{FF2B5EF4-FFF2-40B4-BE49-F238E27FC236}">
                <a16:creationId xmlns:a16="http://schemas.microsoft.com/office/drawing/2014/main" id="{638CD3B4-BD79-43F6-9C27-7E3F29E3B9AA}"/>
              </a:ext>
            </a:extLst>
          </p:cNvPr>
          <p:cNvPicPr>
            <a:picLocks noChangeAspect="1"/>
          </p:cNvPicPr>
          <p:nvPr/>
        </p:nvPicPr>
        <p:blipFill>
          <a:blip r:embed="rId3"/>
          <a:stretch>
            <a:fillRect/>
          </a:stretch>
        </p:blipFill>
        <p:spPr>
          <a:xfrm>
            <a:off x="0" y="2352398"/>
            <a:ext cx="12192000" cy="2295459"/>
          </a:xfrm>
          <a:prstGeom prst="rect">
            <a:avLst/>
          </a:prstGeom>
        </p:spPr>
      </p:pic>
      <p:pic>
        <p:nvPicPr>
          <p:cNvPr id="9" name="Resim 8">
            <a:extLst>
              <a:ext uri="{FF2B5EF4-FFF2-40B4-BE49-F238E27FC236}">
                <a16:creationId xmlns:a16="http://schemas.microsoft.com/office/drawing/2014/main" id="{4F358F45-4500-8CE8-3DEE-CA34825FF3A9}"/>
              </a:ext>
            </a:extLst>
          </p:cNvPr>
          <p:cNvPicPr>
            <a:picLocks noChangeAspect="1"/>
          </p:cNvPicPr>
          <p:nvPr/>
        </p:nvPicPr>
        <p:blipFill>
          <a:blip r:embed="rId4"/>
          <a:stretch>
            <a:fillRect/>
          </a:stretch>
        </p:blipFill>
        <p:spPr>
          <a:xfrm>
            <a:off x="0" y="4692734"/>
            <a:ext cx="12192000" cy="2307521"/>
          </a:xfrm>
          <a:prstGeom prst="rect">
            <a:avLst/>
          </a:prstGeom>
        </p:spPr>
      </p:pic>
    </p:spTree>
    <p:extLst>
      <p:ext uri="{BB962C8B-B14F-4D97-AF65-F5344CB8AC3E}">
        <p14:creationId xmlns:p14="http://schemas.microsoft.com/office/powerpoint/2010/main" val="22341631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a:extLst>
              <a:ext uri="{FF2B5EF4-FFF2-40B4-BE49-F238E27FC236}">
                <a16:creationId xmlns:a16="http://schemas.microsoft.com/office/drawing/2014/main" id="{7C42E6E1-98AA-B2DD-12C0-41CA22782433}"/>
              </a:ext>
            </a:extLst>
          </p:cNvPr>
          <p:cNvSpPr>
            <a:spLocks noGrp="1"/>
          </p:cNvSpPr>
          <p:nvPr>
            <p:ph idx="1"/>
          </p:nvPr>
        </p:nvSpPr>
        <p:spPr>
          <a:xfrm>
            <a:off x="91440" y="853440"/>
            <a:ext cx="11927840" cy="4866640"/>
          </a:xfrm>
          <a:solidFill>
            <a:schemeClr val="accent1"/>
          </a:solidFill>
        </p:spPr>
        <p:txBody>
          <a:bodyPr>
            <a:noAutofit/>
          </a:bodyPr>
          <a:lstStyle/>
          <a:p>
            <a:pPr>
              <a:buFont typeface="Wingdings" panose="05000000000000000000" pitchFamily="2" charset="2"/>
              <a:buChar char="ü"/>
            </a:pPr>
            <a:r>
              <a:rPr lang="tr-TR" sz="3600" b="1" dirty="0">
                <a:ln w="9525">
                  <a:solidFill>
                    <a:schemeClr val="bg1"/>
                  </a:solidFill>
                  <a:prstDash val="solid"/>
                </a:ln>
                <a:solidFill>
                  <a:schemeClr val="accent2">
                    <a:lumMod val="60000"/>
                    <a:lumOff val="40000"/>
                  </a:schemeClr>
                </a:solidFill>
                <a:effectLst>
                  <a:outerShdw blurRad="12700" dist="38100" dir="2700000" algn="tl" rotWithShape="0">
                    <a:schemeClr val="accent5">
                      <a:lumMod val="60000"/>
                      <a:lumOff val="40000"/>
                    </a:schemeClr>
                  </a:outerShdw>
                </a:effectLst>
              </a:rPr>
              <a:t>AYIRMA/AYRIŞTIRMA</a:t>
            </a:r>
          </a:p>
          <a:p>
            <a:pPr>
              <a:buFont typeface="Wingdings" panose="05000000000000000000" pitchFamily="2" charset="2"/>
              <a:buChar char="ü"/>
            </a:pPr>
            <a:r>
              <a:rPr lang="tr-TR" sz="3600" b="1" dirty="0">
                <a:ln w="9525">
                  <a:solidFill>
                    <a:schemeClr val="bg1"/>
                  </a:solidFill>
                  <a:prstDash val="solid"/>
                </a:ln>
                <a:solidFill>
                  <a:schemeClr val="accent2">
                    <a:lumMod val="60000"/>
                    <a:lumOff val="40000"/>
                  </a:schemeClr>
                </a:solidFill>
                <a:effectLst>
                  <a:outerShdw blurRad="12700" dist="38100" dir="2700000" algn="tl" rotWithShape="0">
                    <a:schemeClr val="accent5">
                      <a:lumMod val="60000"/>
                      <a:lumOff val="40000"/>
                    </a:schemeClr>
                  </a:outerShdw>
                </a:effectLst>
              </a:rPr>
              <a:t>ÇEŞİTLİLİK/YEDEKLİLİK</a:t>
            </a:r>
          </a:p>
          <a:p>
            <a:pPr>
              <a:buFont typeface="Wingdings" panose="05000000000000000000" pitchFamily="2" charset="2"/>
              <a:buChar char="ü"/>
            </a:pPr>
            <a:r>
              <a:rPr lang="tr-TR" sz="3600" b="1" dirty="0">
                <a:ln w="9525">
                  <a:solidFill>
                    <a:schemeClr val="bg1"/>
                  </a:solidFill>
                  <a:prstDash val="solid"/>
                </a:ln>
                <a:solidFill>
                  <a:schemeClr val="accent2">
                    <a:lumMod val="60000"/>
                    <a:lumOff val="40000"/>
                  </a:schemeClr>
                </a:solidFill>
                <a:effectLst>
                  <a:outerShdw blurRad="12700" dist="38100" dir="2700000" algn="tl" rotWithShape="0">
                    <a:schemeClr val="accent5">
                      <a:lumMod val="60000"/>
                      <a:lumOff val="40000"/>
                    </a:schemeClr>
                  </a:outerShdw>
                </a:effectLst>
              </a:rPr>
              <a:t>KARMAŞIKLIK/TASARIM/UYGULAMA/OLGUNLUK/DENEYİM</a:t>
            </a:r>
          </a:p>
          <a:p>
            <a:pPr>
              <a:buFont typeface="Wingdings" panose="05000000000000000000" pitchFamily="2" charset="2"/>
              <a:buChar char="ü"/>
            </a:pPr>
            <a:r>
              <a:rPr lang="tr-TR" sz="3600" b="1" dirty="0">
                <a:ln w="9525">
                  <a:solidFill>
                    <a:schemeClr val="bg1"/>
                  </a:solidFill>
                  <a:prstDash val="solid"/>
                </a:ln>
                <a:solidFill>
                  <a:schemeClr val="accent2">
                    <a:lumMod val="60000"/>
                    <a:lumOff val="40000"/>
                  </a:schemeClr>
                </a:solidFill>
                <a:effectLst>
                  <a:outerShdw blurRad="12700" dist="38100" dir="2700000" algn="tl" rotWithShape="0">
                    <a:schemeClr val="accent5">
                      <a:lumMod val="60000"/>
                      <a:lumOff val="40000"/>
                    </a:schemeClr>
                  </a:outerShdw>
                </a:effectLst>
              </a:rPr>
              <a:t>VERİLERİN DEĞERLENDİRİLMESİ/ANALİZ VE GERİ BİLDİRİMİ </a:t>
            </a:r>
          </a:p>
          <a:p>
            <a:pPr>
              <a:buFont typeface="Wingdings" panose="05000000000000000000" pitchFamily="2" charset="2"/>
              <a:buChar char="ü"/>
            </a:pPr>
            <a:r>
              <a:rPr lang="tr-TR" sz="3600" b="1" dirty="0">
                <a:ln w="9525">
                  <a:solidFill>
                    <a:schemeClr val="bg1"/>
                  </a:solidFill>
                  <a:prstDash val="solid"/>
                </a:ln>
                <a:solidFill>
                  <a:schemeClr val="accent2">
                    <a:lumMod val="60000"/>
                    <a:lumOff val="40000"/>
                  </a:schemeClr>
                </a:solidFill>
                <a:effectLst>
                  <a:outerShdw blurRad="12700" dist="38100" dir="2700000" algn="tl" rotWithShape="0">
                    <a:schemeClr val="accent5">
                      <a:lumMod val="60000"/>
                      <a:lumOff val="40000"/>
                    </a:schemeClr>
                  </a:outerShdw>
                </a:effectLst>
              </a:rPr>
              <a:t>PROSEDÜRLER/İNSAN ARABİRİMİ</a:t>
            </a:r>
          </a:p>
          <a:p>
            <a:pPr>
              <a:buFont typeface="Wingdings" panose="05000000000000000000" pitchFamily="2" charset="2"/>
              <a:buChar char="ü"/>
            </a:pPr>
            <a:r>
              <a:rPr lang="tr-TR" sz="3600" b="1" dirty="0">
                <a:ln w="9525">
                  <a:solidFill>
                    <a:schemeClr val="bg1"/>
                  </a:solidFill>
                  <a:prstDash val="solid"/>
                </a:ln>
                <a:solidFill>
                  <a:schemeClr val="accent2">
                    <a:lumMod val="60000"/>
                    <a:lumOff val="40000"/>
                  </a:schemeClr>
                </a:solidFill>
                <a:effectLst>
                  <a:outerShdw blurRad="12700" dist="38100" dir="2700000" algn="tl" rotWithShape="0">
                    <a:schemeClr val="accent5">
                      <a:lumMod val="60000"/>
                      <a:lumOff val="40000"/>
                    </a:schemeClr>
                  </a:outerShdw>
                </a:effectLst>
              </a:rPr>
              <a:t>YETERLİLİK/EĞİTİM/GÜVENLİK KÜLTÜRÜ</a:t>
            </a:r>
          </a:p>
          <a:p>
            <a:pPr>
              <a:buFont typeface="Wingdings" panose="05000000000000000000" pitchFamily="2" charset="2"/>
              <a:buChar char="ü"/>
            </a:pPr>
            <a:r>
              <a:rPr lang="tr-TR" sz="3600" b="1" dirty="0">
                <a:ln w="9525">
                  <a:solidFill>
                    <a:schemeClr val="bg1"/>
                  </a:solidFill>
                  <a:prstDash val="solid"/>
                </a:ln>
                <a:solidFill>
                  <a:schemeClr val="accent2">
                    <a:lumMod val="60000"/>
                    <a:lumOff val="40000"/>
                  </a:schemeClr>
                </a:solidFill>
                <a:effectLst>
                  <a:outerShdw blurRad="12700" dist="38100" dir="2700000" algn="tl" rotWithShape="0">
                    <a:schemeClr val="accent5">
                      <a:lumMod val="60000"/>
                      <a:lumOff val="40000"/>
                    </a:schemeClr>
                  </a:outerShdw>
                </a:effectLst>
              </a:rPr>
              <a:t>ÇEVRESEL KONTROL</a:t>
            </a:r>
          </a:p>
          <a:p>
            <a:pPr>
              <a:buFont typeface="Wingdings" panose="05000000000000000000" pitchFamily="2" charset="2"/>
              <a:buChar char="ü"/>
            </a:pPr>
            <a:r>
              <a:rPr lang="tr-TR" sz="3600" b="1" dirty="0">
                <a:ln w="9525">
                  <a:solidFill>
                    <a:schemeClr val="bg1"/>
                  </a:solidFill>
                  <a:prstDash val="solid"/>
                </a:ln>
                <a:solidFill>
                  <a:schemeClr val="accent2">
                    <a:lumMod val="60000"/>
                    <a:lumOff val="40000"/>
                  </a:schemeClr>
                </a:solidFill>
                <a:effectLst>
                  <a:outerShdw blurRad="12700" dist="38100" dir="2700000" algn="tl" rotWithShape="0">
                    <a:schemeClr val="accent5">
                      <a:lumMod val="60000"/>
                      <a:lumOff val="40000"/>
                    </a:schemeClr>
                  </a:outerShdw>
                </a:effectLst>
              </a:rPr>
              <a:t>ÇEVRESEL TESTLER</a:t>
            </a:r>
          </a:p>
          <a:p>
            <a:pPr marL="0" indent="0">
              <a:buNone/>
            </a:pPr>
            <a:r>
              <a:rPr lang="tr-TR" sz="3600" b="1" dirty="0">
                <a:ln w="9525">
                  <a:solidFill>
                    <a:schemeClr val="bg1"/>
                  </a:solidFill>
                  <a:prstDash val="solid"/>
                </a:ln>
                <a:solidFill>
                  <a:schemeClr val="accent2">
                    <a:lumMod val="60000"/>
                    <a:lumOff val="40000"/>
                  </a:schemeClr>
                </a:solidFill>
                <a:effectLst>
                  <a:outerShdw blurRad="12700" dist="38100" dir="2700000" algn="tl" rotWithShape="0">
                    <a:schemeClr val="accent5">
                      <a:lumMod val="60000"/>
                      <a:lumOff val="40000"/>
                    </a:schemeClr>
                  </a:outerShdw>
                </a:effectLst>
              </a:rPr>
              <a:t>Şeklinde tüm kriterler uyarlanarak toplam X ve Y elde edilir. </a:t>
            </a:r>
          </a:p>
          <a:p>
            <a:pPr marL="0" indent="0">
              <a:buNone/>
            </a:pPr>
            <a:endParaRPr lang="tr-TR" sz="3600" b="1" dirty="0">
              <a:ln w="9525">
                <a:solidFill>
                  <a:schemeClr val="bg1"/>
                </a:solidFill>
                <a:prstDash val="solid"/>
              </a:ln>
              <a:solidFill>
                <a:schemeClr val="accent2">
                  <a:lumMod val="60000"/>
                  <a:lumOff val="40000"/>
                </a:schemeClr>
              </a:solidFill>
              <a:effectLst>
                <a:outerShdw blurRad="12700" dist="38100" dir="2700000" algn="tl" rotWithShape="0">
                  <a:schemeClr val="accent5">
                    <a:lumMod val="60000"/>
                    <a:lumOff val="40000"/>
                  </a:schemeClr>
                </a:outerShdw>
              </a:effectLst>
            </a:endParaRPr>
          </a:p>
        </p:txBody>
      </p:sp>
    </p:spTree>
    <p:extLst>
      <p:ext uri="{BB962C8B-B14F-4D97-AF65-F5344CB8AC3E}">
        <p14:creationId xmlns:p14="http://schemas.microsoft.com/office/powerpoint/2010/main" val="29602233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1000"/>
                                        <p:tgtEl>
                                          <p:spTgt spid="3">
                                            <p:txEl>
                                              <p:pRg st="2" end="2"/>
                                            </p:txEl>
                                          </p:spTgt>
                                        </p:tgtEl>
                                      </p:cBhvr>
                                    </p:animEffect>
                                    <p:anim calcmode="lin" valueType="num">
                                      <p:cBhvr>
                                        <p:cTn id="8"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3" end="3"/>
                                            </p:txEl>
                                          </p:spTgt>
                                        </p:tgtEl>
                                        <p:attrNameLst>
                                          <p:attrName>style.visibility</p:attrName>
                                        </p:attrNameLst>
                                      </p:cBhvr>
                                      <p:to>
                                        <p:strVal val="visible"/>
                                      </p:to>
                                    </p:set>
                                    <p:animEffect transition="in" filter="fade">
                                      <p:cBhvr>
                                        <p:cTn id="14" dur="1000"/>
                                        <p:tgtEl>
                                          <p:spTgt spid="3">
                                            <p:txEl>
                                              <p:pRg st="3" end="3"/>
                                            </p:txEl>
                                          </p:spTgt>
                                        </p:tgtEl>
                                      </p:cBhvr>
                                    </p:animEffect>
                                    <p:anim calcmode="lin" valueType="num">
                                      <p:cBhvr>
                                        <p:cTn id="15"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animEffect transition="in" filter="fade">
                                      <p:cBhvr>
                                        <p:cTn id="21" dur="1000"/>
                                        <p:tgtEl>
                                          <p:spTgt spid="3">
                                            <p:txEl>
                                              <p:pRg st="4" end="4"/>
                                            </p:txEl>
                                          </p:spTgt>
                                        </p:tgtEl>
                                      </p:cBhvr>
                                    </p:animEffect>
                                    <p:anim calcmode="lin" valueType="num">
                                      <p:cBhvr>
                                        <p:cTn id="22"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3">
                                            <p:txEl>
                                              <p:pRg st="5" end="5"/>
                                            </p:txEl>
                                          </p:spTgt>
                                        </p:tgtEl>
                                        <p:attrNameLst>
                                          <p:attrName>style.visibility</p:attrName>
                                        </p:attrNameLst>
                                      </p:cBhvr>
                                      <p:to>
                                        <p:strVal val="visible"/>
                                      </p:to>
                                    </p:set>
                                    <p:animEffect transition="in" filter="fade">
                                      <p:cBhvr>
                                        <p:cTn id="28" dur="1000"/>
                                        <p:tgtEl>
                                          <p:spTgt spid="3">
                                            <p:txEl>
                                              <p:pRg st="5" end="5"/>
                                            </p:txEl>
                                          </p:spTgt>
                                        </p:tgtEl>
                                      </p:cBhvr>
                                    </p:animEffect>
                                    <p:anim calcmode="lin" valueType="num">
                                      <p:cBhvr>
                                        <p:cTn id="29"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3">
                                            <p:txEl>
                                              <p:pRg st="6" end="6"/>
                                            </p:txEl>
                                          </p:spTgt>
                                        </p:tgtEl>
                                        <p:attrNameLst>
                                          <p:attrName>style.visibility</p:attrName>
                                        </p:attrNameLst>
                                      </p:cBhvr>
                                      <p:to>
                                        <p:strVal val="visible"/>
                                      </p:to>
                                    </p:set>
                                    <p:animEffect transition="in" filter="fade">
                                      <p:cBhvr>
                                        <p:cTn id="35" dur="1000"/>
                                        <p:tgtEl>
                                          <p:spTgt spid="3">
                                            <p:txEl>
                                              <p:pRg st="6" end="6"/>
                                            </p:txEl>
                                          </p:spTgt>
                                        </p:tgtEl>
                                      </p:cBhvr>
                                    </p:animEffect>
                                    <p:anim calcmode="lin" valueType="num">
                                      <p:cBhvr>
                                        <p:cTn id="36"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nodeType="clickEffect">
                                  <p:stCondLst>
                                    <p:cond delay="0"/>
                                  </p:stCondLst>
                                  <p:childTnLst>
                                    <p:set>
                                      <p:cBhvr>
                                        <p:cTn id="41" dur="1" fill="hold">
                                          <p:stCondLst>
                                            <p:cond delay="0"/>
                                          </p:stCondLst>
                                        </p:cTn>
                                        <p:tgtEl>
                                          <p:spTgt spid="3">
                                            <p:txEl>
                                              <p:pRg st="7" end="7"/>
                                            </p:txEl>
                                          </p:spTgt>
                                        </p:tgtEl>
                                        <p:attrNameLst>
                                          <p:attrName>style.visibility</p:attrName>
                                        </p:attrNameLst>
                                      </p:cBhvr>
                                      <p:to>
                                        <p:strVal val="visible"/>
                                      </p:to>
                                    </p:set>
                                    <p:animEffect transition="in" filter="fade">
                                      <p:cBhvr>
                                        <p:cTn id="42" dur="1000"/>
                                        <p:tgtEl>
                                          <p:spTgt spid="3">
                                            <p:txEl>
                                              <p:pRg st="7" end="7"/>
                                            </p:txEl>
                                          </p:spTgt>
                                        </p:tgtEl>
                                      </p:cBhvr>
                                    </p:animEffect>
                                    <p:anim calcmode="lin" valueType="num">
                                      <p:cBhvr>
                                        <p:cTn id="43" dur="10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44" dur="1000" fill="hold"/>
                                        <p:tgtEl>
                                          <p:spTgt spid="3">
                                            <p:txEl>
                                              <p:pRg st="7" end="7"/>
                                            </p:tx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nodeType="clickEffect">
                                  <p:stCondLst>
                                    <p:cond delay="0"/>
                                  </p:stCondLst>
                                  <p:childTnLst>
                                    <p:set>
                                      <p:cBhvr>
                                        <p:cTn id="48" dur="1" fill="hold">
                                          <p:stCondLst>
                                            <p:cond delay="0"/>
                                          </p:stCondLst>
                                        </p:cTn>
                                        <p:tgtEl>
                                          <p:spTgt spid="3">
                                            <p:txEl>
                                              <p:pRg st="8" end="8"/>
                                            </p:txEl>
                                          </p:spTgt>
                                        </p:tgtEl>
                                        <p:attrNameLst>
                                          <p:attrName>style.visibility</p:attrName>
                                        </p:attrNameLst>
                                      </p:cBhvr>
                                      <p:to>
                                        <p:strVal val="visible"/>
                                      </p:to>
                                    </p:set>
                                    <p:anim calcmode="lin" valueType="num">
                                      <p:cBhvr additive="base">
                                        <p:cTn id="49"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3">
                                            <p:txEl>
                                              <p:pRg st="8" end="8"/>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a:extLst>
              <a:ext uri="{FF2B5EF4-FFF2-40B4-BE49-F238E27FC236}">
                <a16:creationId xmlns:a16="http://schemas.microsoft.com/office/drawing/2014/main" id="{94D162CE-E9C7-8116-C554-153E2DF86EBF}"/>
              </a:ext>
            </a:extLst>
          </p:cNvPr>
          <p:cNvSpPr>
            <a:spLocks noGrp="1"/>
          </p:cNvSpPr>
          <p:nvPr>
            <p:ph idx="1"/>
          </p:nvPr>
        </p:nvSpPr>
        <p:spPr>
          <a:xfrm>
            <a:off x="838200" y="325120"/>
            <a:ext cx="10515600" cy="5851843"/>
          </a:xfrm>
        </p:spPr>
        <p:txBody>
          <a:bodyPr>
            <a:normAutofit/>
          </a:bodyPr>
          <a:lstStyle/>
          <a:p>
            <a:pPr marL="0" indent="0">
              <a:buNone/>
            </a:pPr>
            <a:r>
              <a:rPr lang="tr-TR" sz="4000" dirty="0"/>
              <a:t>Bağımsız Koruma Katmanı (IPL), bir tesis veya sistem içerisinde yer alan bir güvenlik önlemidir. Bu katman, temelde ciddi tehlikeleri önlemek, sınırlamak veya kontrol etmek amacıyla tasarlanmış bağımsız bir işlevi ifade eder. </a:t>
            </a:r>
            <a:endParaRPr lang="tr-TR" dirty="0"/>
          </a:p>
        </p:txBody>
      </p:sp>
      <p:pic>
        <p:nvPicPr>
          <p:cNvPr id="5" name="Resim 4">
            <a:extLst>
              <a:ext uri="{FF2B5EF4-FFF2-40B4-BE49-F238E27FC236}">
                <a16:creationId xmlns:a16="http://schemas.microsoft.com/office/drawing/2014/main" id="{F61A4B13-A024-C3EC-65AC-11D4E5E5A930}"/>
              </a:ext>
            </a:extLst>
          </p:cNvPr>
          <p:cNvPicPr>
            <a:picLocks noChangeAspect="1"/>
          </p:cNvPicPr>
          <p:nvPr/>
        </p:nvPicPr>
        <p:blipFill>
          <a:blip r:embed="rId2"/>
          <a:stretch>
            <a:fillRect/>
          </a:stretch>
        </p:blipFill>
        <p:spPr>
          <a:xfrm>
            <a:off x="2834640" y="3146032"/>
            <a:ext cx="5462270" cy="3386848"/>
          </a:xfrm>
          <a:prstGeom prst="rect">
            <a:avLst/>
          </a:prstGeom>
        </p:spPr>
      </p:pic>
    </p:spTree>
    <p:extLst>
      <p:ext uri="{BB962C8B-B14F-4D97-AF65-F5344CB8AC3E}">
        <p14:creationId xmlns:p14="http://schemas.microsoft.com/office/powerpoint/2010/main" val="288092960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İçerik Yer Tutucusu 8">
            <a:extLst>
              <a:ext uri="{FF2B5EF4-FFF2-40B4-BE49-F238E27FC236}">
                <a16:creationId xmlns:a16="http://schemas.microsoft.com/office/drawing/2014/main" id="{F265C1D4-5065-38B6-5CB7-F7C5EA3D0384}"/>
              </a:ext>
            </a:extLst>
          </p:cNvPr>
          <p:cNvPicPr>
            <a:picLocks noGrp="1" noChangeAspect="1"/>
          </p:cNvPicPr>
          <p:nvPr>
            <p:ph idx="1"/>
          </p:nvPr>
        </p:nvPicPr>
        <p:blipFill>
          <a:blip r:embed="rId2"/>
          <a:stretch>
            <a:fillRect/>
          </a:stretch>
        </p:blipFill>
        <p:spPr>
          <a:xfrm>
            <a:off x="2387921" y="308333"/>
            <a:ext cx="6359840" cy="6241334"/>
          </a:xfrm>
        </p:spPr>
      </p:pic>
    </p:spTree>
    <p:extLst>
      <p:ext uri="{BB962C8B-B14F-4D97-AF65-F5344CB8AC3E}">
        <p14:creationId xmlns:p14="http://schemas.microsoft.com/office/powerpoint/2010/main" val="107675962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A00E203A-484D-6C56-D430-20B0F19F93E0}"/>
              </a:ext>
            </a:extLst>
          </p:cNvPr>
          <p:cNvSpPr>
            <a:spLocks noGrp="1"/>
          </p:cNvSpPr>
          <p:nvPr>
            <p:ph type="title"/>
          </p:nvPr>
        </p:nvSpPr>
        <p:spPr/>
        <p:txBody>
          <a:bodyPr/>
          <a:lstStyle/>
          <a:p>
            <a:r>
              <a:rPr lang="tr-TR" dirty="0"/>
              <a:t>Z değerinin Hesaplanması</a:t>
            </a:r>
          </a:p>
        </p:txBody>
      </p:sp>
      <p:pic>
        <p:nvPicPr>
          <p:cNvPr id="5" name="İçerik Yer Tutucusu 4">
            <a:extLst>
              <a:ext uri="{FF2B5EF4-FFF2-40B4-BE49-F238E27FC236}">
                <a16:creationId xmlns:a16="http://schemas.microsoft.com/office/drawing/2014/main" id="{C81586A2-D79B-5EBC-8B86-EDBFD77482E5}"/>
              </a:ext>
            </a:extLst>
          </p:cNvPr>
          <p:cNvPicPr>
            <a:picLocks noGrp="1" noChangeAspect="1"/>
          </p:cNvPicPr>
          <p:nvPr>
            <p:ph idx="1"/>
          </p:nvPr>
        </p:nvPicPr>
        <p:blipFill>
          <a:blip r:embed="rId2">
            <a:duotone>
              <a:prstClr val="black"/>
              <a:schemeClr val="accent2">
                <a:tint val="45000"/>
                <a:satMod val="400000"/>
              </a:schemeClr>
            </a:duotone>
          </a:blip>
          <a:stretch>
            <a:fillRect/>
          </a:stretch>
        </p:blipFill>
        <p:spPr>
          <a:xfrm>
            <a:off x="2396861" y="2145397"/>
            <a:ext cx="7137364" cy="3686443"/>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spTree>
    <p:extLst>
      <p:ext uri="{BB962C8B-B14F-4D97-AF65-F5344CB8AC3E}">
        <p14:creationId xmlns:p14="http://schemas.microsoft.com/office/powerpoint/2010/main" val="201166083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çerik Yer Tutucusu 4">
            <a:extLst>
              <a:ext uri="{FF2B5EF4-FFF2-40B4-BE49-F238E27FC236}">
                <a16:creationId xmlns:a16="http://schemas.microsoft.com/office/drawing/2014/main" id="{324FD6D0-653C-3399-6710-DAD093505042}"/>
              </a:ext>
            </a:extLst>
          </p:cNvPr>
          <p:cNvPicPr>
            <a:picLocks noGrp="1" noChangeAspect="1"/>
          </p:cNvPicPr>
          <p:nvPr>
            <p:ph idx="1"/>
          </p:nvPr>
        </p:nvPicPr>
        <p:blipFill>
          <a:blip r:embed="rId2"/>
          <a:stretch>
            <a:fillRect/>
          </a:stretch>
        </p:blipFill>
        <p:spPr>
          <a:xfrm>
            <a:off x="1423135" y="34158"/>
            <a:ext cx="9427745" cy="2841122"/>
          </a:xfrm>
        </p:spPr>
      </p:pic>
      <p:pic>
        <p:nvPicPr>
          <p:cNvPr id="9" name="Resim 8">
            <a:extLst>
              <a:ext uri="{FF2B5EF4-FFF2-40B4-BE49-F238E27FC236}">
                <a16:creationId xmlns:a16="http://schemas.microsoft.com/office/drawing/2014/main" id="{FFD26EF3-9AB8-2C1F-B128-725FAD4EA4E9}"/>
              </a:ext>
            </a:extLst>
          </p:cNvPr>
          <p:cNvPicPr>
            <a:picLocks noChangeAspect="1"/>
          </p:cNvPicPr>
          <p:nvPr/>
        </p:nvPicPr>
        <p:blipFill>
          <a:blip r:embed="rId3"/>
          <a:stretch>
            <a:fillRect/>
          </a:stretch>
        </p:blipFill>
        <p:spPr>
          <a:xfrm>
            <a:off x="1487081" y="2875280"/>
            <a:ext cx="9363799" cy="3841558"/>
          </a:xfrm>
          <a:prstGeom prst="rect">
            <a:avLst/>
          </a:prstGeom>
        </p:spPr>
      </p:pic>
    </p:spTree>
    <p:extLst>
      <p:ext uri="{BB962C8B-B14F-4D97-AF65-F5344CB8AC3E}">
        <p14:creationId xmlns:p14="http://schemas.microsoft.com/office/powerpoint/2010/main" val="31841253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599DFC58-5BBE-E57F-57A1-2B56D38AD0CC}"/>
              </a:ext>
            </a:extLst>
          </p:cNvPr>
          <p:cNvSpPr>
            <a:spLocks noGrp="1"/>
          </p:cNvSpPr>
          <p:nvPr>
            <p:ph type="title"/>
          </p:nvPr>
        </p:nvSpPr>
        <p:spPr/>
        <p:txBody>
          <a:bodyPr/>
          <a:lstStyle/>
          <a:p>
            <a:endParaRPr lang="tr-TR"/>
          </a:p>
        </p:txBody>
      </p:sp>
      <p:pic>
        <p:nvPicPr>
          <p:cNvPr id="9" name="İçerik Yer Tutucusu 8">
            <a:extLst>
              <a:ext uri="{FF2B5EF4-FFF2-40B4-BE49-F238E27FC236}">
                <a16:creationId xmlns:a16="http://schemas.microsoft.com/office/drawing/2014/main" id="{594962EA-3EF0-663C-BC99-D7481E1BDADF}"/>
              </a:ext>
            </a:extLst>
          </p:cNvPr>
          <p:cNvPicPr>
            <a:picLocks noGrp="1" noChangeAspect="1"/>
          </p:cNvPicPr>
          <p:nvPr>
            <p:ph idx="1"/>
          </p:nvPr>
        </p:nvPicPr>
        <p:blipFill>
          <a:blip r:embed="rId2"/>
          <a:stretch>
            <a:fillRect/>
          </a:stretch>
        </p:blipFill>
        <p:spPr>
          <a:xfrm>
            <a:off x="483337" y="1254177"/>
            <a:ext cx="6615374" cy="2820100"/>
          </a:xfrm>
        </p:spPr>
      </p:pic>
      <p:pic>
        <p:nvPicPr>
          <p:cNvPr id="11" name="Resim 10">
            <a:extLst>
              <a:ext uri="{FF2B5EF4-FFF2-40B4-BE49-F238E27FC236}">
                <a16:creationId xmlns:a16="http://schemas.microsoft.com/office/drawing/2014/main" id="{0D658CB2-B12C-46D4-DB1A-429E979407E3}"/>
              </a:ext>
            </a:extLst>
          </p:cNvPr>
          <p:cNvPicPr>
            <a:picLocks noChangeAspect="1"/>
          </p:cNvPicPr>
          <p:nvPr/>
        </p:nvPicPr>
        <p:blipFill>
          <a:blip r:embed="rId3"/>
          <a:stretch>
            <a:fillRect/>
          </a:stretch>
        </p:blipFill>
        <p:spPr>
          <a:xfrm>
            <a:off x="7235250" y="1254177"/>
            <a:ext cx="4828635" cy="4259930"/>
          </a:xfrm>
          <a:prstGeom prst="rect">
            <a:avLst/>
          </a:prstGeom>
        </p:spPr>
      </p:pic>
      <p:pic>
        <p:nvPicPr>
          <p:cNvPr id="13" name="Resim 12">
            <a:extLst>
              <a:ext uri="{FF2B5EF4-FFF2-40B4-BE49-F238E27FC236}">
                <a16:creationId xmlns:a16="http://schemas.microsoft.com/office/drawing/2014/main" id="{2B7DC689-C16D-9EAD-96EE-E258BDDD4F12}"/>
              </a:ext>
            </a:extLst>
          </p:cNvPr>
          <p:cNvPicPr>
            <a:picLocks noChangeAspect="1"/>
          </p:cNvPicPr>
          <p:nvPr/>
        </p:nvPicPr>
        <p:blipFill>
          <a:blip r:embed="rId4"/>
          <a:stretch>
            <a:fillRect/>
          </a:stretch>
        </p:blipFill>
        <p:spPr>
          <a:xfrm>
            <a:off x="483337" y="4251564"/>
            <a:ext cx="6615374" cy="1115689"/>
          </a:xfrm>
          <a:prstGeom prst="rect">
            <a:avLst/>
          </a:prstGeom>
        </p:spPr>
      </p:pic>
    </p:spTree>
    <p:extLst>
      <p:ext uri="{BB962C8B-B14F-4D97-AF65-F5344CB8AC3E}">
        <p14:creationId xmlns:p14="http://schemas.microsoft.com/office/powerpoint/2010/main" val="10897321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kocaeli dosya ön kapak">
            <a:extLst>
              <a:ext uri="{FF2B5EF4-FFF2-40B4-BE49-F238E27FC236}">
                <a16:creationId xmlns:a16="http://schemas.microsoft.com/office/drawing/2014/main" id="{197F93CC-4D03-CE44-B3C6-54F35ADCEE87}"/>
              </a:ext>
            </a:extLst>
          </p:cNvPr>
          <p:cNvPicPr>
            <a:picLocks noChangeAspect="1" noChangeArrowheads="1"/>
          </p:cNvPicPr>
          <p:nvPr/>
        </p:nvPicPr>
        <p:blipFill rotWithShape="1">
          <a:blip r:embed="rId2">
            <a:lum bright="20000" contrast="-20000"/>
          </a:blip>
          <a:srcRect l="18533" t="28945" r="20114" b="31414"/>
          <a:stretch/>
        </p:blipFill>
        <p:spPr bwMode="auto">
          <a:xfrm>
            <a:off x="0" y="1"/>
            <a:ext cx="12192000" cy="6858000"/>
          </a:xfrm>
          <a:prstGeom prst="rect">
            <a:avLst/>
          </a:prstGeom>
          <a:noFill/>
          <a:ln w="9525">
            <a:noFill/>
            <a:miter lim="800000"/>
            <a:headEnd/>
            <a:tailEnd/>
          </a:ln>
        </p:spPr>
      </p:pic>
      <p:sp>
        <p:nvSpPr>
          <p:cNvPr id="7" name="Text Box 5">
            <a:extLst>
              <a:ext uri="{FF2B5EF4-FFF2-40B4-BE49-F238E27FC236}">
                <a16:creationId xmlns:a16="http://schemas.microsoft.com/office/drawing/2014/main" id="{1CCAF2A3-86E1-E343-8597-FFC576DE9A2B}"/>
              </a:ext>
            </a:extLst>
          </p:cNvPr>
          <p:cNvSpPr txBox="1">
            <a:spLocks noChangeArrowheads="1"/>
          </p:cNvSpPr>
          <p:nvPr/>
        </p:nvSpPr>
        <p:spPr bwMode="auto">
          <a:xfrm>
            <a:off x="1523999" y="1613118"/>
            <a:ext cx="9144000" cy="1815882"/>
          </a:xfrm>
          <a:prstGeom prst="rect">
            <a:avLst/>
          </a:prstGeom>
          <a:noFill/>
          <a:ln w="9525">
            <a:noFill/>
            <a:miter lim="800000"/>
            <a:headEnd/>
            <a:tailEnd/>
          </a:ln>
        </p:spPr>
        <p:txBody>
          <a:bodyPr>
            <a:spAutoFit/>
          </a:bodyPr>
          <a:lstStyle/>
          <a:p>
            <a:pPr algn="ctr">
              <a:spcBef>
                <a:spcPct val="50000"/>
              </a:spcBef>
            </a:pPr>
            <a:r>
              <a:rPr lang="tr-TR" sz="1600" b="1" dirty="0"/>
              <a:t>FUAR İÇİ 41040 İZMİT/KOCAELİ </a:t>
            </a:r>
          </a:p>
          <a:p>
            <a:pPr algn="ctr">
              <a:spcBef>
                <a:spcPct val="50000"/>
              </a:spcBef>
            </a:pPr>
            <a:r>
              <a:rPr lang="tr-TR" sz="1600" b="1" dirty="0"/>
              <a:t>TEL: +90 262 315 80 00</a:t>
            </a:r>
          </a:p>
          <a:p>
            <a:pPr algn="ctr">
              <a:spcBef>
                <a:spcPct val="50000"/>
              </a:spcBef>
            </a:pPr>
            <a:r>
              <a:rPr lang="tr-TR" sz="1600" b="1" dirty="0"/>
              <a:t>FAX: +90 262 321 90 70</a:t>
            </a:r>
          </a:p>
          <a:p>
            <a:pPr algn="ctr">
              <a:spcBef>
                <a:spcPct val="50000"/>
              </a:spcBef>
            </a:pPr>
            <a:r>
              <a:rPr lang="tr-TR" sz="1600" b="1" dirty="0"/>
              <a:t>WEB: </a:t>
            </a:r>
            <a:r>
              <a:rPr lang="tr-TR" sz="1600" b="1" u="sng" dirty="0" err="1"/>
              <a:t>www.kosano.org.tr</a:t>
            </a:r>
            <a:r>
              <a:rPr lang="tr-TR" sz="1600" b="1" dirty="0"/>
              <a:t>  </a:t>
            </a:r>
          </a:p>
          <a:p>
            <a:pPr algn="ctr">
              <a:spcBef>
                <a:spcPct val="50000"/>
              </a:spcBef>
            </a:pPr>
            <a:r>
              <a:rPr lang="tr-TR" sz="1600" b="1" dirty="0"/>
              <a:t>E-MAIL: </a:t>
            </a:r>
            <a:r>
              <a:rPr lang="tr-TR" sz="1600" b="1" u="sng" dirty="0" err="1"/>
              <a:t>kso@kosano.org.tr</a:t>
            </a:r>
            <a:r>
              <a:rPr lang="tr-TR" sz="1600" b="1" u="sng" dirty="0"/>
              <a:t> </a:t>
            </a:r>
          </a:p>
        </p:txBody>
      </p:sp>
      <p:pic>
        <p:nvPicPr>
          <p:cNvPr id="6" name="Picture 5" descr="Logo&#10;&#10;Description automatically generated">
            <a:extLst>
              <a:ext uri="{FF2B5EF4-FFF2-40B4-BE49-F238E27FC236}">
                <a16:creationId xmlns:a16="http://schemas.microsoft.com/office/drawing/2014/main" id="{E9142D96-9128-774C-9C37-0A9285311BE3}"/>
              </a:ext>
            </a:extLst>
          </p:cNvPr>
          <p:cNvPicPr>
            <a:picLocks noChangeAspect="1"/>
          </p:cNvPicPr>
          <p:nvPr/>
        </p:nvPicPr>
        <p:blipFill>
          <a:blip r:embed="rId3"/>
          <a:stretch>
            <a:fillRect/>
          </a:stretch>
        </p:blipFill>
        <p:spPr>
          <a:xfrm>
            <a:off x="4485245" y="-83862"/>
            <a:ext cx="3345078" cy="2045919"/>
          </a:xfrm>
          <a:prstGeom prst="rect">
            <a:avLst/>
          </a:prstGeom>
        </p:spPr>
      </p:pic>
    </p:spTree>
    <p:extLst>
      <p:ext uri="{BB962C8B-B14F-4D97-AF65-F5344CB8AC3E}">
        <p14:creationId xmlns:p14="http://schemas.microsoft.com/office/powerpoint/2010/main" val="48790467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402FAFFA-8BE7-6448-B4B3-AD23749697B5}"/>
              </a:ext>
            </a:extLst>
          </p:cNvPr>
          <p:cNvSpPr>
            <a:spLocks noGrp="1"/>
          </p:cNvSpPr>
          <p:nvPr>
            <p:ph type="title"/>
          </p:nvPr>
        </p:nvSpPr>
        <p:spPr/>
        <p:txBody>
          <a:bodyPr/>
          <a:lstStyle/>
          <a:p>
            <a:endParaRPr lang="tr-TR"/>
          </a:p>
        </p:txBody>
      </p:sp>
      <p:sp>
        <p:nvSpPr>
          <p:cNvPr id="3" name="İçerik Yer Tutucusu 2">
            <a:extLst>
              <a:ext uri="{FF2B5EF4-FFF2-40B4-BE49-F238E27FC236}">
                <a16:creationId xmlns:a16="http://schemas.microsoft.com/office/drawing/2014/main" id="{147EE16A-B889-46A1-7706-633284E2C7EE}"/>
              </a:ext>
            </a:extLst>
          </p:cNvPr>
          <p:cNvSpPr>
            <a:spLocks noGrp="1"/>
          </p:cNvSpPr>
          <p:nvPr>
            <p:ph idx="1"/>
          </p:nvPr>
        </p:nvSpPr>
        <p:spPr/>
        <p:txBody>
          <a:body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tr-TR" sz="4000" b="0" i="0" u="none" strike="noStrike" kern="1200" cap="none" spc="0" normalizeH="0" baseline="0" noProof="0" dirty="0">
                <a:ln>
                  <a:noFill/>
                </a:ln>
                <a:solidFill>
                  <a:prstClr val="black"/>
                </a:solidFill>
                <a:effectLst/>
                <a:uLnTx/>
                <a:uFillTx/>
                <a:latin typeface="Calibri" panose="020F0502020204030204"/>
                <a:ea typeface="+mn-ea"/>
                <a:cs typeface="+mn-cs"/>
              </a:rPr>
              <a:t>IPL, diğer kontrol veya koruma önlemlerinden ayrı olarak, bir tehlike gerçekleştiğinde ciddi sonuçları önlemek veya en aza indirmek için devreye giren bir güvenlik önlemidir. </a:t>
            </a:r>
          </a:p>
          <a:p>
            <a:pPr marL="0" indent="0">
              <a:buNone/>
            </a:pPr>
            <a:endParaRPr lang="tr-TR" dirty="0"/>
          </a:p>
        </p:txBody>
      </p:sp>
      <p:pic>
        <p:nvPicPr>
          <p:cNvPr id="6" name="Resim 5">
            <a:extLst>
              <a:ext uri="{FF2B5EF4-FFF2-40B4-BE49-F238E27FC236}">
                <a16:creationId xmlns:a16="http://schemas.microsoft.com/office/drawing/2014/main" id="{5D2A3112-10FC-DBC3-7839-4398ABDBFAA0}"/>
              </a:ext>
            </a:extLst>
          </p:cNvPr>
          <p:cNvPicPr>
            <a:picLocks noChangeAspect="1"/>
          </p:cNvPicPr>
          <p:nvPr/>
        </p:nvPicPr>
        <p:blipFill>
          <a:blip r:embed="rId2"/>
          <a:stretch>
            <a:fillRect/>
          </a:stretch>
        </p:blipFill>
        <p:spPr>
          <a:xfrm>
            <a:off x="4152876" y="4349432"/>
            <a:ext cx="3611904" cy="1962468"/>
          </a:xfrm>
          <a:prstGeom prst="rect">
            <a:avLst/>
          </a:prstGeom>
        </p:spPr>
      </p:pic>
    </p:spTree>
    <p:extLst>
      <p:ext uri="{BB962C8B-B14F-4D97-AF65-F5344CB8AC3E}">
        <p14:creationId xmlns:p14="http://schemas.microsoft.com/office/powerpoint/2010/main" val="384368469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DC47E5EC-FF46-5757-B7E3-A5CCF64FB8C9}"/>
              </a:ext>
            </a:extLst>
          </p:cNvPr>
          <p:cNvSpPr>
            <a:spLocks noGrp="1"/>
          </p:cNvSpPr>
          <p:nvPr>
            <p:ph type="title"/>
          </p:nvPr>
        </p:nvSpPr>
        <p:spPr/>
        <p:txBody>
          <a:bodyPr/>
          <a:lstStyle/>
          <a:p>
            <a:endParaRPr lang="tr-TR"/>
          </a:p>
        </p:txBody>
      </p:sp>
      <p:sp>
        <p:nvSpPr>
          <p:cNvPr id="3" name="İçerik Yer Tutucusu 2">
            <a:extLst>
              <a:ext uri="{FF2B5EF4-FFF2-40B4-BE49-F238E27FC236}">
                <a16:creationId xmlns:a16="http://schemas.microsoft.com/office/drawing/2014/main" id="{E17F2BD5-8E6E-6722-90C8-3D8D65D7CA8A}"/>
              </a:ext>
            </a:extLst>
          </p:cNvPr>
          <p:cNvSpPr>
            <a:spLocks noGrp="1"/>
          </p:cNvSpPr>
          <p:nvPr>
            <p:ph idx="1"/>
          </p:nvPr>
        </p:nvSpPr>
        <p:spPr/>
        <p:txBody>
          <a:bodyPr/>
          <a:lstStyle/>
          <a:p>
            <a:pPr marL="0" indent="0">
              <a:buNone/>
            </a:pPr>
            <a:r>
              <a:rPr kumimoji="0" lang="tr-TR" sz="3200" b="0" i="0" u="none" strike="noStrike" kern="1200" cap="none" spc="0" normalizeH="0" baseline="0" noProof="0" dirty="0">
                <a:ln>
                  <a:noFill/>
                </a:ln>
                <a:solidFill>
                  <a:prstClr val="black"/>
                </a:solidFill>
                <a:effectLst/>
                <a:uLnTx/>
                <a:uFillTx/>
                <a:latin typeface="Calibri" panose="020F0502020204030204"/>
                <a:ea typeface="+mn-ea"/>
                <a:cs typeface="+mn-cs"/>
              </a:rPr>
              <a:t>Şirketler, proses tehlikelerine karşı yeterli korumanın sağlanmasına yardımcı olmak adına çoklu koruma katmanları (çoklu koruyucu birimler) sağlamışlardır. Bu koruyucu sistemler; çalışanları, halkı, çevreyi, ekipmanları ve/veya tesisleri tehdit eden süreç sorunlarının engellenmesine ya da etkisinin azaltılmasına yardımcı olmak adına hem mühendislik hem de idari kontrolleri içermektedir.</a:t>
            </a:r>
            <a:endParaRPr lang="tr-TR" dirty="0"/>
          </a:p>
        </p:txBody>
      </p:sp>
      <p:pic>
        <p:nvPicPr>
          <p:cNvPr id="4" name="Resim 3">
            <a:extLst>
              <a:ext uri="{FF2B5EF4-FFF2-40B4-BE49-F238E27FC236}">
                <a16:creationId xmlns:a16="http://schemas.microsoft.com/office/drawing/2014/main" id="{3D702738-34BD-37EF-38C3-F9F13B610DA2}"/>
              </a:ext>
            </a:extLst>
          </p:cNvPr>
          <p:cNvPicPr>
            <a:picLocks noChangeAspect="1"/>
          </p:cNvPicPr>
          <p:nvPr/>
        </p:nvPicPr>
        <p:blipFill>
          <a:blip r:embed="rId2"/>
          <a:stretch>
            <a:fillRect/>
          </a:stretch>
        </p:blipFill>
        <p:spPr>
          <a:xfrm>
            <a:off x="7471092" y="4526597"/>
            <a:ext cx="3305175" cy="1381125"/>
          </a:xfrm>
          <a:prstGeom prst="rect">
            <a:avLst/>
          </a:prstGeom>
        </p:spPr>
      </p:pic>
    </p:spTree>
    <p:extLst>
      <p:ext uri="{BB962C8B-B14F-4D97-AF65-F5344CB8AC3E}">
        <p14:creationId xmlns:p14="http://schemas.microsoft.com/office/powerpoint/2010/main" val="81579434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a:extLst>
              <a:ext uri="{FF2B5EF4-FFF2-40B4-BE49-F238E27FC236}">
                <a16:creationId xmlns:a16="http://schemas.microsoft.com/office/drawing/2014/main" id="{A905C9A7-FB3B-BD8F-3534-9DEAA7B24C6E}"/>
              </a:ext>
            </a:extLst>
          </p:cNvPr>
          <p:cNvSpPr>
            <a:spLocks noGrp="1"/>
          </p:cNvSpPr>
          <p:nvPr>
            <p:ph idx="1"/>
          </p:nvPr>
        </p:nvSpPr>
        <p:spPr>
          <a:xfrm>
            <a:off x="1066800" y="828675"/>
            <a:ext cx="10515600" cy="4351338"/>
          </a:xfrm>
        </p:spPr>
        <p:txBody>
          <a:body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tr-TR" sz="3200" b="0" i="0" u="none" strike="noStrike" kern="1200" cap="none" spc="0" normalizeH="0" baseline="0" noProof="0" dirty="0">
                <a:ln>
                  <a:noFill/>
                </a:ln>
                <a:solidFill>
                  <a:prstClr val="black"/>
                </a:solidFill>
                <a:effectLst/>
                <a:uLnTx/>
                <a:uFillTx/>
                <a:latin typeface="Calibri" panose="020F0502020204030204"/>
                <a:ea typeface="+mn-ea"/>
                <a:cs typeface="+mn-cs"/>
              </a:rPr>
              <a:t>Bağımsız koruma katmanlarındaki fonksiyonel yedeklilik  ve çeşitlilik ise özel olarak korunması gereken sistemlerin güvenilirliğini geliştirmek adına birçok sektörde kullanılmaktadır. Özellikle enstrümantasyon ve kontrol uygulamalarında yedeklilik ve çeşitliliğe doğru gitgide artan bir eğilim mevcuttur. </a:t>
            </a:r>
          </a:p>
          <a:p>
            <a:endParaRPr lang="tr-TR" dirty="0"/>
          </a:p>
        </p:txBody>
      </p:sp>
      <p:pic>
        <p:nvPicPr>
          <p:cNvPr id="4" name="Resim 3">
            <a:extLst>
              <a:ext uri="{FF2B5EF4-FFF2-40B4-BE49-F238E27FC236}">
                <a16:creationId xmlns:a16="http://schemas.microsoft.com/office/drawing/2014/main" id="{A0927080-7F27-F9B6-773C-F6AE3096CE12}"/>
              </a:ext>
            </a:extLst>
          </p:cNvPr>
          <p:cNvPicPr>
            <a:picLocks noChangeAspect="1"/>
          </p:cNvPicPr>
          <p:nvPr/>
        </p:nvPicPr>
        <p:blipFill>
          <a:blip r:embed="rId2"/>
          <a:stretch>
            <a:fillRect/>
          </a:stretch>
        </p:blipFill>
        <p:spPr>
          <a:xfrm>
            <a:off x="8621077" y="4033838"/>
            <a:ext cx="2143125" cy="2143125"/>
          </a:xfrm>
          <a:prstGeom prst="rect">
            <a:avLst/>
          </a:prstGeom>
        </p:spPr>
      </p:pic>
      <p:pic>
        <p:nvPicPr>
          <p:cNvPr id="5" name="Resim 4">
            <a:extLst>
              <a:ext uri="{FF2B5EF4-FFF2-40B4-BE49-F238E27FC236}">
                <a16:creationId xmlns:a16="http://schemas.microsoft.com/office/drawing/2014/main" id="{C278ED53-C0C1-7B31-A785-CB7A6D92A8FF}"/>
              </a:ext>
            </a:extLst>
          </p:cNvPr>
          <p:cNvPicPr>
            <a:picLocks noChangeAspect="1"/>
          </p:cNvPicPr>
          <p:nvPr/>
        </p:nvPicPr>
        <p:blipFill>
          <a:blip r:embed="rId3"/>
          <a:stretch>
            <a:fillRect/>
          </a:stretch>
        </p:blipFill>
        <p:spPr>
          <a:xfrm>
            <a:off x="6020752" y="4181475"/>
            <a:ext cx="2466975" cy="1847850"/>
          </a:xfrm>
          <a:prstGeom prst="rect">
            <a:avLst/>
          </a:prstGeom>
        </p:spPr>
      </p:pic>
      <p:pic>
        <p:nvPicPr>
          <p:cNvPr id="6" name="Resim 5">
            <a:extLst>
              <a:ext uri="{FF2B5EF4-FFF2-40B4-BE49-F238E27FC236}">
                <a16:creationId xmlns:a16="http://schemas.microsoft.com/office/drawing/2014/main" id="{62B7A414-1DF5-9F64-3467-C9FD7B9A64DF}"/>
              </a:ext>
            </a:extLst>
          </p:cNvPr>
          <p:cNvPicPr>
            <a:picLocks noChangeAspect="1"/>
          </p:cNvPicPr>
          <p:nvPr/>
        </p:nvPicPr>
        <p:blipFill>
          <a:blip r:embed="rId4"/>
          <a:stretch>
            <a:fillRect/>
          </a:stretch>
        </p:blipFill>
        <p:spPr>
          <a:xfrm>
            <a:off x="4104640" y="4181475"/>
            <a:ext cx="1991360" cy="1991360"/>
          </a:xfrm>
          <a:prstGeom prst="rect">
            <a:avLst/>
          </a:prstGeom>
        </p:spPr>
      </p:pic>
      <p:pic>
        <p:nvPicPr>
          <p:cNvPr id="7" name="Resim 6">
            <a:extLst>
              <a:ext uri="{FF2B5EF4-FFF2-40B4-BE49-F238E27FC236}">
                <a16:creationId xmlns:a16="http://schemas.microsoft.com/office/drawing/2014/main" id="{E02F710C-682F-AB18-8B9C-82FC06AC0263}"/>
              </a:ext>
            </a:extLst>
          </p:cNvPr>
          <p:cNvPicPr>
            <a:picLocks noChangeAspect="1"/>
          </p:cNvPicPr>
          <p:nvPr/>
        </p:nvPicPr>
        <p:blipFill>
          <a:blip r:embed="rId5"/>
          <a:stretch>
            <a:fillRect/>
          </a:stretch>
        </p:blipFill>
        <p:spPr>
          <a:xfrm>
            <a:off x="1066800" y="4287137"/>
            <a:ext cx="3206114" cy="1780035"/>
          </a:xfrm>
          <a:prstGeom prst="rect">
            <a:avLst/>
          </a:prstGeom>
        </p:spPr>
      </p:pic>
    </p:spTree>
    <p:extLst>
      <p:ext uri="{BB962C8B-B14F-4D97-AF65-F5344CB8AC3E}">
        <p14:creationId xmlns:p14="http://schemas.microsoft.com/office/powerpoint/2010/main" val="334390020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a:extLst>
              <a:ext uri="{FF2B5EF4-FFF2-40B4-BE49-F238E27FC236}">
                <a16:creationId xmlns:a16="http://schemas.microsoft.com/office/drawing/2014/main" id="{99DEC0B3-A8EB-22E8-56DE-83DF4E2AD1B8}"/>
              </a:ext>
            </a:extLst>
          </p:cNvPr>
          <p:cNvSpPr>
            <a:spLocks noGrp="1"/>
          </p:cNvSpPr>
          <p:nvPr>
            <p:ph idx="1"/>
          </p:nvPr>
        </p:nvSpPr>
        <p:spPr>
          <a:xfrm>
            <a:off x="909320" y="667068"/>
            <a:ext cx="10515600" cy="4351338"/>
          </a:xfrm>
        </p:spPr>
        <p:txBody>
          <a:bodyPr/>
          <a:lstStyle/>
          <a:p>
            <a:pPr marL="0" indent="0">
              <a:buNone/>
            </a:pPr>
            <a:r>
              <a:rPr lang="tr-TR" dirty="0"/>
              <a:t>Çoklu bariyer kullanımı genel anlamda risklerin azaltılmasını sağlar. Ancak, çoklu bariyer, özellikle fazla (yedekli) bileşenlerin kullanımı üzerinden teorik olarak elde edilebilir olan oldukça yüksek güvenilirlik seviyesi, çoklu koruyucu birimlerin başarısız olmasına sebep olabilecek tekli olayların tehlikeye atılmasına yol açabilir. Örnek olarak, acil bir durdurma sistemindeki tüm sıcaklık sensörleri, bakım eylemleri sırasında yapılan bir kalibrasyon hatasından dolayısıyla arızalanabilir.</a:t>
            </a:r>
          </a:p>
        </p:txBody>
      </p:sp>
      <p:pic>
        <p:nvPicPr>
          <p:cNvPr id="5" name="Resim 4">
            <a:extLst>
              <a:ext uri="{FF2B5EF4-FFF2-40B4-BE49-F238E27FC236}">
                <a16:creationId xmlns:a16="http://schemas.microsoft.com/office/drawing/2014/main" id="{E9352993-C390-0FA1-9F6B-9392CDD04CAD}"/>
              </a:ext>
            </a:extLst>
          </p:cNvPr>
          <p:cNvPicPr>
            <a:picLocks noChangeAspect="1"/>
          </p:cNvPicPr>
          <p:nvPr/>
        </p:nvPicPr>
        <p:blipFill>
          <a:blip r:embed="rId2">
            <a:duotone>
              <a:prstClr val="black"/>
              <a:schemeClr val="accent1">
                <a:tint val="45000"/>
                <a:satMod val="400000"/>
              </a:schemeClr>
            </a:duotone>
          </a:blip>
          <a:stretch>
            <a:fillRect/>
          </a:stretch>
        </p:blipFill>
        <p:spPr>
          <a:xfrm>
            <a:off x="3195438" y="3769360"/>
            <a:ext cx="5801123" cy="2835275"/>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spTree>
    <p:extLst>
      <p:ext uri="{BB962C8B-B14F-4D97-AF65-F5344CB8AC3E}">
        <p14:creationId xmlns:p14="http://schemas.microsoft.com/office/powerpoint/2010/main" val="27761056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4F39F8E7-3F7F-6671-5665-AA9C48EF9717}"/>
              </a:ext>
            </a:extLst>
          </p:cNvPr>
          <p:cNvSpPr>
            <a:spLocks noGrp="1"/>
          </p:cNvSpPr>
          <p:nvPr>
            <p:ph type="title"/>
          </p:nvPr>
        </p:nvSpPr>
        <p:spPr/>
        <p:txBody>
          <a:bodyPr/>
          <a:lstStyle/>
          <a:p>
            <a:pPr algn="ctr"/>
            <a:r>
              <a:rPr lang="tr-TR" b="1" dirty="0"/>
              <a:t>CCF (Common </a:t>
            </a:r>
            <a:r>
              <a:rPr lang="tr-TR" b="1" dirty="0" err="1"/>
              <a:t>Cause</a:t>
            </a:r>
            <a:r>
              <a:rPr lang="tr-TR" b="1" dirty="0"/>
              <a:t> </a:t>
            </a:r>
            <a:r>
              <a:rPr lang="tr-TR" b="1" dirty="0" err="1"/>
              <a:t>Failure</a:t>
            </a:r>
            <a:r>
              <a:rPr lang="tr-TR" dirty="0"/>
              <a:t>)</a:t>
            </a:r>
          </a:p>
        </p:txBody>
      </p:sp>
      <p:sp>
        <p:nvSpPr>
          <p:cNvPr id="3" name="İçerik Yer Tutucusu 2">
            <a:extLst>
              <a:ext uri="{FF2B5EF4-FFF2-40B4-BE49-F238E27FC236}">
                <a16:creationId xmlns:a16="http://schemas.microsoft.com/office/drawing/2014/main" id="{86EF2574-B2B5-7DDC-36D1-F3FF7C666FFC}"/>
              </a:ext>
            </a:extLst>
          </p:cNvPr>
          <p:cNvSpPr>
            <a:spLocks noGrp="1"/>
          </p:cNvSpPr>
          <p:nvPr>
            <p:ph idx="1"/>
          </p:nvPr>
        </p:nvSpPr>
        <p:spPr/>
        <p:txBody>
          <a:bodyPr/>
          <a:lstStyle/>
          <a:p>
            <a:pPr marR="284480" indent="0">
              <a:buNone/>
            </a:pPr>
            <a:r>
              <a:rPr lang="tr-TR" sz="4400" dirty="0">
                <a:effectLst/>
                <a:latin typeface="Calibri" panose="020F0502020204030204" pitchFamily="34" charset="0"/>
                <a:ea typeface="Calibri" panose="020F0502020204030204" pitchFamily="34" charset="0"/>
                <a:cs typeface="Times New Roman" panose="02020603050405020304" pitchFamily="18" charset="0"/>
              </a:rPr>
              <a:t>CCF olayının oluşması adına yalnız başına ya da (daha sık olarak) kombinasyon içerisinde altı adet CCF eşleşme tipi hareketi mevcuttur. CCF eşleşmelerinin her biri aşağıdaki paragraflarda açıklanmaktadır.</a:t>
            </a:r>
          </a:p>
          <a:p>
            <a:pPr marL="0" indent="0">
              <a:buNone/>
            </a:pPr>
            <a:endParaRPr lang="tr-TR" dirty="0"/>
          </a:p>
        </p:txBody>
      </p:sp>
    </p:spTree>
    <p:extLst>
      <p:ext uri="{BB962C8B-B14F-4D97-AF65-F5344CB8AC3E}">
        <p14:creationId xmlns:p14="http://schemas.microsoft.com/office/powerpoint/2010/main" val="166684472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a:extLst>
              <a:ext uri="{FF2B5EF4-FFF2-40B4-BE49-F238E27FC236}">
                <a16:creationId xmlns:a16="http://schemas.microsoft.com/office/drawing/2014/main" id="{92C33E4A-D0B1-BB41-E2C6-BD2181F4331F}"/>
              </a:ext>
            </a:extLst>
          </p:cNvPr>
          <p:cNvSpPr>
            <a:spLocks noGrp="1"/>
          </p:cNvSpPr>
          <p:nvPr>
            <p:ph idx="1"/>
          </p:nvPr>
        </p:nvSpPr>
        <p:spPr>
          <a:xfrm>
            <a:off x="838200" y="355600"/>
            <a:ext cx="10541000" cy="5821363"/>
          </a:xfrm>
        </p:spPr>
        <p:txBody>
          <a:bodyPr>
            <a:normAutofit fontScale="92500" lnSpcReduction="10000"/>
          </a:bodyPr>
          <a:lstStyle/>
          <a:p>
            <a:pPr marR="284480" indent="0" algn="just">
              <a:buNone/>
            </a:pPr>
            <a:r>
              <a:rPr lang="tr-TR" sz="2800" b="1" dirty="0">
                <a:effectLst/>
                <a:latin typeface="Calibri" panose="020F0502020204030204" pitchFamily="34" charset="0"/>
                <a:ea typeface="Calibri" panose="020F0502020204030204" pitchFamily="34" charset="0"/>
                <a:cs typeface="Times New Roman" panose="02020603050405020304" pitchFamily="18" charset="0"/>
              </a:rPr>
              <a:t>1: Ortak Destek Sistemi</a:t>
            </a:r>
            <a:endParaRPr lang="tr-TR" sz="2800" dirty="0">
              <a:effectLst/>
              <a:latin typeface="Calibri" panose="020F0502020204030204" pitchFamily="34" charset="0"/>
              <a:ea typeface="Calibri" panose="020F0502020204030204" pitchFamily="34" charset="0"/>
              <a:cs typeface="Times New Roman" panose="02020603050405020304" pitchFamily="18" charset="0"/>
            </a:endParaRPr>
          </a:p>
          <a:p>
            <a:pPr marR="284480" indent="0" algn="just">
              <a:buNone/>
            </a:pPr>
            <a:r>
              <a:rPr lang="tr-TR" sz="2800" dirty="0">
                <a:effectLst/>
                <a:latin typeface="Calibri" panose="020F0502020204030204" pitchFamily="34" charset="0"/>
                <a:ea typeface="Calibri" panose="020F0502020204030204" pitchFamily="34" charset="0"/>
                <a:cs typeface="Times New Roman" panose="02020603050405020304" pitchFamily="18" charset="0"/>
              </a:rPr>
              <a:t>Kontrol sistemleri (</a:t>
            </a:r>
            <a:r>
              <a:rPr lang="tr-TR" dirty="0">
                <a:latin typeface="Calibri" panose="020F0502020204030204" pitchFamily="34" charset="0"/>
                <a:ea typeface="Calibri" panose="020F0502020204030204" pitchFamily="34" charset="0"/>
                <a:cs typeface="Times New Roman" panose="02020603050405020304" pitchFamily="18" charset="0"/>
              </a:rPr>
              <a:t>D</a:t>
            </a:r>
            <a:r>
              <a:rPr lang="tr-TR" sz="2800" dirty="0">
                <a:effectLst/>
                <a:latin typeface="Calibri" panose="020F0502020204030204" pitchFamily="34" charset="0"/>
                <a:ea typeface="Calibri" panose="020F0502020204030204" pitchFamily="34" charset="0"/>
                <a:cs typeface="Times New Roman" panose="02020603050405020304" pitchFamily="18" charset="0"/>
              </a:rPr>
              <a:t>ağıtılmış Kontrol Sistemleri - DCS), Programlanabilir </a:t>
            </a:r>
            <a:r>
              <a:rPr lang="tr-TR" dirty="0">
                <a:latin typeface="Calibri" panose="020F0502020204030204" pitchFamily="34" charset="0"/>
                <a:ea typeface="Calibri" panose="020F0502020204030204" pitchFamily="34" charset="0"/>
                <a:cs typeface="Times New Roman" panose="02020603050405020304" pitchFamily="18" charset="0"/>
              </a:rPr>
              <a:t>M</a:t>
            </a:r>
            <a:r>
              <a:rPr lang="tr-TR" sz="2800" dirty="0">
                <a:effectLst/>
                <a:latin typeface="Calibri" panose="020F0502020204030204" pitchFamily="34" charset="0"/>
                <a:ea typeface="Calibri" panose="020F0502020204030204" pitchFamily="34" charset="0"/>
                <a:cs typeface="Times New Roman" panose="02020603050405020304" pitchFamily="18" charset="0"/>
              </a:rPr>
              <a:t>antık </a:t>
            </a:r>
            <a:r>
              <a:rPr lang="tr-TR" dirty="0">
                <a:latin typeface="Calibri" panose="020F0502020204030204" pitchFamily="34" charset="0"/>
                <a:ea typeface="Calibri" panose="020F0502020204030204" pitchFamily="34" charset="0"/>
                <a:cs typeface="Times New Roman" panose="02020603050405020304" pitchFamily="18" charset="0"/>
              </a:rPr>
              <a:t>K</a:t>
            </a:r>
            <a:r>
              <a:rPr lang="tr-TR" sz="2800" dirty="0">
                <a:effectLst/>
                <a:latin typeface="Calibri" panose="020F0502020204030204" pitchFamily="34" charset="0"/>
                <a:ea typeface="Calibri" panose="020F0502020204030204" pitchFamily="34" charset="0"/>
                <a:cs typeface="Times New Roman" panose="02020603050405020304" pitchFamily="18" charset="0"/>
              </a:rPr>
              <a:t>ontrolörü-PLC vb. ve yardımcı tesisler (ekipman havalandırması, elektrik gücü, buhar, vb.) dahil olmak üzere bir takım koruyucu birim tipinin destek sistemlerine işlevsel bağlılığı vardır. Koruyucu birimler genel anlamda, destek sistemlerinin arızalanmasını takiben "arıza emniyetli" olarak tasarlanmış olsa da (kontrol sinyali ya da ekipman havalandırmasının bozulmasının takiben izolasyon vanasının kapanması gibi), tek arıza modları bunlar değildir. Aslında, bilerek ya da bilmeden, destek sistemlerinin bozulması veya kötüleşmesi bazı uygulamalar içerisinde koruyucu birimlerin tamamını etkisizleştirebilir. Ortak destek sistemi eşleşme faktörünün, destek sisteminin kaybı ya da kötüleşmesinden dolayı etkisiz hale getirilen koruyucu birimler şeklinde sonuçlanan eşleşme anlamına geldiği unutulmamalıdır. Destek sisteminin, koruyucu birimlere bir şekilde hasar verecek şekilde aksaklığa uğraması muhtemeldir.</a:t>
            </a:r>
          </a:p>
          <a:p>
            <a:endParaRPr lang="tr-TR" dirty="0"/>
          </a:p>
        </p:txBody>
      </p:sp>
    </p:spTree>
    <p:extLst>
      <p:ext uri="{BB962C8B-B14F-4D97-AF65-F5344CB8AC3E}">
        <p14:creationId xmlns:p14="http://schemas.microsoft.com/office/powerpoint/2010/main" val="3324570990"/>
      </p:ext>
    </p:extLst>
  </p:cSld>
  <p:clrMapOvr>
    <a:masterClrMapping/>
  </p:clrMapOvr>
</p:sld>
</file>

<file path=ppt/theme/theme1.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Slice</Template>
  <TotalTime>3203</TotalTime>
  <Words>1431</Words>
  <Application>Microsoft Office PowerPoint</Application>
  <PresentationFormat>Geniş ekran</PresentationFormat>
  <Paragraphs>72</Paragraphs>
  <Slides>34</Slides>
  <Notes>0</Notes>
  <HiddenSlides>0</HiddenSlides>
  <MMClips>0</MMClips>
  <ScaleCrop>false</ScaleCrop>
  <HeadingPairs>
    <vt:vector size="6" baseType="variant">
      <vt:variant>
        <vt:lpstr>Kullanılan Yazı Tipleri</vt:lpstr>
      </vt:variant>
      <vt:variant>
        <vt:i4>5</vt:i4>
      </vt:variant>
      <vt:variant>
        <vt:lpstr>Tema</vt:lpstr>
      </vt:variant>
      <vt:variant>
        <vt:i4>1</vt:i4>
      </vt:variant>
      <vt:variant>
        <vt:lpstr>Slayt Başlıkları</vt:lpstr>
      </vt:variant>
      <vt:variant>
        <vt:i4>34</vt:i4>
      </vt:variant>
    </vt:vector>
  </HeadingPairs>
  <TitlesOfParts>
    <vt:vector size="40" baseType="lpstr">
      <vt:lpstr>Arial</vt:lpstr>
      <vt:lpstr>Calibri</vt:lpstr>
      <vt:lpstr>Calibri Light</vt:lpstr>
      <vt:lpstr>Segoe UI</vt:lpstr>
      <vt:lpstr>Wingdings</vt:lpstr>
      <vt:lpstr>Office Teması</vt:lpstr>
      <vt:lpstr>PowerPoint Sunusu</vt:lpstr>
      <vt:lpstr>PowerPoint Sunusu</vt:lpstr>
      <vt:lpstr>PowerPoint Sunusu</vt:lpstr>
      <vt:lpstr>PowerPoint Sunusu</vt:lpstr>
      <vt:lpstr>PowerPoint Sunusu</vt:lpstr>
      <vt:lpstr>PowerPoint Sunusu</vt:lpstr>
      <vt:lpstr>PowerPoint Sunusu</vt:lpstr>
      <vt:lpstr>CCF (Common Cause Failure)</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 2OO3 Mimarisinde Bir Kritik Döngü İçin Uygulama </vt:lpstr>
      <vt:lpstr>PowerPoint Sunusu</vt:lpstr>
      <vt:lpstr>PowerPoint Sunusu</vt:lpstr>
      <vt:lpstr>PowerPoint Sunusu</vt:lpstr>
      <vt:lpstr>PowerPoint Sunusu</vt:lpstr>
      <vt:lpstr>Z değerinin Hesaplanması</vt:lpstr>
      <vt:lpstr>PowerPoint Sunusu</vt:lpstr>
      <vt:lpstr>PowerPoint Sunusu</vt:lpstr>
      <vt:lpstr>PowerPoint Sunusu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Sunusu</dc:title>
  <dc:creator>Ceyda ÖZTÜRK</dc:creator>
  <cp:lastModifiedBy>Hüseyin Özcan</cp:lastModifiedBy>
  <cp:revision>22</cp:revision>
  <dcterms:created xsi:type="dcterms:W3CDTF">2019-03-06T10:36:16Z</dcterms:created>
  <dcterms:modified xsi:type="dcterms:W3CDTF">2023-08-28T11:22:07Z</dcterms:modified>
</cp:coreProperties>
</file>