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6" r:id="rId7"/>
    <p:sldId id="267" r:id="rId8"/>
    <p:sldId id="269" r:id="rId9"/>
    <p:sldId id="270" r:id="rId10"/>
    <p:sldId id="27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85" autoAdjust="0"/>
  </p:normalViewPr>
  <p:slideViewPr>
    <p:cSldViewPr snapToGrid="0" snapToObjects="1">
      <p:cViewPr varScale="1">
        <p:scale>
          <a:sx n="98" d="100"/>
          <a:sy n="98" d="100"/>
        </p:scale>
        <p:origin x="86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638299-C102-0440-9DB4-679900BD6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C383FA3-FF28-9246-AD21-CC4EFCD53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43FCD8-5E78-0F45-952B-ADF8F9D5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0DFFE9-C780-F84C-851A-F59DC937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43A043-0C88-BB49-B060-B563D5A5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56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21CABF-28E7-8742-9226-970952B9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EBA38C2-1D83-AD4A-8A3A-1738B4F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652D8D-EA64-924F-8FC2-82CB9F7E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ABD85E-20BB-C945-A607-D10AF0EB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9D4E4E-3686-6A42-B6F5-C3A88D69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70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1419B49-6DEE-D94E-97E2-DAD5309D5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74E4E24-BA4B-644F-9092-66ABD41BB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88B529-D850-1240-B7CE-A3756813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BC7246-F7BA-254D-983E-81BA436F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D4E2A7-A068-F74A-97E2-465EC5BB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2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7F50E2-D6BC-9D48-9387-F33768A6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1559E4-66F6-F849-A5D4-8B14E853C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98529A-C5DE-2948-8135-F09E539C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F6D027-FB40-7242-B5E4-6D74F224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2113FB-1E42-8245-BD6A-327EDAF4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72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3310BF-C848-C842-90E4-63EB3D2B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05DC4F-94ED-2647-AA7D-602607938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AC73DA-499A-DD4C-A8DF-51BCCF91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56603A-F891-A64A-AD2C-41A2CDD3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F1E048-7253-8B4E-B5B9-AE125BD7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0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8D20E4-99C2-4942-B971-6313ECB0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F265C8-3F02-9747-B893-A3CD6733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4B75E41-2445-C44E-9097-9618AB56A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7EDD63-C8EA-9A4B-90D7-2B57B4C4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01FAE7F-29A2-9945-AE78-1F554E07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4C392C-7C5D-8842-A12D-76A712F6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7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A2B16D-D0B5-8E4C-B817-D827692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428B52-569A-FA43-ACFF-A7CF3D094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ECDF3D6-4B8A-3E42-A1AA-661ED9C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064886D-6ACD-3741-B020-80E21E963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F8F735C-A6A1-0647-9E0E-C8BE3071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07156BB-44E2-4D43-8DE7-1548773F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16974FB-9BC7-4943-9FED-3C10FD87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DF24999-8DB3-F247-84DF-5E06CE3B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6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06E93D-AF85-0E4C-A1D1-DBDBF423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B0D494B-F7A4-F04A-8C35-5A7F8EBF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206460-606C-1D4F-BEFC-DF401AA1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B77C696-E772-3146-A3DA-F6B8E3B7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7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45E0C4-7499-8740-8D54-A7DA7E63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B6CA455-09EE-3E41-91E3-A169EA54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B54B6E-37C1-4744-B7E4-74E867AB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09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CADDFA-7162-9E46-B6EB-57EB5837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C51360-7531-6749-8A91-D203496B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E29ED3-7EE9-C149-A0DF-054BD2CF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FE84F6-0C40-8C40-A3EB-4C88BD36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7CC9F8D-03F6-9645-BB9E-F368D68E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5FDDF4-ECA5-A946-B21D-0C41D47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4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274835-574F-2D47-AD12-5D02FFFB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66DC42B-903B-1942-9B9C-0795FDBCF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6C127C-6942-884F-BB8F-0EE18A366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D355CA-7933-1341-B3B6-F88CCD8E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2B265F3-DA7B-2B48-A5AF-6C0F64C9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B0E997-0D17-0C4B-9500-B3CB1237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59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B7D2920-3460-3F41-B8CC-EC4E64A3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E00175-28AA-1341-99F1-618478A68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749635-6DF6-3647-88F4-2FAF8CCDF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0060-7939-9542-9CA4-2D12A00068A3}" type="datetimeFigureOut">
              <a:rPr lang="tr-TR" smtClean="0"/>
              <a:t>5.09.2023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A32745-11C1-E04A-8737-BCD89D8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0F26F7-A5D7-5F45-B14D-517A1E267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2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caeli dosya ön kapak">
            <a:extLst>
              <a:ext uri="{FF2B5EF4-FFF2-40B4-BE49-F238E27FC236}">
                <a16:creationId xmlns:a16="http://schemas.microsoft.com/office/drawing/2014/main" id="{197F93CC-4D03-CE44-B3C6-54F35ADCE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20000" contrast="-20000"/>
          </a:blip>
          <a:srcRect l="18533" t="28945" r="20114" b="31414"/>
          <a:stretch/>
        </p:blipFill>
        <p:spPr bwMode="auto">
          <a:xfrm>
            <a:off x="82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18B669E7-50FF-374B-8777-D1978929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368" y="827885"/>
            <a:ext cx="7561262" cy="277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765" tIns="35383" rIns="70765" bIns="35383">
            <a:spAutoFit/>
          </a:bodyPr>
          <a:lstStyle/>
          <a:p>
            <a:pPr algn="ctr" defTabSz="708025" eaLnBrk="0" hangingPunct="0">
              <a:spcBef>
                <a:spcPct val="50000"/>
              </a:spcBef>
              <a:defRPr/>
            </a:pPr>
            <a:endParaRPr lang="tr-TR" sz="3200" b="1" dirty="0">
              <a:solidFill>
                <a:srgbClr val="5F5F5F"/>
              </a:solidFill>
            </a:endParaRPr>
          </a:p>
          <a:p>
            <a:pPr algn="ctr" defTabSz="708025" eaLnBrk="0" hangingPunct="0">
              <a:spcBef>
                <a:spcPct val="50000"/>
              </a:spcBef>
              <a:defRPr/>
            </a:pPr>
            <a:r>
              <a:rPr lang="en-US" sz="3200" b="1" dirty="0"/>
              <a:t>PROSES EMNİYETİ YÖNETİM SİSTEMLERİ</a:t>
            </a:r>
            <a:endParaRPr lang="tr-TR" sz="3200" b="1" dirty="0"/>
          </a:p>
          <a:p>
            <a:pPr algn="ctr" defTabSz="708025" eaLnBrk="0" hangingPunct="0">
              <a:spcBef>
                <a:spcPct val="50000"/>
              </a:spcBef>
              <a:defRPr/>
            </a:pPr>
            <a:r>
              <a:rPr lang="en-US" altLang="tr-TR" sz="2400" b="1" dirty="0"/>
              <a:t>GÖZDE TÜRK EŞKİ </a:t>
            </a:r>
            <a:r>
              <a:rPr lang="tr-TR" altLang="tr-TR" sz="2400" b="1" dirty="0"/>
              <a:t>/ </a:t>
            </a:r>
            <a:r>
              <a:rPr lang="en-US" altLang="tr-TR" sz="2400" b="1" dirty="0"/>
              <a:t>PROSES EMNİYETİ MÜDÜRÜ</a:t>
            </a:r>
            <a:endParaRPr lang="tr-TR" altLang="tr-TR" sz="2400" b="1" dirty="0"/>
          </a:p>
          <a:p>
            <a:pPr algn="ctr" defTabSz="708025" eaLnBrk="0" hangingPunct="0">
              <a:spcBef>
                <a:spcPct val="50000"/>
              </a:spcBef>
              <a:defRPr/>
            </a:pPr>
            <a:r>
              <a:rPr lang="en-US" altLang="tr-TR" sz="2000" b="1" dirty="0"/>
              <a:t>TÜPRAŞ GENEL MÜDÜRLÜK</a:t>
            </a:r>
          </a:p>
          <a:p>
            <a:pPr algn="ctr" defTabSz="708025" eaLnBrk="0" hangingPunct="0">
              <a:spcBef>
                <a:spcPct val="50000"/>
              </a:spcBef>
              <a:defRPr/>
            </a:pPr>
            <a:r>
              <a:rPr lang="tr-TR" sz="2000" b="1" dirty="0"/>
              <a:t>12-13 Eylül 2023</a:t>
            </a:r>
            <a:endParaRPr lang="tr-TR" b="1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EB4F043-5655-A44F-8A26-280276F90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562" y="210065"/>
            <a:ext cx="2471352" cy="13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6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179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İşletme Prosedürleri ve Yüksek Riskli İş Prosedürleri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2C8A9-F4A1-8188-8C74-3F4210C752F9}"/>
              </a:ext>
            </a:extLst>
          </p:cNvPr>
          <p:cNvSpPr txBox="1"/>
          <p:nvPr/>
        </p:nvSpPr>
        <p:spPr>
          <a:xfrm>
            <a:off x="425279" y="1589102"/>
            <a:ext cx="10818494" cy="383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/>
              <a:t>İşletme Prosedürleri ve Emniyetli İş Prosedürleri oluşturulması gereken durumlar: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Start </a:t>
            </a:r>
            <a:r>
              <a:rPr lang="tr-TR" sz="1600" dirty="0" err="1"/>
              <a:t>up</a:t>
            </a:r>
            <a:r>
              <a:rPr lang="tr-TR" sz="1600" dirty="0"/>
              <a:t>/ </a:t>
            </a:r>
            <a:r>
              <a:rPr lang="tr-TR" sz="1600" dirty="0" err="1"/>
              <a:t>Shut</a:t>
            </a:r>
            <a:r>
              <a:rPr lang="tr-TR" sz="1600" dirty="0"/>
              <a:t> </a:t>
            </a:r>
            <a:r>
              <a:rPr lang="tr-TR" sz="1600" dirty="0" err="1"/>
              <a:t>down</a:t>
            </a:r>
            <a:endParaRPr lang="tr-T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Tesis / Ekipman Bakımı ve Değişimleri;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Alarmlara ve </a:t>
            </a:r>
            <a:r>
              <a:rPr lang="tr-TR" sz="1600" dirty="0" err="1"/>
              <a:t>Triplere</a:t>
            </a:r>
            <a:r>
              <a:rPr lang="tr-TR" sz="1600" dirty="0"/>
              <a:t> Müdahale;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/>
              <a:t>Boruhatlarının</a:t>
            </a:r>
            <a:r>
              <a:rPr lang="tr-TR" sz="1600" dirty="0"/>
              <a:t>, kapların, reaktörlerin dolumu / boşaltılması;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Operasyonel sapmalara müdahale (ekipman/enstrüman arızaları, parametrelerde yaşanan Operasyonel limit dışı sapmalar, acil durumlar </a:t>
            </a:r>
            <a:r>
              <a:rPr lang="tr-TR" sz="1600" dirty="0" err="1"/>
              <a:t>v.s</a:t>
            </a:r>
            <a:r>
              <a:rPr lang="tr-TR" sz="1600" dirty="0"/>
              <a:t>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dirty="0"/>
          </a:p>
          <a:p>
            <a:pPr algn="ctr">
              <a:lnSpc>
                <a:spcPct val="150000"/>
              </a:lnSpc>
            </a:pPr>
            <a:r>
              <a:rPr lang="tr-TR" dirty="0"/>
              <a:t>Prosedürlerin/Talimatların oluşturulması sürecinde kapsama bağlı olarak </a:t>
            </a:r>
            <a:r>
              <a:rPr lang="tr-TR" b="1" dirty="0"/>
              <a:t>ilgili saha sorumluları</a:t>
            </a:r>
            <a:r>
              <a:rPr lang="tr-TR" dirty="0"/>
              <a:t>, </a:t>
            </a:r>
            <a:r>
              <a:rPr lang="tr-TR" b="1" dirty="0"/>
              <a:t>operatörler</a:t>
            </a:r>
            <a:r>
              <a:rPr lang="tr-TR" dirty="0"/>
              <a:t>, </a:t>
            </a:r>
            <a:r>
              <a:rPr lang="tr-TR" b="1" dirty="0"/>
              <a:t>bakım ve proje grupları</a:t>
            </a:r>
            <a:r>
              <a:rPr lang="tr-TR" dirty="0"/>
              <a:t>, </a:t>
            </a:r>
            <a:r>
              <a:rPr lang="tr-TR" b="1" dirty="0"/>
              <a:t>İSG ve PE ekiplerinin </a:t>
            </a:r>
            <a:r>
              <a:rPr lang="tr-TR" dirty="0"/>
              <a:t>dahil edilmesi gereklidir.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0EF0C-9F92-566D-ECCC-CB77C5E5A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5008" y="1075603"/>
            <a:ext cx="1325718" cy="23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009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396464" y="11205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Değişiklik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Yönetimi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9C66389-C4B9-8AAE-8987-A24F0F0CE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26" y="937772"/>
            <a:ext cx="4993725" cy="459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A2DDF-47BD-2F1F-2095-C3BB000D0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06" y="1809522"/>
            <a:ext cx="5823316" cy="32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3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9602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Proses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Tehlike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Analizi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- PTA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2F576-FD98-CCA1-15CA-65AA1835E4AA}"/>
              </a:ext>
            </a:extLst>
          </p:cNvPr>
          <p:cNvSpPr txBox="1"/>
          <p:nvPr/>
        </p:nvSpPr>
        <p:spPr>
          <a:xfrm>
            <a:off x="425279" y="1461328"/>
            <a:ext cx="8162693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>
                <a:solidFill>
                  <a:srgbClr val="FF0000"/>
                </a:solidFill>
              </a:rPr>
              <a:t>Tehlike: </a:t>
            </a:r>
            <a:r>
              <a:rPr lang="tr-TR" sz="1600" dirty="0"/>
              <a:t>Zarar verme potansiyeli olan</a:t>
            </a:r>
          </a:p>
          <a:p>
            <a:pPr>
              <a:lnSpc>
                <a:spcPct val="150000"/>
              </a:lnSpc>
            </a:pPr>
            <a:r>
              <a:rPr lang="tr-TR" sz="1600" b="1" dirty="0">
                <a:solidFill>
                  <a:srgbClr val="FF0000"/>
                </a:solidFill>
              </a:rPr>
              <a:t>Risk: </a:t>
            </a:r>
            <a:r>
              <a:rPr lang="tr-TR" sz="1600" dirty="0"/>
              <a:t>Bir tehlikenin insan, varlık, çevre ve itibar açısından zarar verme olasılığı ve vereceği zararın şiddeti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BE070-B31B-958D-22AA-860556B911DA}"/>
              </a:ext>
            </a:extLst>
          </p:cNvPr>
          <p:cNvSpPr txBox="1"/>
          <p:nvPr/>
        </p:nvSpPr>
        <p:spPr>
          <a:xfrm>
            <a:off x="425279" y="2739915"/>
            <a:ext cx="8162695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err="1"/>
              <a:t>Tüpraş’ta</a:t>
            </a:r>
            <a:r>
              <a:rPr lang="tr-TR" sz="1600" b="1" dirty="0"/>
              <a:t> kullanılan Proses Emniyeti Risk Değerlendirme Metodolojileri</a:t>
            </a:r>
          </a:p>
          <a:p>
            <a:pPr>
              <a:lnSpc>
                <a:spcPct val="150000"/>
              </a:lnSpc>
            </a:pPr>
            <a:endParaRPr lang="tr-TR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/>
              <a:t>Beyin Fırtınası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/>
              <a:t>Ya Olursa - </a:t>
            </a:r>
            <a:r>
              <a:rPr lang="tr-TR" sz="1600" dirty="0" err="1"/>
              <a:t>What</a:t>
            </a:r>
            <a:r>
              <a:rPr lang="tr-TR" sz="1600" dirty="0"/>
              <a:t> </a:t>
            </a:r>
            <a:r>
              <a:rPr lang="tr-TR" sz="1600" dirty="0" err="1"/>
              <a:t>if</a:t>
            </a:r>
            <a:endParaRPr lang="tr-T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/>
              <a:t>Tehlike ve </a:t>
            </a:r>
            <a:r>
              <a:rPr lang="tr-TR" sz="1600" dirty="0" err="1"/>
              <a:t>İşletilebilirlik</a:t>
            </a:r>
            <a:r>
              <a:rPr lang="tr-TR" sz="1600" dirty="0"/>
              <a:t> - HAZOP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/>
              <a:t>Hata ve Olay Ağacı - FTA/ETA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/>
              <a:t>Senaryo Modelleme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/>
              <a:t>Tesis Yerleşim - </a:t>
            </a:r>
            <a:r>
              <a:rPr lang="tr-TR" sz="1600" dirty="0" err="1"/>
              <a:t>Facility</a:t>
            </a:r>
            <a:r>
              <a:rPr lang="tr-TR" sz="1600" dirty="0"/>
              <a:t> </a:t>
            </a:r>
            <a:r>
              <a:rPr lang="tr-TR" sz="1600" dirty="0" err="1"/>
              <a:t>Siting</a:t>
            </a:r>
            <a:endParaRPr lang="en-US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48D148-4040-1ABF-C40D-A87C412AD513}"/>
              </a:ext>
            </a:extLst>
          </p:cNvPr>
          <p:cNvGrpSpPr/>
          <p:nvPr/>
        </p:nvGrpSpPr>
        <p:grpSpPr>
          <a:xfrm>
            <a:off x="8915929" y="960276"/>
            <a:ext cx="2792344" cy="4788411"/>
            <a:chOff x="8753708" y="1037774"/>
            <a:chExt cx="2837985" cy="546270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460B1B-EAAE-079B-2AAD-1D3A6C4CBD12}"/>
                </a:ext>
              </a:extLst>
            </p:cNvPr>
            <p:cNvGrpSpPr/>
            <p:nvPr/>
          </p:nvGrpSpPr>
          <p:grpSpPr>
            <a:xfrm>
              <a:off x="8753708" y="1037774"/>
              <a:ext cx="2837985" cy="5462703"/>
              <a:chOff x="8753708" y="1037774"/>
              <a:chExt cx="2837985" cy="5462703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D44C30BB-DE6F-459D-FBE2-7239F2AD617E}"/>
                  </a:ext>
                </a:extLst>
              </p:cNvPr>
              <p:cNvSpPr/>
              <p:nvPr/>
            </p:nvSpPr>
            <p:spPr>
              <a:xfrm>
                <a:off x="8753708" y="1037774"/>
                <a:ext cx="2821258" cy="747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/>
                  <a:t>Tehlikeleri belirle</a:t>
                </a:r>
                <a:endParaRPr lang="en-US" sz="1400" b="1" dirty="0"/>
              </a:p>
            </p:txBody>
          </p:sp>
          <p:sp>
            <p:nvSpPr>
              <p:cNvPr id="19" name="Rounded Rectangle 9">
                <a:extLst>
                  <a:ext uri="{FF2B5EF4-FFF2-40B4-BE49-F238E27FC236}">
                    <a16:creationId xmlns:a16="http://schemas.microsoft.com/office/drawing/2014/main" id="{5AD6A187-9315-5120-1F83-CA62725B531C}"/>
                  </a:ext>
                </a:extLst>
              </p:cNvPr>
              <p:cNvSpPr/>
              <p:nvPr/>
            </p:nvSpPr>
            <p:spPr>
              <a:xfrm>
                <a:off x="8764859" y="2224419"/>
                <a:ext cx="2821258" cy="747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/>
                  <a:t>Etkilenecek kişi ve prosesleri ve etki derecesini belirle</a:t>
                </a:r>
                <a:endParaRPr lang="en-US" sz="1400" b="1" dirty="0"/>
              </a:p>
            </p:txBody>
          </p:sp>
          <p:sp>
            <p:nvSpPr>
              <p:cNvPr id="20" name="Rounded Rectangle 10">
                <a:extLst>
                  <a:ext uri="{FF2B5EF4-FFF2-40B4-BE49-F238E27FC236}">
                    <a16:creationId xmlns:a16="http://schemas.microsoft.com/office/drawing/2014/main" id="{69C78F7D-8442-EDBC-6059-EFA9CEE436F3}"/>
                  </a:ext>
                </a:extLst>
              </p:cNvPr>
              <p:cNvSpPr/>
              <p:nvPr/>
            </p:nvSpPr>
            <p:spPr>
              <a:xfrm>
                <a:off x="8764859" y="3394851"/>
                <a:ext cx="2821258" cy="747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/>
                  <a:t>Riski ve mevcut bariyerleri değerlendir ve önlemleri belirle</a:t>
                </a:r>
                <a:endParaRPr lang="en-US" sz="1400" b="1" dirty="0"/>
              </a:p>
            </p:txBody>
          </p:sp>
          <p:sp>
            <p:nvSpPr>
              <p:cNvPr id="21" name="Rounded Rectangle 11">
                <a:extLst>
                  <a:ext uri="{FF2B5EF4-FFF2-40B4-BE49-F238E27FC236}">
                    <a16:creationId xmlns:a16="http://schemas.microsoft.com/office/drawing/2014/main" id="{9BE062ED-A7F1-015E-1B4B-3E058C1006A4}"/>
                  </a:ext>
                </a:extLst>
              </p:cNvPr>
              <p:cNvSpPr/>
              <p:nvPr/>
            </p:nvSpPr>
            <p:spPr>
              <a:xfrm>
                <a:off x="8764859" y="4585746"/>
                <a:ext cx="2821258" cy="747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/>
                  <a:t>Önemli bulguları belirle</a:t>
                </a:r>
                <a:endParaRPr lang="en-US" sz="1400" b="1" dirty="0"/>
              </a:p>
            </p:txBody>
          </p:sp>
          <p:sp>
            <p:nvSpPr>
              <p:cNvPr id="22" name="Rounded Rectangle 13">
                <a:extLst>
                  <a:ext uri="{FF2B5EF4-FFF2-40B4-BE49-F238E27FC236}">
                    <a16:creationId xmlns:a16="http://schemas.microsoft.com/office/drawing/2014/main" id="{0778C848-96CB-7775-9423-6FA8DE3121F9}"/>
                  </a:ext>
                </a:extLst>
              </p:cNvPr>
              <p:cNvSpPr/>
              <p:nvPr/>
            </p:nvSpPr>
            <p:spPr>
              <a:xfrm>
                <a:off x="8770435" y="5753346"/>
                <a:ext cx="2821258" cy="747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/>
                  <a:t>Gözden geçir ve yenile</a:t>
                </a:r>
                <a:endParaRPr lang="en-US" sz="1400" b="1" dirty="0"/>
              </a:p>
            </p:txBody>
          </p:sp>
        </p:grpSp>
        <p:sp>
          <p:nvSpPr>
            <p:cNvPr id="14" name="Down Arrow 8">
              <a:extLst>
                <a:ext uri="{FF2B5EF4-FFF2-40B4-BE49-F238E27FC236}">
                  <a16:creationId xmlns:a16="http://schemas.microsoft.com/office/drawing/2014/main" id="{B87B4649-9761-98C5-1851-168789F478D0}"/>
                </a:ext>
              </a:extLst>
            </p:cNvPr>
            <p:cNvSpPr/>
            <p:nvPr/>
          </p:nvSpPr>
          <p:spPr>
            <a:xfrm>
              <a:off x="9983130" y="1883349"/>
              <a:ext cx="362414" cy="2691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21F771D6-BBBD-488F-1FFD-91D99A40783A}"/>
                </a:ext>
              </a:extLst>
            </p:cNvPr>
            <p:cNvSpPr/>
            <p:nvPr/>
          </p:nvSpPr>
          <p:spPr>
            <a:xfrm>
              <a:off x="9994281" y="3069994"/>
              <a:ext cx="362414" cy="2691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EC7B5D96-68AB-9AF6-8ED3-2F6DD551F275}"/>
                </a:ext>
              </a:extLst>
            </p:cNvPr>
            <p:cNvSpPr/>
            <p:nvPr/>
          </p:nvSpPr>
          <p:spPr>
            <a:xfrm>
              <a:off x="9994281" y="4235900"/>
              <a:ext cx="362414" cy="2691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1B043DA8-BD15-5CA9-9250-8070DD0DDB0B}"/>
                </a:ext>
              </a:extLst>
            </p:cNvPr>
            <p:cNvSpPr/>
            <p:nvPr/>
          </p:nvSpPr>
          <p:spPr>
            <a:xfrm>
              <a:off x="10002644" y="5414512"/>
              <a:ext cx="362414" cy="2691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424225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1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Mekanik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Bütünlük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Kalite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Güvence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940067D-2C07-7E41-AA9B-CB285B6D6864}"/>
              </a:ext>
            </a:extLst>
          </p:cNvPr>
          <p:cNvSpPr txBox="1">
            <a:spLocks noChangeArrowheads="1"/>
          </p:cNvSpPr>
          <p:nvPr/>
        </p:nvSpPr>
        <p:spPr>
          <a:xfrm>
            <a:off x="455277" y="1967968"/>
            <a:ext cx="8797914" cy="34402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1800" b="1" dirty="0"/>
              <a:t>Proses Ekipmanlarının Mekanik Bütünlüğü nün korunması için gerekli olan bakım ve teknik kontrol faaliyetlerinin yapılmaması ciddi SEÇ olaylarının yaşanmasına sebep olabilir;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Zarar görmüş ekipman ve izolasyonlar kaçaklara sebep olabilir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Kritik ekipmanların çalışmaması halinde olası proses sorunları ve kaçaklar yaşanabilir. Örneğin soğutma amaçlı kullanılan </a:t>
            </a:r>
            <a:r>
              <a:rPr lang="tr-TR" sz="1400" dirty="0" err="1"/>
              <a:t>quench</a:t>
            </a:r>
            <a:r>
              <a:rPr lang="tr-TR" sz="1400" dirty="0"/>
              <a:t> vanalarının çalışmaması halinde olası sıcaklık kaçması riski, yüksek basınç koruması olarak çalışması beklenen PSV </a:t>
            </a:r>
            <a:r>
              <a:rPr lang="tr-TR" sz="1400" dirty="0" err="1"/>
              <a:t>nin</a:t>
            </a:r>
            <a:r>
              <a:rPr lang="tr-TR" sz="1400" dirty="0"/>
              <a:t> çalışmaması halinde yaşanabilecek kaçaklar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Yangın – gaz algılama sistemlerinin çalışmaması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Hatlarda uzun süreli kontrol olmaması sonucu korozyon takibi olmaması ve proseste korozyona bağlı kaçaklar </a:t>
            </a:r>
            <a:r>
              <a:rPr lang="tr-TR" sz="1400" dirty="0" err="1"/>
              <a:t>v.s</a:t>
            </a:r>
            <a:r>
              <a:rPr lang="tr-TR" sz="1400" dirty="0"/>
              <a:t>.</a:t>
            </a:r>
            <a:endParaRPr lang="en-US" sz="1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3E922F-4F62-9DE0-7B97-DF8FC2931C86}"/>
              </a:ext>
            </a:extLst>
          </p:cNvPr>
          <p:cNvSpPr/>
          <p:nvPr/>
        </p:nvSpPr>
        <p:spPr>
          <a:xfrm>
            <a:off x="10193728" y="1275707"/>
            <a:ext cx="1431800" cy="8005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Yangın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EF6D3F-F785-3FD9-8ACF-7E4B2DC66D77}"/>
              </a:ext>
            </a:extLst>
          </p:cNvPr>
          <p:cNvSpPr/>
          <p:nvPr/>
        </p:nvSpPr>
        <p:spPr>
          <a:xfrm>
            <a:off x="10279728" y="3072450"/>
            <a:ext cx="1431800" cy="8005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Patlama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5E99C5-C2AF-5F00-29BB-A4F2A2A59861}"/>
              </a:ext>
            </a:extLst>
          </p:cNvPr>
          <p:cNvSpPr/>
          <p:nvPr/>
        </p:nvSpPr>
        <p:spPr>
          <a:xfrm>
            <a:off x="9563828" y="2166483"/>
            <a:ext cx="1431800" cy="8005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Kaçak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C9DECB-F682-A486-619A-7970D9ABF466}"/>
              </a:ext>
            </a:extLst>
          </p:cNvPr>
          <p:cNvSpPr/>
          <p:nvPr/>
        </p:nvSpPr>
        <p:spPr>
          <a:xfrm>
            <a:off x="9688874" y="4089543"/>
            <a:ext cx="1431800" cy="8005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Toksik Yayılım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Devreye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Alma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Öncesi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Emniyet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Kontrolleri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- PSSR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BBA0C-0C04-2FC5-379A-128FDAB43B1C}"/>
              </a:ext>
            </a:extLst>
          </p:cNvPr>
          <p:cNvSpPr txBox="1">
            <a:spLocks/>
          </p:cNvSpPr>
          <p:nvPr/>
        </p:nvSpPr>
        <p:spPr>
          <a:xfrm>
            <a:off x="442236" y="2160455"/>
            <a:ext cx="11250907" cy="29102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1600" dirty="0">
                <a:latin typeface="+mn-lt"/>
              </a:rPr>
              <a:t>Yeni tesis edilen, </a:t>
            </a:r>
            <a:r>
              <a:rPr lang="tr-TR" sz="1600" dirty="0" err="1">
                <a:latin typeface="+mn-lt"/>
              </a:rPr>
              <a:t>modifiye</a:t>
            </a:r>
            <a:r>
              <a:rPr lang="tr-TR" sz="1600" dirty="0">
                <a:latin typeface="+mn-lt"/>
              </a:rPr>
              <a:t> edilen veya işlem görmüş tüm ekipmanların SEÇ riskleri açısından uygunluğunun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 Kontrolü</a:t>
            </a:r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dür</a:t>
            </a:r>
            <a:r>
              <a:rPr lang="tr-TR" sz="1600" dirty="0">
                <a:latin typeface="+mn-lt"/>
              </a:rPr>
              <a:t>. </a:t>
            </a:r>
          </a:p>
          <a:p>
            <a:pPr algn="just"/>
            <a:endParaRPr lang="tr-TR" sz="1600" dirty="0">
              <a:latin typeface="+mn-lt"/>
            </a:endParaRPr>
          </a:p>
          <a:p>
            <a:pPr algn="just"/>
            <a:r>
              <a:rPr lang="tr-TR" sz="1600" dirty="0">
                <a:latin typeface="+mn-lt"/>
              </a:rPr>
              <a:t>PSSR süreci tamamlandıktan sonra start-</a:t>
            </a:r>
            <a:r>
              <a:rPr lang="tr-TR" sz="1600" dirty="0" err="1">
                <a:latin typeface="+mn-lt"/>
              </a:rPr>
              <a:t>up</a:t>
            </a:r>
            <a:r>
              <a:rPr lang="tr-TR" sz="1600" dirty="0">
                <a:latin typeface="+mn-lt"/>
              </a:rPr>
              <a:t> için şartların emniyetli olduğuna dair son onay verilmiş olunur.</a:t>
            </a:r>
          </a:p>
          <a:p>
            <a:pPr algn="just"/>
            <a:endParaRPr lang="tr-TR" sz="16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+mn-lt"/>
              </a:rPr>
              <a:t>PSSR bir kalite garantileme sürecidir. Bunun için PSSR ekibi;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İnşaat, montaj ve ekipmanların </a:t>
            </a:r>
            <a:r>
              <a:rPr lang="tr-TR" sz="1600" i="1" dirty="0">
                <a:latin typeface="+mn-lt"/>
              </a:rPr>
              <a:t>dizayna uygun </a:t>
            </a:r>
            <a:r>
              <a:rPr lang="tr-TR" sz="1600" dirty="0">
                <a:latin typeface="+mn-lt"/>
              </a:rPr>
              <a:t>olduğunu,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Temel emniyet, çevre ve yangından korunma ekipmanlarının </a:t>
            </a:r>
            <a:r>
              <a:rPr lang="tr-TR" sz="1600" i="1" dirty="0">
                <a:latin typeface="+mn-lt"/>
              </a:rPr>
              <a:t>mevcut ve çalışır vaziyette </a:t>
            </a:r>
            <a:r>
              <a:rPr lang="tr-TR" sz="1600" dirty="0">
                <a:latin typeface="+mn-lt"/>
              </a:rPr>
              <a:t>olduğunu,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Montajın yasal gereklilikleri karşıladığını (Çevresel etkiler dahil)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Zararlı maddeler (HC) sisteme girmeden önce tüm sistemin </a:t>
            </a:r>
            <a:r>
              <a:rPr lang="tr-TR" sz="1600" i="1" dirty="0">
                <a:latin typeface="+mn-lt"/>
              </a:rPr>
              <a:t>emniyetli</a:t>
            </a:r>
            <a:r>
              <a:rPr lang="tr-TR" sz="1600" dirty="0">
                <a:latin typeface="+mn-lt"/>
              </a:rPr>
              <a:t> olduğunu fiziken (sahadan) kontrol etmiş olur.</a:t>
            </a:r>
          </a:p>
        </p:txBody>
      </p:sp>
    </p:spTree>
    <p:extLst>
      <p:ext uri="{BB962C8B-B14F-4D97-AF65-F5344CB8AC3E}">
        <p14:creationId xmlns:p14="http://schemas.microsoft.com/office/powerpoint/2010/main" val="10467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Devreye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Alma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Öncesi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Emniyet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Kontrolleri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- PSSR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437EC-2B96-A021-7E79-179575110A9A}"/>
              </a:ext>
            </a:extLst>
          </p:cNvPr>
          <p:cNvSpPr txBox="1">
            <a:spLocks/>
          </p:cNvSpPr>
          <p:nvPr/>
        </p:nvSpPr>
        <p:spPr>
          <a:xfrm>
            <a:off x="594939" y="1716438"/>
            <a:ext cx="9066227" cy="44496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tr-TR" sz="1600" dirty="0">
                <a:latin typeface="+mn-lt"/>
              </a:rPr>
              <a:t>PSSR ne zaman uygulanmalıdır?</a:t>
            </a:r>
          </a:p>
          <a:p>
            <a:pPr algn="l">
              <a:lnSpc>
                <a:spcPct val="150000"/>
              </a:lnSpc>
            </a:pPr>
            <a:endParaRPr lang="tr-TR" sz="1600" dirty="0">
              <a:latin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Yeni bir tesis ilk kez devreye alınırken,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Hali hazırda kurulu olan ama uzun süre devre dışı tutulan bir tesisin devreye alınmasında,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Mevcut bir tesiste gerçekleştirilen bir projenin/değişikliğin (DYS) devreye alınmasında,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Mevcut bir tesisin planlı bakımı veya önemli bir bakımından sonra devreye alınmasında,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Mevcut bir tesis kontrolsüz veya acil bir duruşuna neden olan bir olay yaşamasında,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Operasyon limitleri dışında koşullara maruz kalmasında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Orijinal Dizayn Parametreleri Ötesinde Gerçekleşen Çevresel Etkilere Maruz Kalmasında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+mn-lt"/>
              </a:rPr>
              <a:t>Ekipmanlarla ilgili önemli bir SEÇ ve İGM olayları Sonrasında</a:t>
            </a:r>
          </a:p>
          <a:p>
            <a:pPr algn="l"/>
            <a:endParaRPr lang="tr-TR" sz="1600" dirty="0">
              <a:latin typeface="+mn-lt"/>
            </a:endParaRPr>
          </a:p>
          <a:p>
            <a:pPr marL="457200" indent="-457200" algn="l">
              <a:buFontTx/>
              <a:buChar char="-"/>
            </a:pPr>
            <a:endParaRPr lang="tr-TR" sz="1600" dirty="0">
              <a:latin typeface="+mn-lt"/>
            </a:endParaRPr>
          </a:p>
          <a:p>
            <a:pPr marL="457200" indent="-457200" algn="l">
              <a:buFontTx/>
              <a:buChar char="-"/>
            </a:pPr>
            <a:endParaRPr lang="tr-T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52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Eğitim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Yetkinlik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F4F1E-D4EC-F743-9E80-74844D6B1290}"/>
              </a:ext>
            </a:extLst>
          </p:cNvPr>
          <p:cNvSpPr txBox="1"/>
          <p:nvPr/>
        </p:nvSpPr>
        <p:spPr>
          <a:xfrm>
            <a:off x="684150" y="1672161"/>
            <a:ext cx="7678312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Yetkinlik Yönetimi</a:t>
            </a:r>
          </a:p>
          <a:p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İş / Görev tanımlarının belirlenmesi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İş ile ilgili yetkinliklerin belirlenmesi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Doğru kişilerin doğru işe/göreve atanması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Kişisel ve teknik yetkinliklerin analizi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Eğitim / değerlendirme / yenileme eğitimleri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Özel durumlar için özel yetkinlikleri belirlenmesi (acil durumlar </a:t>
            </a:r>
            <a:r>
              <a:rPr lang="tr-TR" dirty="0" err="1"/>
              <a:t>v.s</a:t>
            </a:r>
            <a:r>
              <a:rPr lang="tr-TR" dirty="0"/>
              <a:t>.) ve eğitim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8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Yüklenici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Yönetimi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F988B-176B-6565-4E3C-F64177F46BF1}"/>
              </a:ext>
            </a:extLst>
          </p:cNvPr>
          <p:cNvSpPr txBox="1"/>
          <p:nvPr/>
        </p:nvSpPr>
        <p:spPr>
          <a:xfrm>
            <a:off x="425278" y="1700658"/>
            <a:ext cx="11188383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Çalışma</a:t>
            </a:r>
            <a:r>
              <a:rPr lang="en-US" sz="1600" dirty="0"/>
              <a:t> </a:t>
            </a:r>
            <a:r>
              <a:rPr lang="en-US" sz="1600" dirty="0" err="1"/>
              <a:t>sahasında</a:t>
            </a:r>
            <a:r>
              <a:rPr lang="en-US" sz="1600" dirty="0"/>
              <a:t> </a:t>
            </a:r>
            <a:r>
              <a:rPr lang="tr-TR" sz="1600" u="sng" dirty="0"/>
              <a:t>proses veya yapılan iş kaynaklı riskler </a:t>
            </a:r>
            <a:r>
              <a:rPr lang="tr-TR" sz="1600" dirty="0"/>
              <a:t>yüklenici firmaların emniyeti açısından önemli olduğu kadar, yüklenici çalışmaları kapsamında ünitelerde </a:t>
            </a:r>
            <a:r>
              <a:rPr lang="tr-TR" sz="1600" u="sng" dirty="0"/>
              <a:t>yapılan işlerin kalitesi </a:t>
            </a:r>
            <a:r>
              <a:rPr lang="tr-TR" sz="1600" dirty="0"/>
              <a:t>de </a:t>
            </a:r>
            <a:r>
              <a:rPr lang="tr-TR" sz="1600" b="1" dirty="0"/>
              <a:t>proses emniyeti </a:t>
            </a:r>
            <a:r>
              <a:rPr lang="tr-TR" sz="1600" dirty="0"/>
              <a:t>ve </a:t>
            </a:r>
            <a:r>
              <a:rPr lang="tr-TR" sz="1600" b="1" dirty="0"/>
              <a:t>mekanik bütünlük </a:t>
            </a:r>
            <a:r>
              <a:rPr lang="tr-TR" sz="1600" dirty="0"/>
              <a:t>açısından önemlidir. 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Bu nedenle;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Yüklenici seçimi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Yüklenici emniyet ve kalite performansı takibi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Saha riskleri konusunda yüklenicilerin bilgilendirilmesi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Yüklenicilerin sahada gözetimi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Yüklenici denetimi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Yüklenici tarafından tamamlanan iş ve projelerin Tüpraş a teslimi 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Konuları PE açısından kritiktir. </a:t>
            </a:r>
          </a:p>
        </p:txBody>
      </p:sp>
    </p:spTree>
    <p:extLst>
      <p:ext uri="{BB962C8B-B14F-4D97-AF65-F5344CB8AC3E}">
        <p14:creationId xmlns:p14="http://schemas.microsoft.com/office/powerpoint/2010/main" val="2157171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Olay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Araştırma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Raporlama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0983E4-606C-0102-42A2-613328B87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40" y="1641756"/>
            <a:ext cx="5717609" cy="3762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D171C7-4C59-FEE3-9849-F0730AED80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31" y="1560464"/>
            <a:ext cx="3896095" cy="37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Acil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Durum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Planlama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Müdahale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577C7-80D1-7ADC-5B38-D4976EFE3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27" y="1830814"/>
            <a:ext cx="4628599" cy="3375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44D02-EB2D-28FB-E77A-CF180A099182}"/>
              </a:ext>
            </a:extLst>
          </p:cNvPr>
          <p:cNvSpPr txBox="1"/>
          <p:nvPr/>
        </p:nvSpPr>
        <p:spPr>
          <a:xfrm>
            <a:off x="425279" y="2304185"/>
            <a:ext cx="6456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Risk değerlendirme çalışmaları kapsamına belirlenen her bir senaryo için </a:t>
            </a:r>
            <a:r>
              <a:rPr lang="tr-TR" b="1" dirty="0">
                <a:solidFill>
                  <a:srgbClr val="F7293D"/>
                </a:solidFill>
              </a:rPr>
              <a:t>Acil Durum Müdahale Planları </a:t>
            </a:r>
            <a:r>
              <a:rPr lang="tr-TR" dirty="0"/>
              <a:t>hazırlanması</a:t>
            </a:r>
          </a:p>
          <a:p>
            <a:endParaRPr lang="tr-TR" dirty="0"/>
          </a:p>
          <a:p>
            <a:r>
              <a:rPr lang="tr-TR" dirty="0"/>
              <a:t>Acil durumlara hazırlıklı olmak adına yapılan </a:t>
            </a:r>
            <a:r>
              <a:rPr lang="tr-TR" b="1" dirty="0">
                <a:solidFill>
                  <a:srgbClr val="F7293D"/>
                </a:solidFill>
              </a:rPr>
              <a:t>Acil Durum ve Operasyonel Tatbikatlar</a:t>
            </a:r>
          </a:p>
          <a:p>
            <a:endParaRPr lang="tr-TR" b="1" dirty="0">
              <a:solidFill>
                <a:srgbClr val="F7293D"/>
              </a:solidFill>
            </a:endParaRPr>
          </a:p>
          <a:p>
            <a:r>
              <a:rPr lang="tr-TR" b="1" dirty="0">
                <a:solidFill>
                  <a:srgbClr val="F7293D"/>
                </a:solidFill>
              </a:rPr>
              <a:t>Acil Durum Yönetimi Standardı kapsamında </a:t>
            </a:r>
            <a:r>
              <a:rPr lang="tr-TR" dirty="0"/>
              <a:t>tüm birimlerin görev ve sorumlulukları ve acil durum süreçlerinde yapılacak olan işler tanımlanmıştır.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7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7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97" y="952500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87883-DBC1-8A5A-1711-EB322582BB5C}"/>
              </a:ext>
            </a:extLst>
          </p:cNvPr>
          <p:cNvSpPr txBox="1"/>
          <p:nvPr/>
        </p:nvSpPr>
        <p:spPr>
          <a:xfrm>
            <a:off x="546937" y="1909357"/>
            <a:ext cx="6556937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Yönetim </a:t>
            </a:r>
            <a:r>
              <a:rPr lang="en-US" b="1" dirty="0"/>
              <a:t>S</a:t>
            </a:r>
            <a:r>
              <a:rPr lang="tr-TR" b="1" dirty="0"/>
              <a:t>istemi; 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tr-TR" dirty="0"/>
              <a:t>kuruluşların ilkelerini, prosedürlerini ve faaliyetlerini yönetmeye ve sürekli olarak geliştirmeye yönelik kanıtlanmış bir çerçevedir. </a:t>
            </a:r>
          </a:p>
        </p:txBody>
      </p:sp>
      <p:pic>
        <p:nvPicPr>
          <p:cNvPr id="1030" name="Picture 6" descr="Rces RISK BASED PROCESS SAFETY MANAGEMENT - HS45 Training Nigeria">
            <a:extLst>
              <a:ext uri="{FF2B5EF4-FFF2-40B4-BE49-F238E27FC236}">
                <a16:creationId xmlns:a16="http://schemas.microsoft.com/office/drawing/2014/main" id="{0DADC736-51C9-71DC-3C3C-7604DBCF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24" y="2014199"/>
            <a:ext cx="4274187" cy="28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7C3D57-A57C-B9C3-B3FC-60F5E4ABA1CC}"/>
              </a:ext>
            </a:extLst>
          </p:cNvPr>
          <p:cNvSpPr txBox="1"/>
          <p:nvPr/>
        </p:nvSpPr>
        <p:spPr>
          <a:xfrm>
            <a:off x="546937" y="3398453"/>
            <a:ext cx="6597835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Proses Emniyeti </a:t>
            </a:r>
            <a:r>
              <a:rPr lang="tr-TR" b="1" dirty="0"/>
              <a:t>Yönetim </a:t>
            </a:r>
            <a:r>
              <a:rPr lang="en-US" b="1" dirty="0"/>
              <a:t>S</a:t>
            </a:r>
            <a:r>
              <a:rPr lang="tr-TR" b="1" dirty="0"/>
              <a:t>istemi; 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/>
              <a:t>Proses </a:t>
            </a:r>
            <a:r>
              <a:rPr lang="en-US" dirty="0" err="1"/>
              <a:t>emniyeti</a:t>
            </a:r>
            <a:r>
              <a:rPr lang="en-US" dirty="0"/>
              <a:t> </a:t>
            </a:r>
            <a:r>
              <a:rPr lang="en-US" dirty="0" err="1"/>
              <a:t>risklerini</a:t>
            </a:r>
            <a:r>
              <a:rPr lang="en-US" dirty="0"/>
              <a:t> </a:t>
            </a:r>
            <a:r>
              <a:rPr lang="en-US" dirty="0" err="1"/>
              <a:t>yönetmeye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politika</a:t>
            </a:r>
            <a:r>
              <a:rPr lang="en-US" dirty="0"/>
              <a:t>, </a:t>
            </a:r>
            <a:r>
              <a:rPr lang="en-US" dirty="0" err="1"/>
              <a:t>personel</a:t>
            </a:r>
            <a:r>
              <a:rPr lang="en-US" dirty="0"/>
              <a:t>,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prosedürleri</a:t>
            </a:r>
            <a:r>
              <a:rPr lang="en-US" dirty="0"/>
              <a:t> </a:t>
            </a:r>
            <a:r>
              <a:rPr lang="en-US" dirty="0" err="1"/>
              <a:t>kapsayan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</a:t>
            </a:r>
            <a:r>
              <a:rPr lang="en-US" dirty="0" err="1"/>
              <a:t>yapıdır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711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Proses Emniyeti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Denetim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627FE-96D4-9321-A69F-0AEC4185CFF4}"/>
              </a:ext>
            </a:extLst>
          </p:cNvPr>
          <p:cNvSpPr txBox="1"/>
          <p:nvPr/>
        </p:nvSpPr>
        <p:spPr>
          <a:xfrm>
            <a:off x="455408" y="1860782"/>
            <a:ext cx="6065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Büyük Endüstriyel Kazaların Önlenmesi Hakkındaki Yönetmelik kapsamında;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Kuruluşlar Proses Emniyeti ve Acil Durum Yönetim Sistemlerinin geçerliliğini ve uygunluğunu doğrulatmak amacıyla </a:t>
            </a:r>
            <a:r>
              <a:rPr lang="tr-TR" b="1" dirty="0"/>
              <a:t>iç denetim </a:t>
            </a:r>
            <a:r>
              <a:rPr lang="tr-TR" dirty="0"/>
              <a:t>ve </a:t>
            </a:r>
            <a:r>
              <a:rPr lang="tr-TR" b="1" dirty="0"/>
              <a:t>dış denetim </a:t>
            </a:r>
            <a:r>
              <a:rPr lang="tr-TR" dirty="0"/>
              <a:t>yapmalıdır.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CA4ED-FA0E-D53B-BA91-AEEFF3B55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821" y="1754217"/>
            <a:ext cx="4207950" cy="27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caeli dosya ön kapak">
            <a:extLst>
              <a:ext uri="{FF2B5EF4-FFF2-40B4-BE49-F238E27FC236}">
                <a16:creationId xmlns:a16="http://schemas.microsoft.com/office/drawing/2014/main" id="{197F93CC-4D03-CE44-B3C6-54F35ADCE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20000" contrast="-20000"/>
          </a:blip>
          <a:srcRect l="18533" t="28945" r="20114" b="3141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1CCAF2A3-86E1-E343-8597-FFC576DE9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161311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 dirty="0"/>
              <a:t>FUAR İÇİ 41040 İZMİT/KOCAELİ </a:t>
            </a:r>
          </a:p>
          <a:p>
            <a:pPr algn="ctr">
              <a:spcBef>
                <a:spcPct val="50000"/>
              </a:spcBef>
            </a:pPr>
            <a:r>
              <a:rPr lang="tr-TR" sz="1600" b="1" dirty="0"/>
              <a:t>TEL: +90 262 315 80 00</a:t>
            </a:r>
          </a:p>
          <a:p>
            <a:pPr algn="ctr">
              <a:spcBef>
                <a:spcPct val="50000"/>
              </a:spcBef>
            </a:pPr>
            <a:r>
              <a:rPr lang="tr-TR" sz="1600" b="1" dirty="0"/>
              <a:t>FAX: +90 262 321 90 70</a:t>
            </a:r>
          </a:p>
          <a:p>
            <a:pPr algn="ctr">
              <a:spcBef>
                <a:spcPct val="50000"/>
              </a:spcBef>
            </a:pPr>
            <a:r>
              <a:rPr lang="tr-TR" sz="1600" b="1" dirty="0"/>
              <a:t>WEB: </a:t>
            </a:r>
            <a:r>
              <a:rPr lang="tr-TR" sz="1600" b="1" u="sng" dirty="0" err="1"/>
              <a:t>www.kosano.org.tr</a:t>
            </a:r>
            <a:r>
              <a:rPr lang="tr-TR" sz="1600" b="1" dirty="0"/>
              <a:t>  </a:t>
            </a:r>
          </a:p>
          <a:p>
            <a:pPr algn="ctr">
              <a:spcBef>
                <a:spcPct val="50000"/>
              </a:spcBef>
            </a:pPr>
            <a:r>
              <a:rPr lang="tr-TR" sz="1600" b="1" dirty="0"/>
              <a:t>E-MAIL: </a:t>
            </a:r>
            <a:r>
              <a:rPr lang="tr-TR" sz="1600" b="1" u="sng" dirty="0" err="1"/>
              <a:t>kso@kosano.org.tr</a:t>
            </a:r>
            <a:r>
              <a:rPr lang="tr-TR" sz="1600" b="1" u="sng" dirty="0"/>
              <a:t>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9142D96-9128-774C-9C37-0A928531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45" y="-83862"/>
            <a:ext cx="3345078" cy="20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7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97" y="952500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3D4D1-940F-158C-398D-0CA90AC23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023" y="1089210"/>
            <a:ext cx="6129412" cy="1702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4700C9-07CA-69A2-17F0-9B4A0FF25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778" y="3649040"/>
            <a:ext cx="6123657" cy="17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3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7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pic>
        <p:nvPicPr>
          <p:cNvPr id="2054" name="Picture 6" descr="CCPS Risk-based 20 PSM Elements">
            <a:extLst>
              <a:ext uri="{FF2B5EF4-FFF2-40B4-BE49-F238E27FC236}">
                <a16:creationId xmlns:a16="http://schemas.microsoft.com/office/drawing/2014/main" id="{0A0F069D-B005-7281-017D-22A0C253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1" y="1068656"/>
            <a:ext cx="5705879" cy="40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0E3C9D-9465-1CE3-CE5C-060EF34ED543}"/>
              </a:ext>
            </a:extLst>
          </p:cNvPr>
          <p:cNvSpPr txBox="1"/>
          <p:nvPr/>
        </p:nvSpPr>
        <p:spPr>
          <a:xfrm>
            <a:off x="1300602" y="5207366"/>
            <a:ext cx="3626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rgbClr val="85868C"/>
                </a:solidFill>
                <a:effectLst/>
                <a:latin typeface="Roboto Condensed" panose="020F0502020204030204" pitchFamily="2" charset="0"/>
              </a:rPr>
              <a:t>CCPS Risk-based 20 PSM Elements</a:t>
            </a:r>
            <a:endParaRPr lang="tr-TR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58ADCE-5570-86ED-943D-59F6B8CF2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677" y="943036"/>
            <a:ext cx="4728308" cy="41293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625DAA-7B06-DBD5-E66F-BAEE3E0A8916}"/>
              </a:ext>
            </a:extLst>
          </p:cNvPr>
          <p:cNvSpPr txBox="1"/>
          <p:nvPr/>
        </p:nvSpPr>
        <p:spPr>
          <a:xfrm>
            <a:off x="7416141" y="5149981"/>
            <a:ext cx="3626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rgbClr val="85868C"/>
                </a:solidFill>
                <a:effectLst/>
                <a:latin typeface="Roboto Condensed" panose="020F0502020204030204" pitchFamily="2" charset="0"/>
              </a:rPr>
              <a:t>OSHA PSM Elements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2226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- CCPS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F1CDBF-C7D5-B785-E12B-88529A6499F3}"/>
              </a:ext>
            </a:extLst>
          </p:cNvPr>
          <p:cNvSpPr txBox="1"/>
          <p:nvPr/>
        </p:nvSpPr>
        <p:spPr>
          <a:xfrm>
            <a:off x="425279" y="1163917"/>
            <a:ext cx="5545673" cy="167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 Emniyeti Kültürü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Standartlara Uyum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 Emniyeti Yetkinlik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Çalışan Katılımı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Involvement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Paydaş İletişimi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tr-TR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4C68A-2DB8-FDEF-4801-42A8045FC200}"/>
              </a:ext>
            </a:extLst>
          </p:cNvPr>
          <p:cNvSpPr txBox="1"/>
          <p:nvPr/>
        </p:nvSpPr>
        <p:spPr>
          <a:xfrm>
            <a:off x="425279" y="2978138"/>
            <a:ext cx="5545674" cy="7052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 Emniyeti Bilgileri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Knowledge)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Tehlike Belirleme ve Risk Analizi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Hazard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Analysis)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5DF3D-6443-1475-1337-8660B266A496}"/>
              </a:ext>
            </a:extLst>
          </p:cNvPr>
          <p:cNvSpPr txBox="1"/>
          <p:nvPr/>
        </p:nvSpPr>
        <p:spPr>
          <a:xfrm>
            <a:off x="6221046" y="1659495"/>
            <a:ext cx="5545674" cy="2967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Operasyonel Prosedürler (Operating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Emniyetli İş Prosedürleri (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Practices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Varlık Bütünlüğü ve Güvenilirlik (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Asset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Reliability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Yüklenici Yönetimi (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Contractor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Management)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Eğitim ve Performans (Training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Assurance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Değişim Yönetimi (Management of 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Operasyonel Hazır Olma (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Readiness)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Operasyonun Yürütülmesi (</a:t>
            </a:r>
            <a:r>
              <a:rPr lang="tr-T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Conduct</a:t>
            </a:r>
            <a:r>
              <a:rPr lang="tr-T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of Operations)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 Durum Yönetimi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AB2271-298B-F42C-9AA0-D51CE5C4DE7C}"/>
              </a:ext>
            </a:extLst>
          </p:cNvPr>
          <p:cNvSpPr txBox="1"/>
          <p:nvPr/>
        </p:nvSpPr>
        <p:spPr>
          <a:xfrm>
            <a:off x="425280" y="3818335"/>
            <a:ext cx="5545673" cy="13515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tr-TR"/>
            </a:defPPr>
            <a:lvl1pPr>
              <a:lnSpc>
                <a:spcPct val="150000"/>
              </a:lnSpc>
              <a:defRPr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Olay Araştırma (</a:t>
            </a:r>
            <a:r>
              <a:rPr lang="tr-TR" dirty="0" err="1"/>
              <a:t>Incident</a:t>
            </a:r>
            <a:r>
              <a:rPr lang="tr-TR" dirty="0"/>
              <a:t> </a:t>
            </a:r>
            <a:r>
              <a:rPr lang="tr-TR" dirty="0" err="1"/>
              <a:t>Investigation</a:t>
            </a:r>
            <a:r>
              <a:rPr lang="tr-TR" dirty="0"/>
              <a:t>)</a:t>
            </a:r>
            <a:endParaRPr lang="en-US" dirty="0"/>
          </a:p>
          <a:p>
            <a:r>
              <a:rPr lang="tr-TR" dirty="0"/>
              <a:t>Ölçüm ve Metrikler (</a:t>
            </a:r>
            <a:r>
              <a:rPr lang="tr-TR" dirty="0" err="1"/>
              <a:t>Measurement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Metrics</a:t>
            </a:r>
            <a:r>
              <a:rPr lang="tr-TR" dirty="0"/>
              <a:t>)</a:t>
            </a:r>
            <a:endParaRPr lang="en-US" dirty="0"/>
          </a:p>
          <a:p>
            <a:r>
              <a:rPr lang="tr-TR" dirty="0"/>
              <a:t>Denetim (Auditing)</a:t>
            </a:r>
            <a:endParaRPr lang="en-US" dirty="0"/>
          </a:p>
          <a:p>
            <a:r>
              <a:rPr lang="tr-TR" dirty="0"/>
              <a:t>Yönetim Gözden Geçirme (Management </a:t>
            </a:r>
            <a:r>
              <a:rPr lang="tr-TR" dirty="0" err="1"/>
              <a:t>Review</a:t>
            </a:r>
            <a:r>
              <a:rPr lang="tr-TR" dirty="0"/>
              <a:t>)Proses</a:t>
            </a:r>
          </a:p>
        </p:txBody>
      </p:sp>
    </p:spTree>
    <p:extLst>
      <p:ext uri="{BB962C8B-B14F-4D97-AF65-F5344CB8AC3E}">
        <p14:creationId xmlns:p14="http://schemas.microsoft.com/office/powerpoint/2010/main" val="35446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- OSHA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F1CDBF-C7D5-B785-E12B-88529A6499F3}"/>
              </a:ext>
            </a:extLst>
          </p:cNvPr>
          <p:cNvSpPr txBox="1"/>
          <p:nvPr/>
        </p:nvSpPr>
        <p:spPr>
          <a:xfrm>
            <a:off x="860081" y="1723817"/>
            <a:ext cx="5040536" cy="2321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 Emniyeti Bilgileri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 Tehlike Analizi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Hazard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Analysis)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Operasyonel Prosedürler (Operating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 Olmayan İş İzinleri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Nonroutine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Authorizations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Mekanik Bütünlük ve Ekipman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Mechanical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Yükleniciler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Contractors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Çalışan Eğitimi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4E895-3B2B-2A50-7F9F-DD1F5739AF15}"/>
              </a:ext>
            </a:extLst>
          </p:cNvPr>
          <p:cNvSpPr txBox="1"/>
          <p:nvPr/>
        </p:nvSpPr>
        <p:spPr>
          <a:xfrm>
            <a:off x="6215447" y="1700987"/>
            <a:ext cx="5040536" cy="2321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Değişim Yönetimi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(DYS)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Devreye Alma Öncesi Kontroller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Pre-Startup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 Duruma Hazırlık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Preparedness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Olay Araştırma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Incident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Uygunluk/Uyum Denetimleri (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Katılımı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(Employee Involvement)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Ticari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Sırlar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(Trade Secrets)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70709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- Tüpraş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D0A8362-674A-BA0A-52F5-5959BF022D65}"/>
              </a:ext>
            </a:extLst>
          </p:cNvPr>
          <p:cNvGrpSpPr/>
          <p:nvPr/>
        </p:nvGrpSpPr>
        <p:grpSpPr>
          <a:xfrm>
            <a:off x="710506" y="836886"/>
            <a:ext cx="10570811" cy="4935895"/>
            <a:chOff x="16598" y="390069"/>
            <a:chExt cx="11978640" cy="643127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75E147-ED52-7BE1-D169-15155CD68894}"/>
                </a:ext>
              </a:extLst>
            </p:cNvPr>
            <p:cNvSpPr/>
            <p:nvPr/>
          </p:nvSpPr>
          <p:spPr>
            <a:xfrm>
              <a:off x="16598" y="390069"/>
              <a:ext cx="11978640" cy="6431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6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437F7E-00DE-063E-97A5-D52BEBBA56B1}"/>
                </a:ext>
              </a:extLst>
            </p:cNvPr>
            <p:cNvGrpSpPr/>
            <p:nvPr/>
          </p:nvGrpSpPr>
          <p:grpSpPr>
            <a:xfrm>
              <a:off x="552746" y="558698"/>
              <a:ext cx="11210378" cy="6146902"/>
              <a:chOff x="308906" y="558698"/>
              <a:chExt cx="11210378" cy="6146902"/>
            </a:xfrm>
          </p:grpSpPr>
          <p:sp>
            <p:nvSpPr>
              <p:cNvPr id="41" name="Donut 12">
                <a:extLst>
                  <a:ext uri="{FF2B5EF4-FFF2-40B4-BE49-F238E27FC236}">
                    <a16:creationId xmlns:a16="http://schemas.microsoft.com/office/drawing/2014/main" id="{49E4A645-C87F-A45F-8841-7AB57BE9214B}"/>
                  </a:ext>
                </a:extLst>
              </p:cNvPr>
              <p:cNvSpPr/>
              <p:nvPr/>
            </p:nvSpPr>
            <p:spPr>
              <a:xfrm>
                <a:off x="2360384" y="632977"/>
                <a:ext cx="6411899" cy="6072623"/>
              </a:xfrm>
              <a:prstGeom prst="donut">
                <a:avLst>
                  <a:gd name="adj" fmla="val 8105"/>
                </a:avLst>
              </a:prstGeom>
              <a:solidFill>
                <a:schemeClr val="tx1"/>
              </a:solidFill>
              <a:ln w="76200">
                <a:noFill/>
              </a:ln>
              <a:effectLst>
                <a:softEdge rad="622300"/>
              </a:effectLst>
              <a:scene3d>
                <a:camera prst="perspectiveLeft"/>
                <a:lightRig rig="threePt" dir="t"/>
              </a:scene3d>
              <a:sp3d extrusionH="444500"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6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C353962-463B-22EB-C568-E7D3FE41B649}"/>
                  </a:ext>
                </a:extLst>
              </p:cNvPr>
              <p:cNvSpPr/>
              <p:nvPr/>
            </p:nvSpPr>
            <p:spPr>
              <a:xfrm>
                <a:off x="2985151" y="1043950"/>
                <a:ext cx="5340511" cy="5145657"/>
              </a:xfrm>
              <a:prstGeom prst="ellipse">
                <a:avLst/>
              </a:prstGeom>
              <a:noFill/>
              <a:ln w="254000">
                <a:solidFill>
                  <a:schemeClr val="tx1"/>
                </a:solidFill>
                <a:prstDash val="sysDot"/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 sz="16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3CC4445-BE3A-B4E4-1847-ABBDCA5DCB59}"/>
                  </a:ext>
                </a:extLst>
              </p:cNvPr>
              <p:cNvSpPr/>
              <p:nvPr/>
            </p:nvSpPr>
            <p:spPr>
              <a:xfrm>
                <a:off x="2373526" y="632976"/>
                <a:ext cx="6411899" cy="6072623"/>
              </a:xfrm>
              <a:prstGeom prst="ellipse">
                <a:avLst/>
              </a:prstGeom>
              <a:noFill/>
              <a:ln w="254000">
                <a:solidFill>
                  <a:schemeClr val="tx1"/>
                </a:solidFill>
                <a:prstDash val="sysDot"/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 sz="16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C17D1579-ED5B-3B51-2092-9C86C0267C6F}"/>
                  </a:ext>
                </a:extLst>
              </p:cNvPr>
              <p:cNvSpPr/>
              <p:nvPr/>
            </p:nvSpPr>
            <p:spPr>
              <a:xfrm rot="1086011">
                <a:off x="3760913" y="1309438"/>
                <a:ext cx="1598787" cy="3228289"/>
              </a:xfrm>
              <a:custGeom>
                <a:avLst/>
                <a:gdLst>
                  <a:gd name="connsiteX0" fmla="*/ 1396747 w 1735436"/>
                  <a:gd name="connsiteY0" fmla="*/ 0 h 3531436"/>
                  <a:gd name="connsiteX1" fmla="*/ 1543074 w 1735436"/>
                  <a:gd name="connsiteY1" fmla="*/ 289649 h 3531436"/>
                  <a:gd name="connsiteX2" fmla="*/ 1560261 w 1735436"/>
                  <a:gd name="connsiteY2" fmla="*/ 283843 h 3531436"/>
                  <a:gd name="connsiteX3" fmla="*/ 1718928 w 1735436"/>
                  <a:gd name="connsiteY3" fmla="*/ 244937 h 3531436"/>
                  <a:gd name="connsiteX4" fmla="*/ 1735436 w 1735436"/>
                  <a:gd name="connsiteY4" fmla="*/ 242471 h 3531436"/>
                  <a:gd name="connsiteX5" fmla="*/ 1584683 w 1735436"/>
                  <a:gd name="connsiteY5" fmla="*/ 888979 h 3531436"/>
                  <a:gd name="connsiteX6" fmla="*/ 1480766 w 1735436"/>
                  <a:gd name="connsiteY6" fmla="*/ 937974 h 3531436"/>
                  <a:gd name="connsiteX7" fmla="*/ 801622 w 1735436"/>
                  <a:gd name="connsiteY7" fmla="*/ 2054797 h 3531436"/>
                  <a:gd name="connsiteX8" fmla="*/ 1097955 w 1735436"/>
                  <a:gd name="connsiteY8" fmla="*/ 2862711 h 3531436"/>
                  <a:gd name="connsiteX9" fmla="*/ 1119130 w 1735436"/>
                  <a:gd name="connsiteY9" fmla="*/ 2885513 h 3531436"/>
                  <a:gd name="connsiteX10" fmla="*/ 968514 w 1735436"/>
                  <a:gd name="connsiteY10" fmla="*/ 3531436 h 3531436"/>
                  <a:gd name="connsiteX11" fmla="*/ 898692 w 1735436"/>
                  <a:gd name="connsiteY11" fmla="*/ 3480335 h 3531436"/>
                  <a:gd name="connsiteX12" fmla="*/ 614392 w 1735436"/>
                  <a:gd name="connsiteY12" fmla="*/ 3195353 h 3531436"/>
                  <a:gd name="connsiteX13" fmla="*/ 523317 w 1735436"/>
                  <a:gd name="connsiteY13" fmla="*/ 3068382 h 3531436"/>
                  <a:gd name="connsiteX14" fmla="*/ 344280 w 1735436"/>
                  <a:gd name="connsiteY14" fmla="*/ 3155382 h 3531436"/>
                  <a:gd name="connsiteX15" fmla="*/ 255870 w 1735436"/>
                  <a:gd name="connsiteY15" fmla="*/ 2973443 h 3531436"/>
                  <a:gd name="connsiteX16" fmla="*/ 419462 w 1735436"/>
                  <a:gd name="connsiteY16" fmla="*/ 2893949 h 3531436"/>
                  <a:gd name="connsiteX17" fmla="*/ 397940 w 1735436"/>
                  <a:gd name="connsiteY17" fmla="*/ 2855718 h 3531436"/>
                  <a:gd name="connsiteX18" fmla="*/ 321433 w 1735436"/>
                  <a:gd name="connsiteY18" fmla="*/ 2675536 h 3531436"/>
                  <a:gd name="connsiteX19" fmla="*/ 141033 w 1735436"/>
                  <a:gd name="connsiteY19" fmla="*/ 2734501 h 3531436"/>
                  <a:gd name="connsiteX20" fmla="*/ 78188 w 1735436"/>
                  <a:gd name="connsiteY20" fmla="*/ 2542230 h 3531436"/>
                  <a:gd name="connsiteX21" fmla="*/ 263053 w 1735436"/>
                  <a:gd name="connsiteY21" fmla="*/ 2481806 h 3531436"/>
                  <a:gd name="connsiteX22" fmla="*/ 260144 w 1735436"/>
                  <a:gd name="connsiteY22" fmla="*/ 2472007 h 3531436"/>
                  <a:gd name="connsiteX23" fmla="*/ 224119 w 1735436"/>
                  <a:gd name="connsiteY23" fmla="*/ 2266928 h 3531436"/>
                  <a:gd name="connsiteX24" fmla="*/ 221330 w 1735436"/>
                  <a:gd name="connsiteY24" fmla="*/ 2218873 h 3531436"/>
                  <a:gd name="connsiteX25" fmla="*/ 0 w 1735436"/>
                  <a:gd name="connsiteY25" fmla="*/ 2175814 h 3531436"/>
                  <a:gd name="connsiteX26" fmla="*/ 38629 w 1735436"/>
                  <a:gd name="connsiteY26" fmla="*/ 1977255 h 3531436"/>
                  <a:gd name="connsiteX27" fmla="*/ 213773 w 1735436"/>
                  <a:gd name="connsiteY27" fmla="*/ 2011329 h 3531436"/>
                  <a:gd name="connsiteX28" fmla="*/ 219286 w 1735436"/>
                  <a:gd name="connsiteY28" fmla="*/ 1889243 h 3531436"/>
                  <a:gd name="connsiteX29" fmla="*/ 230038 w 1735436"/>
                  <a:gd name="connsiteY29" fmla="*/ 1810346 h 3531436"/>
                  <a:gd name="connsiteX30" fmla="*/ 7273 w 1735436"/>
                  <a:gd name="connsiteY30" fmla="*/ 1732467 h 3531436"/>
                  <a:gd name="connsiteX31" fmla="*/ 74029 w 1735436"/>
                  <a:gd name="connsiteY31" fmla="*/ 1541519 h 3531436"/>
                  <a:gd name="connsiteX32" fmla="*/ 268385 w 1735436"/>
                  <a:gd name="connsiteY32" fmla="*/ 1609465 h 3531436"/>
                  <a:gd name="connsiteX33" fmla="*/ 277188 w 1735436"/>
                  <a:gd name="connsiteY33" fmla="*/ 1571023 h 3531436"/>
                  <a:gd name="connsiteX34" fmla="*/ 326343 w 1735436"/>
                  <a:gd name="connsiteY34" fmla="*/ 1419601 h 3531436"/>
                  <a:gd name="connsiteX35" fmla="*/ 349873 w 1735436"/>
                  <a:gd name="connsiteY35" fmla="*/ 1364195 h 3531436"/>
                  <a:gd name="connsiteX36" fmla="*/ 149651 w 1735436"/>
                  <a:gd name="connsiteY36" fmla="*/ 1265931 h 3531436"/>
                  <a:gd name="connsiteX37" fmla="*/ 238771 w 1735436"/>
                  <a:gd name="connsiteY37" fmla="*/ 1084340 h 3531436"/>
                  <a:gd name="connsiteX38" fmla="*/ 437199 w 1735436"/>
                  <a:gd name="connsiteY38" fmla="*/ 1181724 h 3531436"/>
                  <a:gd name="connsiteX39" fmla="*/ 461884 w 1735436"/>
                  <a:gd name="connsiteY39" fmla="*/ 1135244 h 3531436"/>
                  <a:gd name="connsiteX40" fmla="*/ 546998 w 1735436"/>
                  <a:gd name="connsiteY40" fmla="*/ 1003553 h 3531436"/>
                  <a:gd name="connsiteX41" fmla="*/ 579470 w 1735436"/>
                  <a:gd name="connsiteY41" fmla="*/ 961580 h 3531436"/>
                  <a:gd name="connsiteX42" fmla="*/ 393169 w 1735436"/>
                  <a:gd name="connsiteY42" fmla="*/ 834636 h 3531436"/>
                  <a:gd name="connsiteX43" fmla="*/ 507073 w 1735436"/>
                  <a:gd name="connsiteY43" fmla="*/ 667473 h 3531436"/>
                  <a:gd name="connsiteX44" fmla="*/ 710411 w 1735436"/>
                  <a:gd name="connsiteY44" fmla="*/ 806027 h 3531436"/>
                  <a:gd name="connsiteX45" fmla="*/ 748736 w 1735436"/>
                  <a:gd name="connsiteY45" fmla="*/ 764257 h 3531436"/>
                  <a:gd name="connsiteX46" fmla="*/ 864088 w 1735436"/>
                  <a:gd name="connsiteY46" fmla="*/ 657896 h 3531436"/>
                  <a:gd name="connsiteX47" fmla="*/ 943803 w 1735436"/>
                  <a:gd name="connsiteY47" fmla="*/ 595828 h 3531436"/>
                  <a:gd name="connsiteX48" fmla="*/ 782697 w 1735436"/>
                  <a:gd name="connsiteY48" fmla="*/ 390637 h 3531436"/>
                  <a:gd name="connsiteX49" fmla="*/ 941797 w 1735436"/>
                  <a:gd name="connsiteY49" fmla="*/ 265719 h 3531436"/>
                  <a:gd name="connsiteX50" fmla="*/ 1110942 w 1735436"/>
                  <a:gd name="connsiteY50" fmla="*/ 481149 h 3531436"/>
                  <a:gd name="connsiteX51" fmla="*/ 1120582 w 1735436"/>
                  <a:gd name="connsiteY51" fmla="*/ 474858 h 3531436"/>
                  <a:gd name="connsiteX52" fmla="*/ 1260452 w 1735436"/>
                  <a:gd name="connsiteY52" fmla="*/ 399425 h 3531436"/>
                  <a:gd name="connsiteX53" fmla="*/ 1351815 w 1735436"/>
                  <a:gd name="connsiteY53" fmla="*/ 359662 h 3531436"/>
                  <a:gd name="connsiteX54" fmla="*/ 1216197 w 1735436"/>
                  <a:gd name="connsiteY54" fmla="*/ 91212 h 353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35436" h="3531436">
                    <a:moveTo>
                      <a:pt x="1396747" y="0"/>
                    </a:moveTo>
                    <a:lnTo>
                      <a:pt x="1543074" y="289649"/>
                    </a:lnTo>
                    <a:lnTo>
                      <a:pt x="1560261" y="283843"/>
                    </a:lnTo>
                    <a:cubicBezTo>
                      <a:pt x="1612247" y="268707"/>
                      <a:pt x="1665172" y="255704"/>
                      <a:pt x="1718928" y="244937"/>
                    </a:cubicBezTo>
                    <a:lnTo>
                      <a:pt x="1735436" y="242471"/>
                    </a:lnTo>
                    <a:lnTo>
                      <a:pt x="1584683" y="888979"/>
                    </a:lnTo>
                    <a:lnTo>
                      <a:pt x="1480766" y="937974"/>
                    </a:lnTo>
                    <a:cubicBezTo>
                      <a:pt x="1076237" y="1153056"/>
                      <a:pt x="801622" y="1572538"/>
                      <a:pt x="801622" y="2054797"/>
                    </a:cubicBezTo>
                    <a:cubicBezTo>
                      <a:pt x="801623" y="2361689"/>
                      <a:pt x="912831" y="2643158"/>
                      <a:pt x="1097955" y="2862711"/>
                    </a:cubicBezTo>
                    <a:lnTo>
                      <a:pt x="1119130" y="2885513"/>
                    </a:lnTo>
                    <a:lnTo>
                      <a:pt x="968514" y="3531436"/>
                    </a:lnTo>
                    <a:lnTo>
                      <a:pt x="898692" y="3480335"/>
                    </a:lnTo>
                    <a:cubicBezTo>
                      <a:pt x="793818" y="3395625"/>
                      <a:pt x="698451" y="3300043"/>
                      <a:pt x="614392" y="3195353"/>
                    </a:cubicBezTo>
                    <a:lnTo>
                      <a:pt x="523317" y="3068382"/>
                    </a:lnTo>
                    <a:lnTo>
                      <a:pt x="344280" y="3155382"/>
                    </a:lnTo>
                    <a:lnTo>
                      <a:pt x="255870" y="2973443"/>
                    </a:lnTo>
                    <a:lnTo>
                      <a:pt x="419462" y="2893949"/>
                    </a:lnTo>
                    <a:lnTo>
                      <a:pt x="397940" y="2855718"/>
                    </a:lnTo>
                    <a:lnTo>
                      <a:pt x="321433" y="2675536"/>
                    </a:lnTo>
                    <a:lnTo>
                      <a:pt x="141033" y="2734501"/>
                    </a:lnTo>
                    <a:lnTo>
                      <a:pt x="78188" y="2542230"/>
                    </a:lnTo>
                    <a:lnTo>
                      <a:pt x="263053" y="2481806"/>
                    </a:lnTo>
                    <a:lnTo>
                      <a:pt x="260144" y="2472007"/>
                    </a:lnTo>
                    <a:cubicBezTo>
                      <a:pt x="244333" y="2404970"/>
                      <a:pt x="232249" y="2336537"/>
                      <a:pt x="224119" y="2266928"/>
                    </a:cubicBezTo>
                    <a:lnTo>
                      <a:pt x="221330" y="2218873"/>
                    </a:lnTo>
                    <a:lnTo>
                      <a:pt x="0" y="2175814"/>
                    </a:lnTo>
                    <a:lnTo>
                      <a:pt x="38629" y="1977255"/>
                    </a:lnTo>
                    <a:lnTo>
                      <a:pt x="213773" y="2011329"/>
                    </a:lnTo>
                    <a:lnTo>
                      <a:pt x="219286" y="1889243"/>
                    </a:lnTo>
                    <a:lnTo>
                      <a:pt x="230038" y="1810346"/>
                    </a:lnTo>
                    <a:lnTo>
                      <a:pt x="7273" y="1732467"/>
                    </a:lnTo>
                    <a:lnTo>
                      <a:pt x="74029" y="1541519"/>
                    </a:lnTo>
                    <a:lnTo>
                      <a:pt x="268385" y="1609465"/>
                    </a:lnTo>
                    <a:lnTo>
                      <a:pt x="277188" y="1571023"/>
                    </a:lnTo>
                    <a:cubicBezTo>
                      <a:pt x="291399" y="1519626"/>
                      <a:pt x="307820" y="1469117"/>
                      <a:pt x="326343" y="1419601"/>
                    </a:cubicBezTo>
                    <a:lnTo>
                      <a:pt x="349873" y="1364195"/>
                    </a:lnTo>
                    <a:lnTo>
                      <a:pt x="149651" y="1265931"/>
                    </a:lnTo>
                    <a:lnTo>
                      <a:pt x="238771" y="1084340"/>
                    </a:lnTo>
                    <a:lnTo>
                      <a:pt x="437199" y="1181724"/>
                    </a:lnTo>
                    <a:lnTo>
                      <a:pt x="461884" y="1135244"/>
                    </a:lnTo>
                    <a:cubicBezTo>
                      <a:pt x="488399" y="1090113"/>
                      <a:pt x="516806" y="1046181"/>
                      <a:pt x="546998" y="1003553"/>
                    </a:cubicBezTo>
                    <a:lnTo>
                      <a:pt x="579470" y="961580"/>
                    </a:lnTo>
                    <a:lnTo>
                      <a:pt x="393169" y="834636"/>
                    </a:lnTo>
                    <a:lnTo>
                      <a:pt x="507073" y="667473"/>
                    </a:lnTo>
                    <a:lnTo>
                      <a:pt x="710411" y="806027"/>
                    </a:lnTo>
                    <a:lnTo>
                      <a:pt x="748736" y="764257"/>
                    </a:lnTo>
                    <a:cubicBezTo>
                      <a:pt x="785648" y="727258"/>
                      <a:pt x="824134" y="691770"/>
                      <a:pt x="864088" y="657896"/>
                    </a:cubicBezTo>
                    <a:lnTo>
                      <a:pt x="943803" y="595828"/>
                    </a:lnTo>
                    <a:lnTo>
                      <a:pt x="782697" y="390637"/>
                    </a:lnTo>
                    <a:lnTo>
                      <a:pt x="941797" y="265719"/>
                    </a:lnTo>
                    <a:lnTo>
                      <a:pt x="1110942" y="481149"/>
                    </a:lnTo>
                    <a:lnTo>
                      <a:pt x="1120582" y="474858"/>
                    </a:lnTo>
                    <a:cubicBezTo>
                      <a:pt x="1165984" y="447857"/>
                      <a:pt x="1212643" y="422678"/>
                      <a:pt x="1260452" y="399425"/>
                    </a:cubicBezTo>
                    <a:lnTo>
                      <a:pt x="1351815" y="359662"/>
                    </a:lnTo>
                    <a:lnTo>
                      <a:pt x="1216197" y="91212"/>
                    </a:lnTo>
                    <a:close/>
                  </a:path>
                </a:pathLst>
              </a:custGeom>
              <a:solidFill>
                <a:srgbClr val="FF0000"/>
              </a:solidFill>
              <a:ln w="76200">
                <a:noFill/>
              </a:ln>
              <a:effectLst>
                <a:softEdge rad="622300"/>
              </a:effectLst>
              <a:scene3d>
                <a:camera prst="perspectiveLeft"/>
                <a:lightRig rig="threePt" dir="t"/>
              </a:scene3d>
              <a:sp3d extrusionH="330200"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tr-TR" sz="1600" dirty="0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F8BF0345-D819-6B78-F5BE-EE80F29703CC}"/>
                  </a:ext>
                </a:extLst>
              </p:cNvPr>
              <p:cNvSpPr/>
              <p:nvPr/>
            </p:nvSpPr>
            <p:spPr>
              <a:xfrm rot="8458510">
                <a:off x="6131031" y="1401961"/>
                <a:ext cx="1644793" cy="3190762"/>
              </a:xfrm>
              <a:custGeom>
                <a:avLst/>
                <a:gdLst>
                  <a:gd name="connsiteX0" fmla="*/ 489212 w 1703484"/>
                  <a:gd name="connsiteY0" fmla="*/ 3285271 h 3461221"/>
                  <a:gd name="connsiteX1" fmla="*/ 392271 w 1703484"/>
                  <a:gd name="connsiteY1" fmla="*/ 3107732 h 3461221"/>
                  <a:gd name="connsiteX2" fmla="*/ 519948 w 1703484"/>
                  <a:gd name="connsiteY2" fmla="*/ 3038016 h 3461221"/>
                  <a:gd name="connsiteX3" fmla="*/ 465058 w 1703484"/>
                  <a:gd name="connsiteY3" fmla="*/ 2961491 h 3461221"/>
                  <a:gd name="connsiteX4" fmla="*/ 391861 w 1703484"/>
                  <a:gd name="connsiteY4" fmla="*/ 2831464 h 3461221"/>
                  <a:gd name="connsiteX5" fmla="*/ 239294 w 1703484"/>
                  <a:gd name="connsiteY5" fmla="*/ 2889477 h 3461221"/>
                  <a:gd name="connsiteX6" fmla="*/ 167399 w 1703484"/>
                  <a:gd name="connsiteY6" fmla="*/ 2700404 h 3461221"/>
                  <a:gd name="connsiteX7" fmla="*/ 307271 w 1703484"/>
                  <a:gd name="connsiteY7" fmla="*/ 2647218 h 3461221"/>
                  <a:gd name="connsiteX8" fmla="*/ 286582 w 1703484"/>
                  <a:gd name="connsiteY8" fmla="*/ 2598496 h 3461221"/>
                  <a:gd name="connsiteX9" fmla="*/ 228192 w 1703484"/>
                  <a:gd name="connsiteY9" fmla="*/ 2401792 h 3461221"/>
                  <a:gd name="connsiteX10" fmla="*/ 223092 w 1703484"/>
                  <a:gd name="connsiteY10" fmla="*/ 2372764 h 3461221"/>
                  <a:gd name="connsiteX11" fmla="*/ 42525 w 1703484"/>
                  <a:gd name="connsiteY11" fmla="*/ 2346454 h 3461221"/>
                  <a:gd name="connsiteX12" fmla="*/ 71691 w 1703484"/>
                  <a:gd name="connsiteY12" fmla="*/ 2146287 h 3461221"/>
                  <a:gd name="connsiteX13" fmla="*/ 190243 w 1703484"/>
                  <a:gd name="connsiteY13" fmla="*/ 2163561 h 3461221"/>
                  <a:gd name="connsiteX14" fmla="*/ 179858 w 1703484"/>
                  <a:gd name="connsiteY14" fmla="*/ 1984582 h 3461221"/>
                  <a:gd name="connsiteX15" fmla="*/ 181026 w 1703484"/>
                  <a:gd name="connsiteY15" fmla="*/ 1958716 h 3461221"/>
                  <a:gd name="connsiteX16" fmla="*/ 0 w 1703484"/>
                  <a:gd name="connsiteY16" fmla="*/ 1904920 h 3461221"/>
                  <a:gd name="connsiteX17" fmla="*/ 57623 w 1703484"/>
                  <a:gd name="connsiteY17" fmla="*/ 1711020 h 3461221"/>
                  <a:gd name="connsiteX18" fmla="*/ 196432 w 1703484"/>
                  <a:gd name="connsiteY18" fmla="*/ 1752270 h 3461221"/>
                  <a:gd name="connsiteX19" fmla="*/ 209339 w 1703484"/>
                  <a:gd name="connsiteY19" fmla="*/ 1657563 h 3461221"/>
                  <a:gd name="connsiteX20" fmla="*/ 245236 w 1703484"/>
                  <a:gd name="connsiteY20" fmla="*/ 1500808 h 3461221"/>
                  <a:gd name="connsiteX21" fmla="*/ 255832 w 1703484"/>
                  <a:gd name="connsiteY21" fmla="*/ 1468167 h 3461221"/>
                  <a:gd name="connsiteX22" fmla="*/ 71410 w 1703484"/>
                  <a:gd name="connsiteY22" fmla="*/ 1388278 h 3461221"/>
                  <a:gd name="connsiteX23" fmla="*/ 151815 w 1703484"/>
                  <a:gd name="connsiteY23" fmla="*/ 1202664 h 3461221"/>
                  <a:gd name="connsiteX24" fmla="*/ 324866 w 1703484"/>
                  <a:gd name="connsiteY24" fmla="*/ 1277628 h 3461221"/>
                  <a:gd name="connsiteX25" fmla="*/ 356169 w 1703484"/>
                  <a:gd name="connsiteY25" fmla="*/ 1203919 h 3461221"/>
                  <a:gd name="connsiteX26" fmla="*/ 429932 w 1703484"/>
                  <a:gd name="connsiteY26" fmla="*/ 1065029 h 3461221"/>
                  <a:gd name="connsiteX27" fmla="*/ 444884 w 1703484"/>
                  <a:gd name="connsiteY27" fmla="*/ 1041895 h 3461221"/>
                  <a:gd name="connsiteX28" fmla="*/ 264847 w 1703484"/>
                  <a:gd name="connsiteY28" fmla="*/ 931346 h 3461221"/>
                  <a:gd name="connsiteX29" fmla="*/ 370693 w 1703484"/>
                  <a:gd name="connsiteY29" fmla="*/ 758968 h 3461221"/>
                  <a:gd name="connsiteX30" fmla="*/ 560012 w 1703484"/>
                  <a:gd name="connsiteY30" fmla="*/ 875215 h 3461221"/>
                  <a:gd name="connsiteX31" fmla="*/ 610875 w 1703484"/>
                  <a:gd name="connsiteY31" fmla="*/ 809469 h 3461221"/>
                  <a:gd name="connsiteX32" fmla="*/ 716783 w 1703484"/>
                  <a:gd name="connsiteY32" fmla="*/ 694042 h 3461221"/>
                  <a:gd name="connsiteX33" fmla="*/ 773837 w 1703484"/>
                  <a:gd name="connsiteY33" fmla="*/ 641436 h 3461221"/>
                  <a:gd name="connsiteX34" fmla="*/ 605033 w 1703484"/>
                  <a:gd name="connsiteY34" fmla="*/ 446264 h 3461221"/>
                  <a:gd name="connsiteX35" fmla="*/ 758029 w 1703484"/>
                  <a:gd name="connsiteY35" fmla="*/ 313939 h 3461221"/>
                  <a:gd name="connsiteX36" fmla="*/ 929332 w 1703484"/>
                  <a:gd name="connsiteY36" fmla="*/ 512002 h 3461221"/>
                  <a:gd name="connsiteX37" fmla="*/ 956297 w 1703484"/>
                  <a:gd name="connsiteY37" fmla="*/ 491007 h 3461221"/>
                  <a:gd name="connsiteX38" fmla="*/ 1088630 w 1703484"/>
                  <a:gd name="connsiteY38" fmla="*/ 404643 h 3461221"/>
                  <a:gd name="connsiteX39" fmla="*/ 1155602 w 1703484"/>
                  <a:gd name="connsiteY39" fmla="*/ 368524 h 3461221"/>
                  <a:gd name="connsiteX40" fmla="*/ 1003360 w 1703484"/>
                  <a:gd name="connsiteY40" fmla="*/ 99674 h 3461221"/>
                  <a:gd name="connsiteX41" fmla="*/ 1179379 w 1703484"/>
                  <a:gd name="connsiteY41" fmla="*/ 0 h 3461221"/>
                  <a:gd name="connsiteX42" fmla="*/ 1338652 w 1703484"/>
                  <a:gd name="connsiteY42" fmla="*/ 281269 h 3461221"/>
                  <a:gd name="connsiteX43" fmla="*/ 1375271 w 1703484"/>
                  <a:gd name="connsiteY43" fmla="*/ 265331 h 3461221"/>
                  <a:gd name="connsiteX44" fmla="*/ 1686977 w 1703484"/>
                  <a:gd name="connsiteY44" fmla="*/ 174722 h 3461221"/>
                  <a:gd name="connsiteX45" fmla="*/ 1703484 w 1703484"/>
                  <a:gd name="connsiteY45" fmla="*/ 172256 h 3461221"/>
                  <a:gd name="connsiteX46" fmla="*/ 1552731 w 1703484"/>
                  <a:gd name="connsiteY46" fmla="*/ 818764 h 3461221"/>
                  <a:gd name="connsiteX47" fmla="*/ 1448814 w 1703484"/>
                  <a:gd name="connsiteY47" fmla="*/ 867759 h 3461221"/>
                  <a:gd name="connsiteX48" fmla="*/ 769670 w 1703484"/>
                  <a:gd name="connsiteY48" fmla="*/ 1984582 h 3461221"/>
                  <a:gd name="connsiteX49" fmla="*/ 1066003 w 1703484"/>
                  <a:gd name="connsiteY49" fmla="*/ 2792496 h 3461221"/>
                  <a:gd name="connsiteX50" fmla="*/ 1087178 w 1703484"/>
                  <a:gd name="connsiteY50" fmla="*/ 2815298 h 3461221"/>
                  <a:gd name="connsiteX51" fmla="*/ 936562 w 1703484"/>
                  <a:gd name="connsiteY51" fmla="*/ 3461221 h 3461221"/>
                  <a:gd name="connsiteX52" fmla="*/ 866740 w 1703484"/>
                  <a:gd name="connsiteY52" fmla="*/ 3410120 h 3461221"/>
                  <a:gd name="connsiteX53" fmla="*/ 716785 w 1703484"/>
                  <a:gd name="connsiteY53" fmla="*/ 3275122 h 3461221"/>
                  <a:gd name="connsiteX54" fmla="*/ 648144 w 1703484"/>
                  <a:gd name="connsiteY54" fmla="*/ 3198490 h 346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03484" h="3461221">
                    <a:moveTo>
                      <a:pt x="489212" y="3285271"/>
                    </a:moveTo>
                    <a:lnTo>
                      <a:pt x="392271" y="3107732"/>
                    </a:lnTo>
                    <a:lnTo>
                      <a:pt x="519948" y="3038016"/>
                    </a:lnTo>
                    <a:lnTo>
                      <a:pt x="465058" y="2961491"/>
                    </a:lnTo>
                    <a:lnTo>
                      <a:pt x="391861" y="2831464"/>
                    </a:lnTo>
                    <a:lnTo>
                      <a:pt x="239294" y="2889477"/>
                    </a:lnTo>
                    <a:lnTo>
                      <a:pt x="167399" y="2700404"/>
                    </a:lnTo>
                    <a:lnTo>
                      <a:pt x="307271" y="2647218"/>
                    </a:lnTo>
                    <a:lnTo>
                      <a:pt x="286582" y="2598496"/>
                    </a:lnTo>
                    <a:cubicBezTo>
                      <a:pt x="263541" y="2534471"/>
                      <a:pt x="244003" y="2468829"/>
                      <a:pt x="228192" y="2401792"/>
                    </a:cubicBezTo>
                    <a:lnTo>
                      <a:pt x="223092" y="2372764"/>
                    </a:lnTo>
                    <a:lnTo>
                      <a:pt x="42525" y="2346454"/>
                    </a:lnTo>
                    <a:lnTo>
                      <a:pt x="71691" y="2146287"/>
                    </a:lnTo>
                    <a:lnTo>
                      <a:pt x="190243" y="2163561"/>
                    </a:lnTo>
                    <a:lnTo>
                      <a:pt x="179858" y="1984582"/>
                    </a:lnTo>
                    <a:lnTo>
                      <a:pt x="181026" y="1958716"/>
                    </a:lnTo>
                    <a:lnTo>
                      <a:pt x="0" y="1904920"/>
                    </a:lnTo>
                    <a:lnTo>
                      <a:pt x="57623" y="1711020"/>
                    </a:lnTo>
                    <a:lnTo>
                      <a:pt x="196432" y="1752270"/>
                    </a:lnTo>
                    <a:lnTo>
                      <a:pt x="209339" y="1657563"/>
                    </a:lnTo>
                    <a:cubicBezTo>
                      <a:pt x="219024" y="1604491"/>
                      <a:pt x="231026" y="1552205"/>
                      <a:pt x="245236" y="1500808"/>
                    </a:cubicBezTo>
                    <a:lnTo>
                      <a:pt x="255832" y="1468167"/>
                    </a:lnTo>
                    <a:lnTo>
                      <a:pt x="71410" y="1388278"/>
                    </a:lnTo>
                    <a:lnTo>
                      <a:pt x="151815" y="1202664"/>
                    </a:lnTo>
                    <a:lnTo>
                      <a:pt x="324866" y="1277628"/>
                    </a:lnTo>
                    <a:lnTo>
                      <a:pt x="356169" y="1203919"/>
                    </a:lnTo>
                    <a:cubicBezTo>
                      <a:pt x="378794" y="1156492"/>
                      <a:pt x="403418" y="1110161"/>
                      <a:pt x="429932" y="1065029"/>
                    </a:cubicBezTo>
                    <a:lnTo>
                      <a:pt x="444884" y="1041895"/>
                    </a:lnTo>
                    <a:lnTo>
                      <a:pt x="264847" y="931346"/>
                    </a:lnTo>
                    <a:lnTo>
                      <a:pt x="370693" y="758968"/>
                    </a:lnTo>
                    <a:lnTo>
                      <a:pt x="560012" y="875215"/>
                    </a:lnTo>
                    <a:lnTo>
                      <a:pt x="610875" y="809469"/>
                    </a:lnTo>
                    <a:cubicBezTo>
                      <a:pt x="644533" y="769551"/>
                      <a:pt x="679872" y="731041"/>
                      <a:pt x="716783" y="694042"/>
                    </a:cubicBezTo>
                    <a:lnTo>
                      <a:pt x="773837" y="641436"/>
                    </a:lnTo>
                    <a:lnTo>
                      <a:pt x="605033" y="446264"/>
                    </a:lnTo>
                    <a:lnTo>
                      <a:pt x="758029" y="313939"/>
                    </a:lnTo>
                    <a:lnTo>
                      <a:pt x="929332" y="512002"/>
                    </a:lnTo>
                    <a:lnTo>
                      <a:pt x="956297" y="491007"/>
                    </a:lnTo>
                    <a:cubicBezTo>
                      <a:pt x="999081" y="460466"/>
                      <a:pt x="1043227" y="431644"/>
                      <a:pt x="1088630" y="404643"/>
                    </a:cubicBezTo>
                    <a:lnTo>
                      <a:pt x="1155602" y="368524"/>
                    </a:lnTo>
                    <a:lnTo>
                      <a:pt x="1003360" y="99674"/>
                    </a:lnTo>
                    <a:lnTo>
                      <a:pt x="1179379" y="0"/>
                    </a:lnTo>
                    <a:lnTo>
                      <a:pt x="1338652" y="281269"/>
                    </a:lnTo>
                    <a:lnTo>
                      <a:pt x="1375271" y="265331"/>
                    </a:lnTo>
                    <a:cubicBezTo>
                      <a:pt x="1475279" y="226734"/>
                      <a:pt x="1579463" y="196255"/>
                      <a:pt x="1686977" y="174722"/>
                    </a:cubicBezTo>
                    <a:lnTo>
                      <a:pt x="1703484" y="172256"/>
                    </a:lnTo>
                    <a:lnTo>
                      <a:pt x="1552731" y="818764"/>
                    </a:lnTo>
                    <a:lnTo>
                      <a:pt x="1448814" y="867759"/>
                    </a:lnTo>
                    <a:cubicBezTo>
                      <a:pt x="1044285" y="1082841"/>
                      <a:pt x="769670" y="1502323"/>
                      <a:pt x="769670" y="1984582"/>
                    </a:cubicBezTo>
                    <a:cubicBezTo>
                      <a:pt x="769671" y="2291474"/>
                      <a:pt x="880879" y="2572944"/>
                      <a:pt x="1066003" y="2792496"/>
                    </a:cubicBezTo>
                    <a:lnTo>
                      <a:pt x="1087178" y="2815298"/>
                    </a:lnTo>
                    <a:lnTo>
                      <a:pt x="936562" y="3461221"/>
                    </a:lnTo>
                    <a:lnTo>
                      <a:pt x="866740" y="3410120"/>
                    </a:lnTo>
                    <a:cubicBezTo>
                      <a:pt x="814303" y="3367765"/>
                      <a:pt x="764243" y="3322692"/>
                      <a:pt x="716785" y="3275122"/>
                    </a:cubicBezTo>
                    <a:lnTo>
                      <a:pt x="648144" y="319849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  <a:effectLst>
                <a:softEdge rad="622300"/>
              </a:effectLst>
              <a:scene3d>
                <a:camera prst="perspectiveLeft"/>
                <a:lightRig rig="threePt" dir="t"/>
              </a:scene3d>
              <a:sp3d extrusionH="330200"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tr-TR" sz="1600" dirty="0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AFD9014-AC3B-B741-A5FB-A7369701DB22}"/>
                  </a:ext>
                </a:extLst>
              </p:cNvPr>
              <p:cNvGrpSpPr/>
              <p:nvPr/>
            </p:nvGrpSpPr>
            <p:grpSpPr>
              <a:xfrm>
                <a:off x="4086330" y="3901282"/>
                <a:ext cx="3095808" cy="2059296"/>
                <a:chOff x="4196220" y="3981603"/>
                <a:chExt cx="3360407" cy="2252671"/>
              </a:xfrm>
              <a:scene3d>
                <a:camera prst="perspectiveLeft"/>
                <a:lightRig rig="threePt" dir="t"/>
              </a:scene3d>
            </p:grpSpPr>
            <p:sp>
              <p:nvSpPr>
                <p:cNvPr id="65" name="Freeform 38">
                  <a:extLst>
                    <a:ext uri="{FF2B5EF4-FFF2-40B4-BE49-F238E27FC236}">
                      <a16:creationId xmlns:a16="http://schemas.microsoft.com/office/drawing/2014/main" id="{FF21EF92-5D64-0E88-EF2F-96B26511B37E}"/>
                    </a:ext>
                  </a:extLst>
                </p:cNvPr>
                <p:cNvSpPr/>
                <p:nvPr/>
              </p:nvSpPr>
              <p:spPr>
                <a:xfrm rot="18509474">
                  <a:off x="4781826" y="3760274"/>
                  <a:ext cx="2252671" cy="2695330"/>
                </a:xfrm>
                <a:custGeom>
                  <a:avLst/>
                  <a:gdLst>
                    <a:gd name="connsiteX0" fmla="*/ 1857277 w 2252671"/>
                    <a:gd name="connsiteY0" fmla="*/ 2258364 h 2695329"/>
                    <a:gd name="connsiteX1" fmla="*/ 2097793 w 2252671"/>
                    <a:gd name="connsiteY1" fmla="*/ 2103487 h 2695329"/>
                    <a:gd name="connsiteX2" fmla="*/ 2252671 w 2252671"/>
                    <a:gd name="connsiteY2" fmla="*/ 2344001 h 2695329"/>
                    <a:gd name="connsiteX3" fmla="*/ 2153822 w 2252671"/>
                    <a:gd name="connsiteY3" fmla="*/ 2322592 h 2695329"/>
                    <a:gd name="connsiteX4" fmla="*/ 2073093 w 2252671"/>
                    <a:gd name="connsiteY4" fmla="*/ 2695329 h 2695329"/>
                    <a:gd name="connsiteX5" fmla="*/ 1875395 w 2252671"/>
                    <a:gd name="connsiteY5" fmla="*/ 2652511 h 2695329"/>
                    <a:gd name="connsiteX6" fmla="*/ 1956125 w 2252671"/>
                    <a:gd name="connsiteY6" fmla="*/ 2279773 h 2695329"/>
                    <a:gd name="connsiteX7" fmla="*/ 1455862 w 2252671"/>
                    <a:gd name="connsiteY7" fmla="*/ 2163184 h 2695329"/>
                    <a:gd name="connsiteX8" fmla="*/ 1715207 w 2252671"/>
                    <a:gd name="connsiteY8" fmla="*/ 2042455 h 2695329"/>
                    <a:gd name="connsiteX9" fmla="*/ 1835936 w 2252671"/>
                    <a:gd name="connsiteY9" fmla="*/ 2301798 h 2695329"/>
                    <a:gd name="connsiteX10" fmla="*/ 1740918 w 2252671"/>
                    <a:gd name="connsiteY10" fmla="*/ 2267145 h 2695329"/>
                    <a:gd name="connsiteX11" fmla="*/ 1610246 w 2252671"/>
                    <a:gd name="connsiteY11" fmla="*/ 2625440 h 2695329"/>
                    <a:gd name="connsiteX12" fmla="*/ 1420209 w 2252671"/>
                    <a:gd name="connsiteY12" fmla="*/ 2556133 h 2695329"/>
                    <a:gd name="connsiteX13" fmla="*/ 1550881 w 2252671"/>
                    <a:gd name="connsiteY13" fmla="*/ 2197838 h 2695329"/>
                    <a:gd name="connsiteX14" fmla="*/ 938493 w 2252671"/>
                    <a:gd name="connsiteY14" fmla="*/ 2266038 h 2695329"/>
                    <a:gd name="connsiteX15" fmla="*/ 1226962 w 2252671"/>
                    <a:gd name="connsiteY15" fmla="*/ 2016567 h 2695329"/>
                    <a:gd name="connsiteX16" fmla="*/ 1160804 w 2252671"/>
                    <a:gd name="connsiteY16" fmla="*/ 1940066 h 2695329"/>
                    <a:gd name="connsiteX17" fmla="*/ 1446123 w 2252671"/>
                    <a:gd name="connsiteY17" fmla="*/ 1960751 h 2695329"/>
                    <a:gd name="connsiteX18" fmla="*/ 1425438 w 2252671"/>
                    <a:gd name="connsiteY18" fmla="*/ 2246069 h 2695329"/>
                    <a:gd name="connsiteX19" fmla="*/ 1359280 w 2252671"/>
                    <a:gd name="connsiteY19" fmla="*/ 2169568 h 2695329"/>
                    <a:gd name="connsiteX20" fmla="*/ 1070810 w 2252671"/>
                    <a:gd name="connsiteY20" fmla="*/ 2419040 h 2695329"/>
                    <a:gd name="connsiteX21" fmla="*/ 600075 w 2252671"/>
                    <a:gd name="connsiteY21" fmla="*/ 1991941 h 2695329"/>
                    <a:gd name="connsiteX22" fmla="*/ 921394 w 2252671"/>
                    <a:gd name="connsiteY22" fmla="*/ 1786504 h 2695329"/>
                    <a:gd name="connsiteX23" fmla="*/ 866914 w 2252671"/>
                    <a:gd name="connsiteY23" fmla="*/ 1701291 h 2695329"/>
                    <a:gd name="connsiteX24" fmla="*/ 1146300 w 2252671"/>
                    <a:gd name="connsiteY24" fmla="*/ 1762755 h 2695329"/>
                    <a:gd name="connsiteX25" fmla="*/ 1084837 w 2252671"/>
                    <a:gd name="connsiteY25" fmla="*/ 2042142 h 2695329"/>
                    <a:gd name="connsiteX26" fmla="*/ 1030357 w 2252671"/>
                    <a:gd name="connsiteY26" fmla="*/ 1956929 h 2695329"/>
                    <a:gd name="connsiteX27" fmla="*/ 709037 w 2252671"/>
                    <a:gd name="connsiteY27" fmla="*/ 2162367 h 2695329"/>
                    <a:gd name="connsiteX28" fmla="*/ 277197 w 2252671"/>
                    <a:gd name="connsiteY28" fmla="*/ 1588150 h 2695329"/>
                    <a:gd name="connsiteX29" fmla="*/ 620786 w 2252671"/>
                    <a:gd name="connsiteY29" fmla="*/ 1422629 h 2695329"/>
                    <a:gd name="connsiteX30" fmla="*/ 576891 w 2252671"/>
                    <a:gd name="connsiteY30" fmla="*/ 1331510 h 2695329"/>
                    <a:gd name="connsiteX31" fmla="*/ 846918 w 2252671"/>
                    <a:gd name="connsiteY31" fmla="*/ 1425957 h 2695329"/>
                    <a:gd name="connsiteX32" fmla="*/ 752472 w 2252671"/>
                    <a:gd name="connsiteY32" fmla="*/ 1695983 h 2695329"/>
                    <a:gd name="connsiteX33" fmla="*/ 708577 w 2252671"/>
                    <a:gd name="connsiteY33" fmla="*/ 1604866 h 2695329"/>
                    <a:gd name="connsiteX34" fmla="*/ 364988 w 2252671"/>
                    <a:gd name="connsiteY34" fmla="*/ 1770386 h 2695329"/>
                    <a:gd name="connsiteX35" fmla="*/ 84789 w 2252671"/>
                    <a:gd name="connsiteY35" fmla="*/ 1132350 h 2695329"/>
                    <a:gd name="connsiteX36" fmla="*/ 448332 w 2252671"/>
                    <a:gd name="connsiteY36" fmla="*/ 1017081 h 2695329"/>
                    <a:gd name="connsiteX37" fmla="*/ 417763 w 2252671"/>
                    <a:gd name="connsiteY37" fmla="*/ 920672 h 2695329"/>
                    <a:gd name="connsiteX38" fmla="*/ 671721 w 2252671"/>
                    <a:gd name="connsiteY38" fmla="*/ 1052355 h 2695329"/>
                    <a:gd name="connsiteX39" fmla="*/ 540039 w 2252671"/>
                    <a:gd name="connsiteY39" fmla="*/ 1306311 h 2695329"/>
                    <a:gd name="connsiteX40" fmla="*/ 509470 w 2252671"/>
                    <a:gd name="connsiteY40" fmla="*/ 1209902 h 2695329"/>
                    <a:gd name="connsiteX41" fmla="*/ 145927 w 2252671"/>
                    <a:gd name="connsiteY41" fmla="*/ 1325171 h 2695329"/>
                    <a:gd name="connsiteX42" fmla="*/ 1572 w 2252671"/>
                    <a:gd name="connsiteY42" fmla="*/ 548266 h 2695329"/>
                    <a:gd name="connsiteX43" fmla="*/ 382952 w 2252671"/>
                    <a:gd name="connsiteY43" fmla="*/ 548266 h 2695329"/>
                    <a:gd name="connsiteX44" fmla="*/ 382952 w 2252671"/>
                    <a:gd name="connsiteY44" fmla="*/ 447126 h 2695329"/>
                    <a:gd name="connsiteX45" fmla="*/ 585232 w 2252671"/>
                    <a:gd name="connsiteY45" fmla="*/ 649407 h 2695329"/>
                    <a:gd name="connsiteX46" fmla="*/ 382952 w 2252671"/>
                    <a:gd name="connsiteY46" fmla="*/ 851687 h 2695329"/>
                    <a:gd name="connsiteX47" fmla="*/ 382952 w 2252671"/>
                    <a:gd name="connsiteY47" fmla="*/ 750547 h 2695329"/>
                    <a:gd name="connsiteX48" fmla="*/ 1572 w 2252671"/>
                    <a:gd name="connsiteY48" fmla="*/ 750547 h 2695329"/>
                    <a:gd name="connsiteX49" fmla="*/ 39757 w 2252671"/>
                    <a:gd name="connsiteY49" fmla="*/ 24209 h 2695329"/>
                    <a:gd name="connsiteX50" fmla="*/ 413698 w 2252671"/>
                    <a:gd name="connsiteY50" fmla="*/ 99167 h 2695329"/>
                    <a:gd name="connsiteX51" fmla="*/ 433577 w 2252671"/>
                    <a:gd name="connsiteY51" fmla="*/ 0 h 2695329"/>
                    <a:gd name="connsiteX52" fmla="*/ 592154 w 2252671"/>
                    <a:gd name="connsiteY52" fmla="*/ 238092 h 2695329"/>
                    <a:gd name="connsiteX53" fmla="*/ 354063 w 2252671"/>
                    <a:gd name="connsiteY53" fmla="*/ 396669 h 2695329"/>
                    <a:gd name="connsiteX54" fmla="*/ 373941 w 2252671"/>
                    <a:gd name="connsiteY54" fmla="*/ 297502 h 2695329"/>
                    <a:gd name="connsiteX55" fmla="*/ 0 w 2252671"/>
                    <a:gd name="connsiteY55" fmla="*/ 222544 h 269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252671" h="2695329">
                      <a:moveTo>
                        <a:pt x="1857277" y="2258364"/>
                      </a:moveTo>
                      <a:lnTo>
                        <a:pt x="2097793" y="2103487"/>
                      </a:lnTo>
                      <a:lnTo>
                        <a:pt x="2252671" y="2344001"/>
                      </a:lnTo>
                      <a:lnTo>
                        <a:pt x="2153822" y="2322592"/>
                      </a:lnTo>
                      <a:lnTo>
                        <a:pt x="2073093" y="2695329"/>
                      </a:lnTo>
                      <a:lnTo>
                        <a:pt x="1875395" y="2652511"/>
                      </a:lnTo>
                      <a:lnTo>
                        <a:pt x="1956125" y="2279773"/>
                      </a:lnTo>
                      <a:close/>
                      <a:moveTo>
                        <a:pt x="1455862" y="2163184"/>
                      </a:moveTo>
                      <a:lnTo>
                        <a:pt x="1715207" y="2042455"/>
                      </a:lnTo>
                      <a:lnTo>
                        <a:pt x="1835936" y="2301798"/>
                      </a:lnTo>
                      <a:lnTo>
                        <a:pt x="1740918" y="2267145"/>
                      </a:lnTo>
                      <a:lnTo>
                        <a:pt x="1610246" y="2625440"/>
                      </a:lnTo>
                      <a:lnTo>
                        <a:pt x="1420209" y="2556133"/>
                      </a:lnTo>
                      <a:lnTo>
                        <a:pt x="1550881" y="2197838"/>
                      </a:lnTo>
                      <a:close/>
                      <a:moveTo>
                        <a:pt x="938493" y="2266038"/>
                      </a:moveTo>
                      <a:lnTo>
                        <a:pt x="1226962" y="2016567"/>
                      </a:lnTo>
                      <a:lnTo>
                        <a:pt x="1160804" y="1940066"/>
                      </a:lnTo>
                      <a:lnTo>
                        <a:pt x="1446123" y="1960751"/>
                      </a:lnTo>
                      <a:lnTo>
                        <a:pt x="1425438" y="2246069"/>
                      </a:lnTo>
                      <a:lnTo>
                        <a:pt x="1359280" y="2169568"/>
                      </a:lnTo>
                      <a:lnTo>
                        <a:pt x="1070810" y="2419040"/>
                      </a:lnTo>
                      <a:close/>
                      <a:moveTo>
                        <a:pt x="600075" y="1991941"/>
                      </a:moveTo>
                      <a:lnTo>
                        <a:pt x="921394" y="1786504"/>
                      </a:lnTo>
                      <a:lnTo>
                        <a:pt x="866914" y="1701291"/>
                      </a:lnTo>
                      <a:lnTo>
                        <a:pt x="1146300" y="1762755"/>
                      </a:lnTo>
                      <a:lnTo>
                        <a:pt x="1084837" y="2042142"/>
                      </a:lnTo>
                      <a:lnTo>
                        <a:pt x="1030357" y="1956929"/>
                      </a:lnTo>
                      <a:lnTo>
                        <a:pt x="709037" y="2162367"/>
                      </a:lnTo>
                      <a:close/>
                      <a:moveTo>
                        <a:pt x="277197" y="1588150"/>
                      </a:moveTo>
                      <a:lnTo>
                        <a:pt x="620786" y="1422629"/>
                      </a:lnTo>
                      <a:lnTo>
                        <a:pt x="576891" y="1331510"/>
                      </a:lnTo>
                      <a:lnTo>
                        <a:pt x="846918" y="1425957"/>
                      </a:lnTo>
                      <a:lnTo>
                        <a:pt x="752472" y="1695983"/>
                      </a:lnTo>
                      <a:lnTo>
                        <a:pt x="708577" y="1604866"/>
                      </a:lnTo>
                      <a:lnTo>
                        <a:pt x="364988" y="1770386"/>
                      </a:lnTo>
                      <a:close/>
                      <a:moveTo>
                        <a:pt x="84789" y="1132350"/>
                      </a:moveTo>
                      <a:lnTo>
                        <a:pt x="448332" y="1017081"/>
                      </a:lnTo>
                      <a:lnTo>
                        <a:pt x="417763" y="920672"/>
                      </a:lnTo>
                      <a:lnTo>
                        <a:pt x="671721" y="1052355"/>
                      </a:lnTo>
                      <a:lnTo>
                        <a:pt x="540039" y="1306311"/>
                      </a:lnTo>
                      <a:lnTo>
                        <a:pt x="509470" y="1209902"/>
                      </a:lnTo>
                      <a:lnTo>
                        <a:pt x="145927" y="1325171"/>
                      </a:lnTo>
                      <a:close/>
                      <a:moveTo>
                        <a:pt x="1572" y="548266"/>
                      </a:moveTo>
                      <a:lnTo>
                        <a:pt x="382952" y="548266"/>
                      </a:lnTo>
                      <a:lnTo>
                        <a:pt x="382952" y="447126"/>
                      </a:lnTo>
                      <a:lnTo>
                        <a:pt x="585232" y="649407"/>
                      </a:lnTo>
                      <a:lnTo>
                        <a:pt x="382952" y="851687"/>
                      </a:lnTo>
                      <a:lnTo>
                        <a:pt x="382952" y="750547"/>
                      </a:lnTo>
                      <a:lnTo>
                        <a:pt x="1572" y="750547"/>
                      </a:lnTo>
                      <a:close/>
                      <a:moveTo>
                        <a:pt x="39757" y="24209"/>
                      </a:moveTo>
                      <a:lnTo>
                        <a:pt x="413698" y="99167"/>
                      </a:lnTo>
                      <a:lnTo>
                        <a:pt x="433577" y="0"/>
                      </a:lnTo>
                      <a:lnTo>
                        <a:pt x="592154" y="238092"/>
                      </a:lnTo>
                      <a:lnTo>
                        <a:pt x="354063" y="396669"/>
                      </a:lnTo>
                      <a:lnTo>
                        <a:pt x="373941" y="297502"/>
                      </a:lnTo>
                      <a:lnTo>
                        <a:pt x="0" y="2225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noFill/>
                </a:ln>
                <a:effectLst>
                  <a:softEdge rad="622300"/>
                </a:effectLst>
                <a:sp3d extrusionH="330200"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tr-TR" sz="1600"/>
                </a:p>
              </p:txBody>
            </p:sp>
            <p:sp>
              <p:nvSpPr>
                <p:cNvPr id="66" name="Freeform 39">
                  <a:extLst>
                    <a:ext uri="{FF2B5EF4-FFF2-40B4-BE49-F238E27FC236}">
                      <a16:creationId xmlns:a16="http://schemas.microsoft.com/office/drawing/2014/main" id="{8654535A-BDE6-52AC-B827-0B11D107859D}"/>
                    </a:ext>
                  </a:extLst>
                </p:cNvPr>
                <p:cNvSpPr/>
                <p:nvPr/>
              </p:nvSpPr>
              <p:spPr>
                <a:xfrm rot="15492667">
                  <a:off x="5130807" y="3304781"/>
                  <a:ext cx="1491234" cy="3360407"/>
                </a:xfrm>
                <a:custGeom>
                  <a:avLst/>
                  <a:gdLst>
                    <a:gd name="connsiteX0" fmla="*/ 722102 w 3600000"/>
                    <a:gd name="connsiteY0" fmla="*/ 3239121 h 3600000"/>
                    <a:gd name="connsiteX1" fmla="*/ 1635037 w 3600000"/>
                    <a:gd name="connsiteY1" fmla="*/ 3025281 h 3600000"/>
                    <a:gd name="connsiteX2" fmla="*/ 1673470 w 3600000"/>
                    <a:gd name="connsiteY2" fmla="*/ 3031147 h 3600000"/>
                    <a:gd name="connsiteX3" fmla="*/ 1800000 w 3600000"/>
                    <a:gd name="connsiteY3" fmla="*/ 3037536 h 3600000"/>
                    <a:gd name="connsiteX4" fmla="*/ 2491918 w 3600000"/>
                    <a:gd name="connsiteY4" fmla="*/ 2826184 h 3600000"/>
                    <a:gd name="connsiteX5" fmla="*/ 2495058 w 3600000"/>
                    <a:gd name="connsiteY5" fmla="*/ 2823836 h 3600000"/>
                    <a:gd name="connsiteX6" fmla="*/ 3405599 w 3600000"/>
                    <a:gd name="connsiteY6" fmla="*/ 2610557 h 3600000"/>
                    <a:gd name="connsiteX7" fmla="*/ 3382750 w 3600000"/>
                    <a:gd name="connsiteY7" fmla="*/ 2657987 h 3600000"/>
                    <a:gd name="connsiteX8" fmla="*/ 1800000 w 3600000"/>
                    <a:gd name="connsiteY8" fmla="*/ 3600000 h 3600000"/>
                    <a:gd name="connsiteX9" fmla="*/ 793603 w 3600000"/>
                    <a:gd name="connsiteY9" fmla="*/ 3292588 h 3600000"/>
                    <a:gd name="connsiteX10" fmla="*/ 1469058 w 3600000"/>
                    <a:gd name="connsiteY10" fmla="*/ 31713 h 3600000"/>
                    <a:gd name="connsiteX11" fmla="*/ 1615960 w 3600000"/>
                    <a:gd name="connsiteY11" fmla="*/ 9293 h 3600000"/>
                    <a:gd name="connsiteX12" fmla="*/ 1800000 w 3600000"/>
                    <a:gd name="connsiteY12" fmla="*/ 0 h 3600000"/>
                    <a:gd name="connsiteX13" fmla="*/ 3600000 w 3600000"/>
                    <a:gd name="connsiteY13" fmla="*/ 1800000 h 3600000"/>
                    <a:gd name="connsiteX14" fmla="*/ 3519076 w 3600000"/>
                    <a:gd name="connsiteY14" fmla="*/ 2335265 h 3600000"/>
                    <a:gd name="connsiteX15" fmla="*/ 3466501 w 3600000"/>
                    <a:gd name="connsiteY15" fmla="*/ 2478912 h 3600000"/>
                    <a:gd name="connsiteX16" fmla="*/ 3028704 w 3600000"/>
                    <a:gd name="connsiteY16" fmla="*/ 1942538 h 3600000"/>
                    <a:gd name="connsiteX17" fmla="*/ 3031146 w 3600000"/>
                    <a:gd name="connsiteY17" fmla="*/ 1926531 h 3600000"/>
                    <a:gd name="connsiteX18" fmla="*/ 3037536 w 3600000"/>
                    <a:gd name="connsiteY18" fmla="*/ 1800000 h 3600000"/>
                    <a:gd name="connsiteX19" fmla="*/ 1926530 w 3600000"/>
                    <a:gd name="connsiteY19" fmla="*/ 568853 h 3600000"/>
                    <a:gd name="connsiteX20" fmla="*/ 1906661 w 3600000"/>
                    <a:gd name="connsiteY20" fmla="*/ 567850 h 3600000"/>
                    <a:gd name="connsiteX21" fmla="*/ 1437237 w 3600000"/>
                    <a:gd name="connsiteY21" fmla="*/ 36570 h 3600000"/>
                    <a:gd name="connsiteX22" fmla="*/ 1452979 w 3600000"/>
                    <a:gd name="connsiteY22" fmla="*/ 34167 h 3600000"/>
                    <a:gd name="connsiteX23" fmla="*/ 1309216 w 3600000"/>
                    <a:gd name="connsiteY23" fmla="*/ 664090 h 3600000"/>
                    <a:gd name="connsiteX24" fmla="*/ 1210117 w 3600000"/>
                    <a:gd name="connsiteY24" fmla="*/ 711828 h 3600000"/>
                    <a:gd name="connsiteX25" fmla="*/ 562464 w 3600000"/>
                    <a:gd name="connsiteY25" fmla="*/ 1800000 h 3600000"/>
                    <a:gd name="connsiteX26" fmla="*/ 845057 w 3600000"/>
                    <a:gd name="connsiteY26" fmla="*/ 2587188 h 3600000"/>
                    <a:gd name="connsiteX27" fmla="*/ 865250 w 3600000"/>
                    <a:gd name="connsiteY27" fmla="*/ 2609405 h 3600000"/>
                    <a:gd name="connsiteX28" fmla="*/ 721617 w 3600000"/>
                    <a:gd name="connsiteY28" fmla="*/ 3238758 h 3600000"/>
                    <a:gd name="connsiteX29" fmla="*/ 655033 w 3600000"/>
                    <a:gd name="connsiteY29" fmla="*/ 3188968 h 3600000"/>
                    <a:gd name="connsiteX30" fmla="*/ 0 w 3600000"/>
                    <a:gd name="connsiteY30" fmla="*/ 1800000 h 3600000"/>
                    <a:gd name="connsiteX31" fmla="*/ 1437237 w 3600000"/>
                    <a:gd name="connsiteY31" fmla="*/ 36570 h 3600000"/>
                    <a:gd name="connsiteX0" fmla="*/ 722102 w 3600000"/>
                    <a:gd name="connsiteY0" fmla="*/ 3239121 h 3600000"/>
                    <a:gd name="connsiteX1" fmla="*/ 1635037 w 3600000"/>
                    <a:gd name="connsiteY1" fmla="*/ 3025281 h 3600000"/>
                    <a:gd name="connsiteX2" fmla="*/ 1673470 w 3600000"/>
                    <a:gd name="connsiteY2" fmla="*/ 3031147 h 3600000"/>
                    <a:gd name="connsiteX3" fmla="*/ 1800000 w 3600000"/>
                    <a:gd name="connsiteY3" fmla="*/ 3037536 h 3600000"/>
                    <a:gd name="connsiteX4" fmla="*/ 2491918 w 3600000"/>
                    <a:gd name="connsiteY4" fmla="*/ 2826184 h 3600000"/>
                    <a:gd name="connsiteX5" fmla="*/ 2495058 w 3600000"/>
                    <a:gd name="connsiteY5" fmla="*/ 2823836 h 3600000"/>
                    <a:gd name="connsiteX6" fmla="*/ 3405599 w 3600000"/>
                    <a:gd name="connsiteY6" fmla="*/ 2610557 h 3600000"/>
                    <a:gd name="connsiteX7" fmla="*/ 3382750 w 3600000"/>
                    <a:gd name="connsiteY7" fmla="*/ 2657987 h 3600000"/>
                    <a:gd name="connsiteX8" fmla="*/ 1800000 w 3600000"/>
                    <a:gd name="connsiteY8" fmla="*/ 3600000 h 3600000"/>
                    <a:gd name="connsiteX9" fmla="*/ 793603 w 3600000"/>
                    <a:gd name="connsiteY9" fmla="*/ 3292588 h 3600000"/>
                    <a:gd name="connsiteX10" fmla="*/ 722102 w 3600000"/>
                    <a:gd name="connsiteY10" fmla="*/ 3239121 h 3600000"/>
                    <a:gd name="connsiteX11" fmla="*/ 1469058 w 3600000"/>
                    <a:gd name="connsiteY11" fmla="*/ 31713 h 3600000"/>
                    <a:gd name="connsiteX12" fmla="*/ 1800000 w 3600000"/>
                    <a:gd name="connsiteY12" fmla="*/ 0 h 3600000"/>
                    <a:gd name="connsiteX13" fmla="*/ 3600000 w 3600000"/>
                    <a:gd name="connsiteY13" fmla="*/ 1800000 h 3600000"/>
                    <a:gd name="connsiteX14" fmla="*/ 3519076 w 3600000"/>
                    <a:gd name="connsiteY14" fmla="*/ 2335265 h 3600000"/>
                    <a:gd name="connsiteX15" fmla="*/ 3466501 w 3600000"/>
                    <a:gd name="connsiteY15" fmla="*/ 2478912 h 3600000"/>
                    <a:gd name="connsiteX16" fmla="*/ 3028704 w 3600000"/>
                    <a:gd name="connsiteY16" fmla="*/ 1942538 h 3600000"/>
                    <a:gd name="connsiteX17" fmla="*/ 3031146 w 3600000"/>
                    <a:gd name="connsiteY17" fmla="*/ 1926531 h 3600000"/>
                    <a:gd name="connsiteX18" fmla="*/ 3037536 w 3600000"/>
                    <a:gd name="connsiteY18" fmla="*/ 1800000 h 3600000"/>
                    <a:gd name="connsiteX19" fmla="*/ 1926530 w 3600000"/>
                    <a:gd name="connsiteY19" fmla="*/ 568853 h 3600000"/>
                    <a:gd name="connsiteX20" fmla="*/ 1906661 w 3600000"/>
                    <a:gd name="connsiteY20" fmla="*/ 567850 h 3600000"/>
                    <a:gd name="connsiteX21" fmla="*/ 1469058 w 3600000"/>
                    <a:gd name="connsiteY21" fmla="*/ 31713 h 3600000"/>
                    <a:gd name="connsiteX22" fmla="*/ 1437237 w 3600000"/>
                    <a:gd name="connsiteY22" fmla="*/ 36570 h 3600000"/>
                    <a:gd name="connsiteX23" fmla="*/ 1452979 w 3600000"/>
                    <a:gd name="connsiteY23" fmla="*/ 34167 h 3600000"/>
                    <a:gd name="connsiteX24" fmla="*/ 1309216 w 3600000"/>
                    <a:gd name="connsiteY24" fmla="*/ 664090 h 3600000"/>
                    <a:gd name="connsiteX25" fmla="*/ 1210117 w 3600000"/>
                    <a:gd name="connsiteY25" fmla="*/ 711828 h 3600000"/>
                    <a:gd name="connsiteX26" fmla="*/ 562464 w 3600000"/>
                    <a:gd name="connsiteY26" fmla="*/ 1800000 h 3600000"/>
                    <a:gd name="connsiteX27" fmla="*/ 845057 w 3600000"/>
                    <a:gd name="connsiteY27" fmla="*/ 2587188 h 3600000"/>
                    <a:gd name="connsiteX28" fmla="*/ 865250 w 3600000"/>
                    <a:gd name="connsiteY28" fmla="*/ 2609405 h 3600000"/>
                    <a:gd name="connsiteX29" fmla="*/ 721617 w 3600000"/>
                    <a:gd name="connsiteY29" fmla="*/ 3238758 h 3600000"/>
                    <a:gd name="connsiteX30" fmla="*/ 655033 w 3600000"/>
                    <a:gd name="connsiteY30" fmla="*/ 3188968 h 3600000"/>
                    <a:gd name="connsiteX31" fmla="*/ 0 w 3600000"/>
                    <a:gd name="connsiteY31" fmla="*/ 1800000 h 3600000"/>
                    <a:gd name="connsiteX32" fmla="*/ 1437237 w 3600000"/>
                    <a:gd name="connsiteY32" fmla="*/ 36570 h 3600000"/>
                    <a:gd name="connsiteX0" fmla="*/ 722102 w 3600000"/>
                    <a:gd name="connsiteY0" fmla="*/ 3207408 h 3568287"/>
                    <a:gd name="connsiteX1" fmla="*/ 1635037 w 3600000"/>
                    <a:gd name="connsiteY1" fmla="*/ 2993568 h 3568287"/>
                    <a:gd name="connsiteX2" fmla="*/ 1673470 w 3600000"/>
                    <a:gd name="connsiteY2" fmla="*/ 2999434 h 3568287"/>
                    <a:gd name="connsiteX3" fmla="*/ 1800000 w 3600000"/>
                    <a:gd name="connsiteY3" fmla="*/ 3005823 h 3568287"/>
                    <a:gd name="connsiteX4" fmla="*/ 2491918 w 3600000"/>
                    <a:gd name="connsiteY4" fmla="*/ 2794471 h 3568287"/>
                    <a:gd name="connsiteX5" fmla="*/ 2495058 w 3600000"/>
                    <a:gd name="connsiteY5" fmla="*/ 2792123 h 3568287"/>
                    <a:gd name="connsiteX6" fmla="*/ 3405599 w 3600000"/>
                    <a:gd name="connsiteY6" fmla="*/ 2578844 h 3568287"/>
                    <a:gd name="connsiteX7" fmla="*/ 3382750 w 3600000"/>
                    <a:gd name="connsiteY7" fmla="*/ 2626274 h 3568287"/>
                    <a:gd name="connsiteX8" fmla="*/ 1800000 w 3600000"/>
                    <a:gd name="connsiteY8" fmla="*/ 3568287 h 3568287"/>
                    <a:gd name="connsiteX9" fmla="*/ 793603 w 3600000"/>
                    <a:gd name="connsiteY9" fmla="*/ 3260875 h 3568287"/>
                    <a:gd name="connsiteX10" fmla="*/ 722102 w 3600000"/>
                    <a:gd name="connsiteY10" fmla="*/ 3207408 h 3568287"/>
                    <a:gd name="connsiteX11" fmla="*/ 1469058 w 3600000"/>
                    <a:gd name="connsiteY11" fmla="*/ 0 h 3568287"/>
                    <a:gd name="connsiteX12" fmla="*/ 3600000 w 3600000"/>
                    <a:gd name="connsiteY12" fmla="*/ 1768287 h 3568287"/>
                    <a:gd name="connsiteX13" fmla="*/ 3519076 w 3600000"/>
                    <a:gd name="connsiteY13" fmla="*/ 2303552 h 3568287"/>
                    <a:gd name="connsiteX14" fmla="*/ 3466501 w 3600000"/>
                    <a:gd name="connsiteY14" fmla="*/ 2447199 h 3568287"/>
                    <a:gd name="connsiteX15" fmla="*/ 3028704 w 3600000"/>
                    <a:gd name="connsiteY15" fmla="*/ 1910825 h 3568287"/>
                    <a:gd name="connsiteX16" fmla="*/ 3031146 w 3600000"/>
                    <a:gd name="connsiteY16" fmla="*/ 1894818 h 3568287"/>
                    <a:gd name="connsiteX17" fmla="*/ 3037536 w 3600000"/>
                    <a:gd name="connsiteY17" fmla="*/ 1768287 h 3568287"/>
                    <a:gd name="connsiteX18" fmla="*/ 1926530 w 3600000"/>
                    <a:gd name="connsiteY18" fmla="*/ 537140 h 3568287"/>
                    <a:gd name="connsiteX19" fmla="*/ 1906661 w 3600000"/>
                    <a:gd name="connsiteY19" fmla="*/ 536137 h 3568287"/>
                    <a:gd name="connsiteX20" fmla="*/ 1469058 w 3600000"/>
                    <a:gd name="connsiteY20" fmla="*/ 0 h 3568287"/>
                    <a:gd name="connsiteX21" fmla="*/ 1437237 w 3600000"/>
                    <a:gd name="connsiteY21" fmla="*/ 4857 h 3568287"/>
                    <a:gd name="connsiteX22" fmla="*/ 1452979 w 3600000"/>
                    <a:gd name="connsiteY22" fmla="*/ 2454 h 3568287"/>
                    <a:gd name="connsiteX23" fmla="*/ 1309216 w 3600000"/>
                    <a:gd name="connsiteY23" fmla="*/ 632377 h 3568287"/>
                    <a:gd name="connsiteX24" fmla="*/ 1210117 w 3600000"/>
                    <a:gd name="connsiteY24" fmla="*/ 680115 h 3568287"/>
                    <a:gd name="connsiteX25" fmla="*/ 562464 w 3600000"/>
                    <a:gd name="connsiteY25" fmla="*/ 1768287 h 3568287"/>
                    <a:gd name="connsiteX26" fmla="*/ 845057 w 3600000"/>
                    <a:gd name="connsiteY26" fmla="*/ 2555475 h 3568287"/>
                    <a:gd name="connsiteX27" fmla="*/ 865250 w 3600000"/>
                    <a:gd name="connsiteY27" fmla="*/ 2577692 h 3568287"/>
                    <a:gd name="connsiteX28" fmla="*/ 721617 w 3600000"/>
                    <a:gd name="connsiteY28" fmla="*/ 3207045 h 3568287"/>
                    <a:gd name="connsiteX29" fmla="*/ 655033 w 3600000"/>
                    <a:gd name="connsiteY29" fmla="*/ 3157255 h 3568287"/>
                    <a:gd name="connsiteX30" fmla="*/ 0 w 3600000"/>
                    <a:gd name="connsiteY30" fmla="*/ 1768287 h 3568287"/>
                    <a:gd name="connsiteX31" fmla="*/ 1437237 w 3600000"/>
                    <a:gd name="connsiteY31" fmla="*/ 4857 h 3568287"/>
                    <a:gd name="connsiteX0" fmla="*/ 722102 w 3600000"/>
                    <a:gd name="connsiteY0" fmla="*/ 3207408 h 3568287"/>
                    <a:gd name="connsiteX1" fmla="*/ 1635037 w 3600000"/>
                    <a:gd name="connsiteY1" fmla="*/ 2993568 h 3568287"/>
                    <a:gd name="connsiteX2" fmla="*/ 1673470 w 3600000"/>
                    <a:gd name="connsiteY2" fmla="*/ 2999434 h 3568287"/>
                    <a:gd name="connsiteX3" fmla="*/ 1800000 w 3600000"/>
                    <a:gd name="connsiteY3" fmla="*/ 3005823 h 3568287"/>
                    <a:gd name="connsiteX4" fmla="*/ 2491918 w 3600000"/>
                    <a:gd name="connsiteY4" fmla="*/ 2794471 h 3568287"/>
                    <a:gd name="connsiteX5" fmla="*/ 2495058 w 3600000"/>
                    <a:gd name="connsiteY5" fmla="*/ 2792123 h 3568287"/>
                    <a:gd name="connsiteX6" fmla="*/ 3405599 w 3600000"/>
                    <a:gd name="connsiteY6" fmla="*/ 2578844 h 3568287"/>
                    <a:gd name="connsiteX7" fmla="*/ 3382750 w 3600000"/>
                    <a:gd name="connsiteY7" fmla="*/ 2626274 h 3568287"/>
                    <a:gd name="connsiteX8" fmla="*/ 1800000 w 3600000"/>
                    <a:gd name="connsiteY8" fmla="*/ 3568287 h 3568287"/>
                    <a:gd name="connsiteX9" fmla="*/ 793603 w 3600000"/>
                    <a:gd name="connsiteY9" fmla="*/ 3260875 h 3568287"/>
                    <a:gd name="connsiteX10" fmla="*/ 722102 w 3600000"/>
                    <a:gd name="connsiteY10" fmla="*/ 3207408 h 3568287"/>
                    <a:gd name="connsiteX11" fmla="*/ 1469058 w 3600000"/>
                    <a:gd name="connsiteY11" fmla="*/ 0 h 3568287"/>
                    <a:gd name="connsiteX12" fmla="*/ 3600000 w 3600000"/>
                    <a:gd name="connsiteY12" fmla="*/ 1768287 h 3568287"/>
                    <a:gd name="connsiteX13" fmla="*/ 3519076 w 3600000"/>
                    <a:gd name="connsiteY13" fmla="*/ 2303552 h 3568287"/>
                    <a:gd name="connsiteX14" fmla="*/ 3466501 w 3600000"/>
                    <a:gd name="connsiteY14" fmla="*/ 2447199 h 3568287"/>
                    <a:gd name="connsiteX15" fmla="*/ 3028704 w 3600000"/>
                    <a:gd name="connsiteY15" fmla="*/ 1910825 h 3568287"/>
                    <a:gd name="connsiteX16" fmla="*/ 3031146 w 3600000"/>
                    <a:gd name="connsiteY16" fmla="*/ 1894818 h 3568287"/>
                    <a:gd name="connsiteX17" fmla="*/ 3037536 w 3600000"/>
                    <a:gd name="connsiteY17" fmla="*/ 1768287 h 3568287"/>
                    <a:gd name="connsiteX18" fmla="*/ 1926530 w 3600000"/>
                    <a:gd name="connsiteY18" fmla="*/ 537140 h 3568287"/>
                    <a:gd name="connsiteX19" fmla="*/ 1469058 w 3600000"/>
                    <a:gd name="connsiteY19" fmla="*/ 0 h 3568287"/>
                    <a:gd name="connsiteX20" fmla="*/ 1437237 w 3600000"/>
                    <a:gd name="connsiteY20" fmla="*/ 4857 h 3568287"/>
                    <a:gd name="connsiteX21" fmla="*/ 1452979 w 3600000"/>
                    <a:gd name="connsiteY21" fmla="*/ 2454 h 3568287"/>
                    <a:gd name="connsiteX22" fmla="*/ 1309216 w 3600000"/>
                    <a:gd name="connsiteY22" fmla="*/ 632377 h 3568287"/>
                    <a:gd name="connsiteX23" fmla="*/ 1210117 w 3600000"/>
                    <a:gd name="connsiteY23" fmla="*/ 680115 h 3568287"/>
                    <a:gd name="connsiteX24" fmla="*/ 562464 w 3600000"/>
                    <a:gd name="connsiteY24" fmla="*/ 1768287 h 3568287"/>
                    <a:gd name="connsiteX25" fmla="*/ 845057 w 3600000"/>
                    <a:gd name="connsiteY25" fmla="*/ 2555475 h 3568287"/>
                    <a:gd name="connsiteX26" fmla="*/ 865250 w 3600000"/>
                    <a:gd name="connsiteY26" fmla="*/ 2577692 h 3568287"/>
                    <a:gd name="connsiteX27" fmla="*/ 721617 w 3600000"/>
                    <a:gd name="connsiteY27" fmla="*/ 3207045 h 3568287"/>
                    <a:gd name="connsiteX28" fmla="*/ 655033 w 3600000"/>
                    <a:gd name="connsiteY28" fmla="*/ 3157255 h 3568287"/>
                    <a:gd name="connsiteX29" fmla="*/ 0 w 3600000"/>
                    <a:gd name="connsiteY29" fmla="*/ 1768287 h 3568287"/>
                    <a:gd name="connsiteX30" fmla="*/ 1437237 w 3600000"/>
                    <a:gd name="connsiteY30" fmla="*/ 4857 h 3568287"/>
                    <a:gd name="connsiteX0" fmla="*/ 722102 w 3600000"/>
                    <a:gd name="connsiteY0" fmla="*/ 3207408 h 3568287"/>
                    <a:gd name="connsiteX1" fmla="*/ 1635037 w 3600000"/>
                    <a:gd name="connsiteY1" fmla="*/ 2993568 h 3568287"/>
                    <a:gd name="connsiteX2" fmla="*/ 1673470 w 3600000"/>
                    <a:gd name="connsiteY2" fmla="*/ 2999434 h 3568287"/>
                    <a:gd name="connsiteX3" fmla="*/ 1800000 w 3600000"/>
                    <a:gd name="connsiteY3" fmla="*/ 3005823 h 3568287"/>
                    <a:gd name="connsiteX4" fmla="*/ 2491918 w 3600000"/>
                    <a:gd name="connsiteY4" fmla="*/ 2794471 h 3568287"/>
                    <a:gd name="connsiteX5" fmla="*/ 2495058 w 3600000"/>
                    <a:gd name="connsiteY5" fmla="*/ 2792123 h 3568287"/>
                    <a:gd name="connsiteX6" fmla="*/ 3405599 w 3600000"/>
                    <a:gd name="connsiteY6" fmla="*/ 2578844 h 3568287"/>
                    <a:gd name="connsiteX7" fmla="*/ 3382750 w 3600000"/>
                    <a:gd name="connsiteY7" fmla="*/ 2626274 h 3568287"/>
                    <a:gd name="connsiteX8" fmla="*/ 1800000 w 3600000"/>
                    <a:gd name="connsiteY8" fmla="*/ 3568287 h 3568287"/>
                    <a:gd name="connsiteX9" fmla="*/ 793603 w 3600000"/>
                    <a:gd name="connsiteY9" fmla="*/ 3260875 h 3568287"/>
                    <a:gd name="connsiteX10" fmla="*/ 722102 w 3600000"/>
                    <a:gd name="connsiteY10" fmla="*/ 3207408 h 3568287"/>
                    <a:gd name="connsiteX11" fmla="*/ 1469058 w 3600000"/>
                    <a:gd name="connsiteY11" fmla="*/ 0 h 3568287"/>
                    <a:gd name="connsiteX12" fmla="*/ 3600000 w 3600000"/>
                    <a:gd name="connsiteY12" fmla="*/ 1768287 h 3568287"/>
                    <a:gd name="connsiteX13" fmla="*/ 3519076 w 3600000"/>
                    <a:gd name="connsiteY13" fmla="*/ 2303552 h 3568287"/>
                    <a:gd name="connsiteX14" fmla="*/ 3466501 w 3600000"/>
                    <a:gd name="connsiteY14" fmla="*/ 2447199 h 3568287"/>
                    <a:gd name="connsiteX15" fmla="*/ 3028704 w 3600000"/>
                    <a:gd name="connsiteY15" fmla="*/ 1910825 h 3568287"/>
                    <a:gd name="connsiteX16" fmla="*/ 3031146 w 3600000"/>
                    <a:gd name="connsiteY16" fmla="*/ 1894818 h 3568287"/>
                    <a:gd name="connsiteX17" fmla="*/ 3037536 w 3600000"/>
                    <a:gd name="connsiteY17" fmla="*/ 1768287 h 3568287"/>
                    <a:gd name="connsiteX18" fmla="*/ 1469058 w 3600000"/>
                    <a:gd name="connsiteY18" fmla="*/ 0 h 3568287"/>
                    <a:gd name="connsiteX19" fmla="*/ 1437237 w 3600000"/>
                    <a:gd name="connsiteY19" fmla="*/ 4857 h 3568287"/>
                    <a:gd name="connsiteX20" fmla="*/ 1452979 w 3600000"/>
                    <a:gd name="connsiteY20" fmla="*/ 2454 h 3568287"/>
                    <a:gd name="connsiteX21" fmla="*/ 1309216 w 3600000"/>
                    <a:gd name="connsiteY21" fmla="*/ 632377 h 3568287"/>
                    <a:gd name="connsiteX22" fmla="*/ 1210117 w 3600000"/>
                    <a:gd name="connsiteY22" fmla="*/ 680115 h 3568287"/>
                    <a:gd name="connsiteX23" fmla="*/ 562464 w 3600000"/>
                    <a:gd name="connsiteY23" fmla="*/ 1768287 h 3568287"/>
                    <a:gd name="connsiteX24" fmla="*/ 845057 w 3600000"/>
                    <a:gd name="connsiteY24" fmla="*/ 2555475 h 3568287"/>
                    <a:gd name="connsiteX25" fmla="*/ 865250 w 3600000"/>
                    <a:gd name="connsiteY25" fmla="*/ 2577692 h 3568287"/>
                    <a:gd name="connsiteX26" fmla="*/ 721617 w 3600000"/>
                    <a:gd name="connsiteY26" fmla="*/ 3207045 h 3568287"/>
                    <a:gd name="connsiteX27" fmla="*/ 655033 w 3600000"/>
                    <a:gd name="connsiteY27" fmla="*/ 3157255 h 3568287"/>
                    <a:gd name="connsiteX28" fmla="*/ 0 w 3600000"/>
                    <a:gd name="connsiteY28" fmla="*/ 1768287 h 3568287"/>
                    <a:gd name="connsiteX29" fmla="*/ 1437237 w 3600000"/>
                    <a:gd name="connsiteY29" fmla="*/ 4857 h 3568287"/>
                    <a:gd name="connsiteX0" fmla="*/ 722102 w 3600000"/>
                    <a:gd name="connsiteY0" fmla="*/ 3207408 h 3568287"/>
                    <a:gd name="connsiteX1" fmla="*/ 1635037 w 3600000"/>
                    <a:gd name="connsiteY1" fmla="*/ 2993568 h 3568287"/>
                    <a:gd name="connsiteX2" fmla="*/ 1673470 w 3600000"/>
                    <a:gd name="connsiteY2" fmla="*/ 2999434 h 3568287"/>
                    <a:gd name="connsiteX3" fmla="*/ 1800000 w 3600000"/>
                    <a:gd name="connsiteY3" fmla="*/ 3005823 h 3568287"/>
                    <a:gd name="connsiteX4" fmla="*/ 2491918 w 3600000"/>
                    <a:gd name="connsiteY4" fmla="*/ 2794471 h 3568287"/>
                    <a:gd name="connsiteX5" fmla="*/ 2495058 w 3600000"/>
                    <a:gd name="connsiteY5" fmla="*/ 2792123 h 3568287"/>
                    <a:gd name="connsiteX6" fmla="*/ 3405599 w 3600000"/>
                    <a:gd name="connsiteY6" fmla="*/ 2578844 h 3568287"/>
                    <a:gd name="connsiteX7" fmla="*/ 3382750 w 3600000"/>
                    <a:gd name="connsiteY7" fmla="*/ 2626274 h 3568287"/>
                    <a:gd name="connsiteX8" fmla="*/ 1800000 w 3600000"/>
                    <a:gd name="connsiteY8" fmla="*/ 3568287 h 3568287"/>
                    <a:gd name="connsiteX9" fmla="*/ 793603 w 3600000"/>
                    <a:gd name="connsiteY9" fmla="*/ 3260875 h 3568287"/>
                    <a:gd name="connsiteX10" fmla="*/ 722102 w 3600000"/>
                    <a:gd name="connsiteY10" fmla="*/ 3207408 h 3568287"/>
                    <a:gd name="connsiteX11" fmla="*/ 1469058 w 3600000"/>
                    <a:gd name="connsiteY11" fmla="*/ 0 h 3568287"/>
                    <a:gd name="connsiteX12" fmla="*/ 3600000 w 3600000"/>
                    <a:gd name="connsiteY12" fmla="*/ 1768287 h 3568287"/>
                    <a:gd name="connsiteX13" fmla="*/ 3519076 w 3600000"/>
                    <a:gd name="connsiteY13" fmla="*/ 2303552 h 3568287"/>
                    <a:gd name="connsiteX14" fmla="*/ 3466501 w 3600000"/>
                    <a:gd name="connsiteY14" fmla="*/ 2447199 h 3568287"/>
                    <a:gd name="connsiteX15" fmla="*/ 3028704 w 3600000"/>
                    <a:gd name="connsiteY15" fmla="*/ 1910825 h 3568287"/>
                    <a:gd name="connsiteX16" fmla="*/ 3031146 w 3600000"/>
                    <a:gd name="connsiteY16" fmla="*/ 1894818 h 3568287"/>
                    <a:gd name="connsiteX17" fmla="*/ 1469058 w 3600000"/>
                    <a:gd name="connsiteY17" fmla="*/ 0 h 3568287"/>
                    <a:gd name="connsiteX18" fmla="*/ 1437237 w 3600000"/>
                    <a:gd name="connsiteY18" fmla="*/ 4857 h 3568287"/>
                    <a:gd name="connsiteX19" fmla="*/ 1452979 w 3600000"/>
                    <a:gd name="connsiteY19" fmla="*/ 2454 h 3568287"/>
                    <a:gd name="connsiteX20" fmla="*/ 1309216 w 3600000"/>
                    <a:gd name="connsiteY20" fmla="*/ 632377 h 3568287"/>
                    <a:gd name="connsiteX21" fmla="*/ 1210117 w 3600000"/>
                    <a:gd name="connsiteY21" fmla="*/ 680115 h 3568287"/>
                    <a:gd name="connsiteX22" fmla="*/ 562464 w 3600000"/>
                    <a:gd name="connsiteY22" fmla="*/ 1768287 h 3568287"/>
                    <a:gd name="connsiteX23" fmla="*/ 845057 w 3600000"/>
                    <a:gd name="connsiteY23" fmla="*/ 2555475 h 3568287"/>
                    <a:gd name="connsiteX24" fmla="*/ 865250 w 3600000"/>
                    <a:gd name="connsiteY24" fmla="*/ 2577692 h 3568287"/>
                    <a:gd name="connsiteX25" fmla="*/ 721617 w 3600000"/>
                    <a:gd name="connsiteY25" fmla="*/ 3207045 h 3568287"/>
                    <a:gd name="connsiteX26" fmla="*/ 655033 w 3600000"/>
                    <a:gd name="connsiteY26" fmla="*/ 3157255 h 3568287"/>
                    <a:gd name="connsiteX27" fmla="*/ 0 w 3600000"/>
                    <a:gd name="connsiteY27" fmla="*/ 1768287 h 3568287"/>
                    <a:gd name="connsiteX28" fmla="*/ 1437237 w 3600000"/>
                    <a:gd name="connsiteY28" fmla="*/ 4857 h 3568287"/>
                    <a:gd name="connsiteX0" fmla="*/ 722102 w 3600000"/>
                    <a:gd name="connsiteY0" fmla="*/ 3207408 h 3568287"/>
                    <a:gd name="connsiteX1" fmla="*/ 1635037 w 3600000"/>
                    <a:gd name="connsiteY1" fmla="*/ 2993568 h 3568287"/>
                    <a:gd name="connsiteX2" fmla="*/ 1673470 w 3600000"/>
                    <a:gd name="connsiteY2" fmla="*/ 2999434 h 3568287"/>
                    <a:gd name="connsiteX3" fmla="*/ 1800000 w 3600000"/>
                    <a:gd name="connsiteY3" fmla="*/ 3005823 h 3568287"/>
                    <a:gd name="connsiteX4" fmla="*/ 2491918 w 3600000"/>
                    <a:gd name="connsiteY4" fmla="*/ 2794471 h 3568287"/>
                    <a:gd name="connsiteX5" fmla="*/ 2495058 w 3600000"/>
                    <a:gd name="connsiteY5" fmla="*/ 2792123 h 3568287"/>
                    <a:gd name="connsiteX6" fmla="*/ 3405599 w 3600000"/>
                    <a:gd name="connsiteY6" fmla="*/ 2578844 h 3568287"/>
                    <a:gd name="connsiteX7" fmla="*/ 3382750 w 3600000"/>
                    <a:gd name="connsiteY7" fmla="*/ 2626274 h 3568287"/>
                    <a:gd name="connsiteX8" fmla="*/ 1800000 w 3600000"/>
                    <a:gd name="connsiteY8" fmla="*/ 3568287 h 3568287"/>
                    <a:gd name="connsiteX9" fmla="*/ 793603 w 3600000"/>
                    <a:gd name="connsiteY9" fmla="*/ 3260875 h 3568287"/>
                    <a:gd name="connsiteX10" fmla="*/ 722102 w 3600000"/>
                    <a:gd name="connsiteY10" fmla="*/ 3207408 h 3568287"/>
                    <a:gd name="connsiteX11" fmla="*/ 1469058 w 3600000"/>
                    <a:gd name="connsiteY11" fmla="*/ 0 h 3568287"/>
                    <a:gd name="connsiteX12" fmla="*/ 3600000 w 3600000"/>
                    <a:gd name="connsiteY12" fmla="*/ 1768287 h 3568287"/>
                    <a:gd name="connsiteX13" fmla="*/ 3519076 w 3600000"/>
                    <a:gd name="connsiteY13" fmla="*/ 2303552 h 3568287"/>
                    <a:gd name="connsiteX14" fmla="*/ 3466501 w 3600000"/>
                    <a:gd name="connsiteY14" fmla="*/ 2447199 h 3568287"/>
                    <a:gd name="connsiteX15" fmla="*/ 3028704 w 3600000"/>
                    <a:gd name="connsiteY15" fmla="*/ 1910825 h 3568287"/>
                    <a:gd name="connsiteX16" fmla="*/ 1469058 w 3600000"/>
                    <a:gd name="connsiteY16" fmla="*/ 0 h 3568287"/>
                    <a:gd name="connsiteX17" fmla="*/ 1437237 w 3600000"/>
                    <a:gd name="connsiteY17" fmla="*/ 4857 h 3568287"/>
                    <a:gd name="connsiteX18" fmla="*/ 1452979 w 3600000"/>
                    <a:gd name="connsiteY18" fmla="*/ 2454 h 3568287"/>
                    <a:gd name="connsiteX19" fmla="*/ 1309216 w 3600000"/>
                    <a:gd name="connsiteY19" fmla="*/ 632377 h 3568287"/>
                    <a:gd name="connsiteX20" fmla="*/ 1210117 w 3600000"/>
                    <a:gd name="connsiteY20" fmla="*/ 680115 h 3568287"/>
                    <a:gd name="connsiteX21" fmla="*/ 562464 w 3600000"/>
                    <a:gd name="connsiteY21" fmla="*/ 1768287 h 3568287"/>
                    <a:gd name="connsiteX22" fmla="*/ 845057 w 3600000"/>
                    <a:gd name="connsiteY22" fmla="*/ 2555475 h 3568287"/>
                    <a:gd name="connsiteX23" fmla="*/ 865250 w 3600000"/>
                    <a:gd name="connsiteY23" fmla="*/ 2577692 h 3568287"/>
                    <a:gd name="connsiteX24" fmla="*/ 721617 w 3600000"/>
                    <a:gd name="connsiteY24" fmla="*/ 3207045 h 3568287"/>
                    <a:gd name="connsiteX25" fmla="*/ 655033 w 3600000"/>
                    <a:gd name="connsiteY25" fmla="*/ 3157255 h 3568287"/>
                    <a:gd name="connsiteX26" fmla="*/ 0 w 3600000"/>
                    <a:gd name="connsiteY26" fmla="*/ 1768287 h 3568287"/>
                    <a:gd name="connsiteX27" fmla="*/ 1437237 w 3600000"/>
                    <a:gd name="connsiteY27" fmla="*/ 4857 h 3568287"/>
                    <a:gd name="connsiteX0" fmla="*/ 722102 w 3519076"/>
                    <a:gd name="connsiteY0" fmla="*/ 3207408 h 3568287"/>
                    <a:gd name="connsiteX1" fmla="*/ 1635037 w 3519076"/>
                    <a:gd name="connsiteY1" fmla="*/ 2993568 h 3568287"/>
                    <a:gd name="connsiteX2" fmla="*/ 1673470 w 3519076"/>
                    <a:gd name="connsiteY2" fmla="*/ 2999434 h 3568287"/>
                    <a:gd name="connsiteX3" fmla="*/ 1800000 w 3519076"/>
                    <a:gd name="connsiteY3" fmla="*/ 3005823 h 3568287"/>
                    <a:gd name="connsiteX4" fmla="*/ 2491918 w 3519076"/>
                    <a:gd name="connsiteY4" fmla="*/ 2794471 h 3568287"/>
                    <a:gd name="connsiteX5" fmla="*/ 2495058 w 3519076"/>
                    <a:gd name="connsiteY5" fmla="*/ 2792123 h 3568287"/>
                    <a:gd name="connsiteX6" fmla="*/ 3405599 w 3519076"/>
                    <a:gd name="connsiteY6" fmla="*/ 2578844 h 3568287"/>
                    <a:gd name="connsiteX7" fmla="*/ 3382750 w 3519076"/>
                    <a:gd name="connsiteY7" fmla="*/ 2626274 h 3568287"/>
                    <a:gd name="connsiteX8" fmla="*/ 1800000 w 3519076"/>
                    <a:gd name="connsiteY8" fmla="*/ 3568287 h 3568287"/>
                    <a:gd name="connsiteX9" fmla="*/ 793603 w 3519076"/>
                    <a:gd name="connsiteY9" fmla="*/ 3260875 h 3568287"/>
                    <a:gd name="connsiteX10" fmla="*/ 722102 w 3519076"/>
                    <a:gd name="connsiteY10" fmla="*/ 3207408 h 3568287"/>
                    <a:gd name="connsiteX11" fmla="*/ 1469058 w 3519076"/>
                    <a:gd name="connsiteY11" fmla="*/ 0 h 3568287"/>
                    <a:gd name="connsiteX12" fmla="*/ 3519076 w 3519076"/>
                    <a:gd name="connsiteY12" fmla="*/ 2303552 h 3568287"/>
                    <a:gd name="connsiteX13" fmla="*/ 3466501 w 3519076"/>
                    <a:gd name="connsiteY13" fmla="*/ 2447199 h 3568287"/>
                    <a:gd name="connsiteX14" fmla="*/ 3028704 w 3519076"/>
                    <a:gd name="connsiteY14" fmla="*/ 1910825 h 3568287"/>
                    <a:gd name="connsiteX15" fmla="*/ 1469058 w 3519076"/>
                    <a:gd name="connsiteY15" fmla="*/ 0 h 3568287"/>
                    <a:gd name="connsiteX16" fmla="*/ 1437237 w 3519076"/>
                    <a:gd name="connsiteY16" fmla="*/ 4857 h 3568287"/>
                    <a:gd name="connsiteX17" fmla="*/ 1452979 w 3519076"/>
                    <a:gd name="connsiteY17" fmla="*/ 2454 h 3568287"/>
                    <a:gd name="connsiteX18" fmla="*/ 1309216 w 3519076"/>
                    <a:gd name="connsiteY18" fmla="*/ 632377 h 3568287"/>
                    <a:gd name="connsiteX19" fmla="*/ 1210117 w 3519076"/>
                    <a:gd name="connsiteY19" fmla="*/ 680115 h 3568287"/>
                    <a:gd name="connsiteX20" fmla="*/ 562464 w 3519076"/>
                    <a:gd name="connsiteY20" fmla="*/ 1768287 h 3568287"/>
                    <a:gd name="connsiteX21" fmla="*/ 845057 w 3519076"/>
                    <a:gd name="connsiteY21" fmla="*/ 2555475 h 3568287"/>
                    <a:gd name="connsiteX22" fmla="*/ 865250 w 3519076"/>
                    <a:gd name="connsiteY22" fmla="*/ 2577692 h 3568287"/>
                    <a:gd name="connsiteX23" fmla="*/ 721617 w 3519076"/>
                    <a:gd name="connsiteY23" fmla="*/ 3207045 h 3568287"/>
                    <a:gd name="connsiteX24" fmla="*/ 655033 w 3519076"/>
                    <a:gd name="connsiteY24" fmla="*/ 3157255 h 3568287"/>
                    <a:gd name="connsiteX25" fmla="*/ 0 w 3519076"/>
                    <a:gd name="connsiteY25" fmla="*/ 1768287 h 3568287"/>
                    <a:gd name="connsiteX26" fmla="*/ 1437237 w 3519076"/>
                    <a:gd name="connsiteY26" fmla="*/ 4857 h 3568287"/>
                    <a:gd name="connsiteX0" fmla="*/ 722102 w 3519076"/>
                    <a:gd name="connsiteY0" fmla="*/ 3207408 h 3568287"/>
                    <a:gd name="connsiteX1" fmla="*/ 1635037 w 3519076"/>
                    <a:gd name="connsiteY1" fmla="*/ 2993568 h 3568287"/>
                    <a:gd name="connsiteX2" fmla="*/ 1673470 w 3519076"/>
                    <a:gd name="connsiteY2" fmla="*/ 2999434 h 3568287"/>
                    <a:gd name="connsiteX3" fmla="*/ 1800000 w 3519076"/>
                    <a:gd name="connsiteY3" fmla="*/ 3005823 h 3568287"/>
                    <a:gd name="connsiteX4" fmla="*/ 2491918 w 3519076"/>
                    <a:gd name="connsiteY4" fmla="*/ 2794471 h 3568287"/>
                    <a:gd name="connsiteX5" fmla="*/ 2495058 w 3519076"/>
                    <a:gd name="connsiteY5" fmla="*/ 2792123 h 3568287"/>
                    <a:gd name="connsiteX6" fmla="*/ 3405599 w 3519076"/>
                    <a:gd name="connsiteY6" fmla="*/ 2578844 h 3568287"/>
                    <a:gd name="connsiteX7" fmla="*/ 3382750 w 3519076"/>
                    <a:gd name="connsiteY7" fmla="*/ 2626274 h 3568287"/>
                    <a:gd name="connsiteX8" fmla="*/ 1800000 w 3519076"/>
                    <a:gd name="connsiteY8" fmla="*/ 3568287 h 3568287"/>
                    <a:gd name="connsiteX9" fmla="*/ 793603 w 3519076"/>
                    <a:gd name="connsiteY9" fmla="*/ 3260875 h 3568287"/>
                    <a:gd name="connsiteX10" fmla="*/ 722102 w 3519076"/>
                    <a:gd name="connsiteY10" fmla="*/ 3207408 h 3568287"/>
                    <a:gd name="connsiteX11" fmla="*/ 1469058 w 3519076"/>
                    <a:gd name="connsiteY11" fmla="*/ 0 h 3568287"/>
                    <a:gd name="connsiteX12" fmla="*/ 3519076 w 3519076"/>
                    <a:gd name="connsiteY12" fmla="*/ 2303552 h 3568287"/>
                    <a:gd name="connsiteX13" fmla="*/ 3466501 w 3519076"/>
                    <a:gd name="connsiteY13" fmla="*/ 2447199 h 3568287"/>
                    <a:gd name="connsiteX14" fmla="*/ 1469058 w 3519076"/>
                    <a:gd name="connsiteY14" fmla="*/ 0 h 3568287"/>
                    <a:gd name="connsiteX15" fmla="*/ 1437237 w 3519076"/>
                    <a:gd name="connsiteY15" fmla="*/ 4857 h 3568287"/>
                    <a:gd name="connsiteX16" fmla="*/ 1452979 w 3519076"/>
                    <a:gd name="connsiteY16" fmla="*/ 2454 h 3568287"/>
                    <a:gd name="connsiteX17" fmla="*/ 1309216 w 3519076"/>
                    <a:gd name="connsiteY17" fmla="*/ 632377 h 3568287"/>
                    <a:gd name="connsiteX18" fmla="*/ 1210117 w 3519076"/>
                    <a:gd name="connsiteY18" fmla="*/ 680115 h 3568287"/>
                    <a:gd name="connsiteX19" fmla="*/ 562464 w 3519076"/>
                    <a:gd name="connsiteY19" fmla="*/ 1768287 h 3568287"/>
                    <a:gd name="connsiteX20" fmla="*/ 845057 w 3519076"/>
                    <a:gd name="connsiteY20" fmla="*/ 2555475 h 3568287"/>
                    <a:gd name="connsiteX21" fmla="*/ 865250 w 3519076"/>
                    <a:gd name="connsiteY21" fmla="*/ 2577692 h 3568287"/>
                    <a:gd name="connsiteX22" fmla="*/ 721617 w 3519076"/>
                    <a:gd name="connsiteY22" fmla="*/ 3207045 h 3568287"/>
                    <a:gd name="connsiteX23" fmla="*/ 655033 w 3519076"/>
                    <a:gd name="connsiteY23" fmla="*/ 3157255 h 3568287"/>
                    <a:gd name="connsiteX24" fmla="*/ 0 w 3519076"/>
                    <a:gd name="connsiteY24" fmla="*/ 1768287 h 3568287"/>
                    <a:gd name="connsiteX25" fmla="*/ 1437237 w 3519076"/>
                    <a:gd name="connsiteY25" fmla="*/ 4857 h 3568287"/>
                    <a:gd name="connsiteX0" fmla="*/ 722102 w 3519076"/>
                    <a:gd name="connsiteY0" fmla="*/ 3207408 h 3568287"/>
                    <a:gd name="connsiteX1" fmla="*/ 1635037 w 3519076"/>
                    <a:gd name="connsiteY1" fmla="*/ 2993568 h 3568287"/>
                    <a:gd name="connsiteX2" fmla="*/ 1673470 w 3519076"/>
                    <a:gd name="connsiteY2" fmla="*/ 2999434 h 3568287"/>
                    <a:gd name="connsiteX3" fmla="*/ 1800000 w 3519076"/>
                    <a:gd name="connsiteY3" fmla="*/ 3005823 h 3568287"/>
                    <a:gd name="connsiteX4" fmla="*/ 2491918 w 3519076"/>
                    <a:gd name="connsiteY4" fmla="*/ 2794471 h 3568287"/>
                    <a:gd name="connsiteX5" fmla="*/ 2495058 w 3519076"/>
                    <a:gd name="connsiteY5" fmla="*/ 2792123 h 3568287"/>
                    <a:gd name="connsiteX6" fmla="*/ 3405599 w 3519076"/>
                    <a:gd name="connsiteY6" fmla="*/ 2578844 h 3568287"/>
                    <a:gd name="connsiteX7" fmla="*/ 3382750 w 3519076"/>
                    <a:gd name="connsiteY7" fmla="*/ 2626274 h 3568287"/>
                    <a:gd name="connsiteX8" fmla="*/ 1800000 w 3519076"/>
                    <a:gd name="connsiteY8" fmla="*/ 3568287 h 3568287"/>
                    <a:gd name="connsiteX9" fmla="*/ 793603 w 3519076"/>
                    <a:gd name="connsiteY9" fmla="*/ 3260875 h 3568287"/>
                    <a:gd name="connsiteX10" fmla="*/ 722102 w 3519076"/>
                    <a:gd name="connsiteY10" fmla="*/ 3207408 h 3568287"/>
                    <a:gd name="connsiteX11" fmla="*/ 1469058 w 3519076"/>
                    <a:gd name="connsiteY11" fmla="*/ 0 h 3568287"/>
                    <a:gd name="connsiteX12" fmla="*/ 3519076 w 3519076"/>
                    <a:gd name="connsiteY12" fmla="*/ 2303552 h 3568287"/>
                    <a:gd name="connsiteX13" fmla="*/ 1469058 w 3519076"/>
                    <a:gd name="connsiteY13" fmla="*/ 0 h 3568287"/>
                    <a:gd name="connsiteX14" fmla="*/ 1437237 w 3519076"/>
                    <a:gd name="connsiteY14" fmla="*/ 4857 h 3568287"/>
                    <a:gd name="connsiteX15" fmla="*/ 1452979 w 3519076"/>
                    <a:gd name="connsiteY15" fmla="*/ 2454 h 3568287"/>
                    <a:gd name="connsiteX16" fmla="*/ 1309216 w 3519076"/>
                    <a:gd name="connsiteY16" fmla="*/ 632377 h 3568287"/>
                    <a:gd name="connsiteX17" fmla="*/ 1210117 w 3519076"/>
                    <a:gd name="connsiteY17" fmla="*/ 680115 h 3568287"/>
                    <a:gd name="connsiteX18" fmla="*/ 562464 w 3519076"/>
                    <a:gd name="connsiteY18" fmla="*/ 1768287 h 3568287"/>
                    <a:gd name="connsiteX19" fmla="*/ 845057 w 3519076"/>
                    <a:gd name="connsiteY19" fmla="*/ 2555475 h 3568287"/>
                    <a:gd name="connsiteX20" fmla="*/ 865250 w 3519076"/>
                    <a:gd name="connsiteY20" fmla="*/ 2577692 h 3568287"/>
                    <a:gd name="connsiteX21" fmla="*/ 721617 w 3519076"/>
                    <a:gd name="connsiteY21" fmla="*/ 3207045 h 3568287"/>
                    <a:gd name="connsiteX22" fmla="*/ 655033 w 3519076"/>
                    <a:gd name="connsiteY22" fmla="*/ 3157255 h 3568287"/>
                    <a:gd name="connsiteX23" fmla="*/ 0 w 3519076"/>
                    <a:gd name="connsiteY23" fmla="*/ 1768287 h 3568287"/>
                    <a:gd name="connsiteX24" fmla="*/ 1437237 w 3519076"/>
                    <a:gd name="connsiteY24" fmla="*/ 4857 h 3568287"/>
                    <a:gd name="connsiteX0" fmla="*/ 722102 w 3405599"/>
                    <a:gd name="connsiteY0" fmla="*/ 3204954 h 3565833"/>
                    <a:gd name="connsiteX1" fmla="*/ 1635037 w 3405599"/>
                    <a:gd name="connsiteY1" fmla="*/ 2991114 h 3565833"/>
                    <a:gd name="connsiteX2" fmla="*/ 1673470 w 3405599"/>
                    <a:gd name="connsiteY2" fmla="*/ 2996980 h 3565833"/>
                    <a:gd name="connsiteX3" fmla="*/ 1800000 w 3405599"/>
                    <a:gd name="connsiteY3" fmla="*/ 3003369 h 3565833"/>
                    <a:gd name="connsiteX4" fmla="*/ 2491918 w 3405599"/>
                    <a:gd name="connsiteY4" fmla="*/ 2792017 h 3565833"/>
                    <a:gd name="connsiteX5" fmla="*/ 2495058 w 3405599"/>
                    <a:gd name="connsiteY5" fmla="*/ 2789669 h 3565833"/>
                    <a:gd name="connsiteX6" fmla="*/ 3405599 w 3405599"/>
                    <a:gd name="connsiteY6" fmla="*/ 2576390 h 3565833"/>
                    <a:gd name="connsiteX7" fmla="*/ 3382750 w 3405599"/>
                    <a:gd name="connsiteY7" fmla="*/ 2623820 h 3565833"/>
                    <a:gd name="connsiteX8" fmla="*/ 1800000 w 3405599"/>
                    <a:gd name="connsiteY8" fmla="*/ 3565833 h 3565833"/>
                    <a:gd name="connsiteX9" fmla="*/ 793603 w 3405599"/>
                    <a:gd name="connsiteY9" fmla="*/ 3258421 h 3565833"/>
                    <a:gd name="connsiteX10" fmla="*/ 722102 w 3405599"/>
                    <a:gd name="connsiteY10" fmla="*/ 3204954 h 3565833"/>
                    <a:gd name="connsiteX11" fmla="*/ 1437237 w 3405599"/>
                    <a:gd name="connsiteY11" fmla="*/ 2403 h 3565833"/>
                    <a:gd name="connsiteX12" fmla="*/ 1452979 w 3405599"/>
                    <a:gd name="connsiteY12" fmla="*/ 0 h 3565833"/>
                    <a:gd name="connsiteX13" fmla="*/ 1309216 w 3405599"/>
                    <a:gd name="connsiteY13" fmla="*/ 629923 h 3565833"/>
                    <a:gd name="connsiteX14" fmla="*/ 1210117 w 3405599"/>
                    <a:gd name="connsiteY14" fmla="*/ 677661 h 3565833"/>
                    <a:gd name="connsiteX15" fmla="*/ 562464 w 3405599"/>
                    <a:gd name="connsiteY15" fmla="*/ 1765833 h 3565833"/>
                    <a:gd name="connsiteX16" fmla="*/ 845057 w 3405599"/>
                    <a:gd name="connsiteY16" fmla="*/ 2553021 h 3565833"/>
                    <a:gd name="connsiteX17" fmla="*/ 865250 w 3405599"/>
                    <a:gd name="connsiteY17" fmla="*/ 2575238 h 3565833"/>
                    <a:gd name="connsiteX18" fmla="*/ 721617 w 3405599"/>
                    <a:gd name="connsiteY18" fmla="*/ 3204591 h 3565833"/>
                    <a:gd name="connsiteX19" fmla="*/ 655033 w 3405599"/>
                    <a:gd name="connsiteY19" fmla="*/ 3154801 h 3565833"/>
                    <a:gd name="connsiteX20" fmla="*/ 0 w 3405599"/>
                    <a:gd name="connsiteY20" fmla="*/ 1765833 h 3565833"/>
                    <a:gd name="connsiteX21" fmla="*/ 1437237 w 3405599"/>
                    <a:gd name="connsiteY21" fmla="*/ 2403 h 3565833"/>
                    <a:gd name="connsiteX0" fmla="*/ 722102 w 3405599"/>
                    <a:gd name="connsiteY0" fmla="*/ 3204954 h 3582149"/>
                    <a:gd name="connsiteX1" fmla="*/ 1635037 w 3405599"/>
                    <a:gd name="connsiteY1" fmla="*/ 2991114 h 3582149"/>
                    <a:gd name="connsiteX2" fmla="*/ 1673470 w 3405599"/>
                    <a:gd name="connsiteY2" fmla="*/ 2996980 h 3582149"/>
                    <a:gd name="connsiteX3" fmla="*/ 1800000 w 3405599"/>
                    <a:gd name="connsiteY3" fmla="*/ 3003369 h 3582149"/>
                    <a:gd name="connsiteX4" fmla="*/ 2491918 w 3405599"/>
                    <a:gd name="connsiteY4" fmla="*/ 2792017 h 3582149"/>
                    <a:gd name="connsiteX5" fmla="*/ 2495058 w 3405599"/>
                    <a:gd name="connsiteY5" fmla="*/ 2789669 h 3582149"/>
                    <a:gd name="connsiteX6" fmla="*/ 3405599 w 3405599"/>
                    <a:gd name="connsiteY6" fmla="*/ 2576390 h 3582149"/>
                    <a:gd name="connsiteX7" fmla="*/ 3382750 w 3405599"/>
                    <a:gd name="connsiteY7" fmla="*/ 2623820 h 3582149"/>
                    <a:gd name="connsiteX8" fmla="*/ 1800000 w 3405599"/>
                    <a:gd name="connsiteY8" fmla="*/ 3565833 h 3582149"/>
                    <a:gd name="connsiteX9" fmla="*/ 722102 w 3405599"/>
                    <a:gd name="connsiteY9" fmla="*/ 3204954 h 3582149"/>
                    <a:gd name="connsiteX10" fmla="*/ 1437237 w 3405599"/>
                    <a:gd name="connsiteY10" fmla="*/ 2403 h 3582149"/>
                    <a:gd name="connsiteX11" fmla="*/ 1452979 w 3405599"/>
                    <a:gd name="connsiteY11" fmla="*/ 0 h 3582149"/>
                    <a:gd name="connsiteX12" fmla="*/ 1309216 w 3405599"/>
                    <a:gd name="connsiteY12" fmla="*/ 629923 h 3582149"/>
                    <a:gd name="connsiteX13" fmla="*/ 1210117 w 3405599"/>
                    <a:gd name="connsiteY13" fmla="*/ 677661 h 3582149"/>
                    <a:gd name="connsiteX14" fmla="*/ 562464 w 3405599"/>
                    <a:gd name="connsiteY14" fmla="*/ 1765833 h 3582149"/>
                    <a:gd name="connsiteX15" fmla="*/ 845057 w 3405599"/>
                    <a:gd name="connsiteY15" fmla="*/ 2553021 h 3582149"/>
                    <a:gd name="connsiteX16" fmla="*/ 865250 w 3405599"/>
                    <a:gd name="connsiteY16" fmla="*/ 2575238 h 3582149"/>
                    <a:gd name="connsiteX17" fmla="*/ 721617 w 3405599"/>
                    <a:gd name="connsiteY17" fmla="*/ 3204591 h 3582149"/>
                    <a:gd name="connsiteX18" fmla="*/ 655033 w 3405599"/>
                    <a:gd name="connsiteY18" fmla="*/ 3154801 h 3582149"/>
                    <a:gd name="connsiteX19" fmla="*/ 0 w 3405599"/>
                    <a:gd name="connsiteY19" fmla="*/ 1765833 h 3582149"/>
                    <a:gd name="connsiteX20" fmla="*/ 1437237 w 3405599"/>
                    <a:gd name="connsiteY20" fmla="*/ 2403 h 3582149"/>
                    <a:gd name="connsiteX0" fmla="*/ 722102 w 3405599"/>
                    <a:gd name="connsiteY0" fmla="*/ 3204954 h 3582149"/>
                    <a:gd name="connsiteX1" fmla="*/ 1635037 w 3405599"/>
                    <a:gd name="connsiteY1" fmla="*/ 2991114 h 3582149"/>
                    <a:gd name="connsiteX2" fmla="*/ 1800000 w 3405599"/>
                    <a:gd name="connsiteY2" fmla="*/ 3003369 h 3582149"/>
                    <a:gd name="connsiteX3" fmla="*/ 2491918 w 3405599"/>
                    <a:gd name="connsiteY3" fmla="*/ 2792017 h 3582149"/>
                    <a:gd name="connsiteX4" fmla="*/ 2495058 w 3405599"/>
                    <a:gd name="connsiteY4" fmla="*/ 2789669 h 3582149"/>
                    <a:gd name="connsiteX5" fmla="*/ 3405599 w 3405599"/>
                    <a:gd name="connsiteY5" fmla="*/ 2576390 h 3582149"/>
                    <a:gd name="connsiteX6" fmla="*/ 3382750 w 3405599"/>
                    <a:gd name="connsiteY6" fmla="*/ 2623820 h 3582149"/>
                    <a:gd name="connsiteX7" fmla="*/ 1800000 w 3405599"/>
                    <a:gd name="connsiteY7" fmla="*/ 3565833 h 3582149"/>
                    <a:gd name="connsiteX8" fmla="*/ 722102 w 3405599"/>
                    <a:gd name="connsiteY8" fmla="*/ 3204954 h 3582149"/>
                    <a:gd name="connsiteX9" fmla="*/ 1437237 w 3405599"/>
                    <a:gd name="connsiteY9" fmla="*/ 2403 h 3582149"/>
                    <a:gd name="connsiteX10" fmla="*/ 1452979 w 3405599"/>
                    <a:gd name="connsiteY10" fmla="*/ 0 h 3582149"/>
                    <a:gd name="connsiteX11" fmla="*/ 1309216 w 3405599"/>
                    <a:gd name="connsiteY11" fmla="*/ 629923 h 3582149"/>
                    <a:gd name="connsiteX12" fmla="*/ 1210117 w 3405599"/>
                    <a:gd name="connsiteY12" fmla="*/ 677661 h 3582149"/>
                    <a:gd name="connsiteX13" fmla="*/ 562464 w 3405599"/>
                    <a:gd name="connsiteY13" fmla="*/ 1765833 h 3582149"/>
                    <a:gd name="connsiteX14" fmla="*/ 845057 w 3405599"/>
                    <a:gd name="connsiteY14" fmla="*/ 2553021 h 3582149"/>
                    <a:gd name="connsiteX15" fmla="*/ 865250 w 3405599"/>
                    <a:gd name="connsiteY15" fmla="*/ 2575238 h 3582149"/>
                    <a:gd name="connsiteX16" fmla="*/ 721617 w 3405599"/>
                    <a:gd name="connsiteY16" fmla="*/ 3204591 h 3582149"/>
                    <a:gd name="connsiteX17" fmla="*/ 655033 w 3405599"/>
                    <a:gd name="connsiteY17" fmla="*/ 3154801 h 3582149"/>
                    <a:gd name="connsiteX18" fmla="*/ 0 w 3405599"/>
                    <a:gd name="connsiteY18" fmla="*/ 1765833 h 3582149"/>
                    <a:gd name="connsiteX19" fmla="*/ 1437237 w 3405599"/>
                    <a:gd name="connsiteY19" fmla="*/ 2403 h 3582149"/>
                    <a:gd name="connsiteX0" fmla="*/ 722102 w 3405599"/>
                    <a:gd name="connsiteY0" fmla="*/ 3204954 h 3582149"/>
                    <a:gd name="connsiteX1" fmla="*/ 1800000 w 3405599"/>
                    <a:gd name="connsiteY1" fmla="*/ 3003369 h 3582149"/>
                    <a:gd name="connsiteX2" fmla="*/ 2491918 w 3405599"/>
                    <a:gd name="connsiteY2" fmla="*/ 2792017 h 3582149"/>
                    <a:gd name="connsiteX3" fmla="*/ 2495058 w 3405599"/>
                    <a:gd name="connsiteY3" fmla="*/ 2789669 h 3582149"/>
                    <a:gd name="connsiteX4" fmla="*/ 3405599 w 3405599"/>
                    <a:gd name="connsiteY4" fmla="*/ 2576390 h 3582149"/>
                    <a:gd name="connsiteX5" fmla="*/ 3382750 w 3405599"/>
                    <a:gd name="connsiteY5" fmla="*/ 2623820 h 3582149"/>
                    <a:gd name="connsiteX6" fmla="*/ 1800000 w 3405599"/>
                    <a:gd name="connsiteY6" fmla="*/ 3565833 h 3582149"/>
                    <a:gd name="connsiteX7" fmla="*/ 722102 w 3405599"/>
                    <a:gd name="connsiteY7" fmla="*/ 3204954 h 3582149"/>
                    <a:gd name="connsiteX8" fmla="*/ 1437237 w 3405599"/>
                    <a:gd name="connsiteY8" fmla="*/ 2403 h 3582149"/>
                    <a:gd name="connsiteX9" fmla="*/ 1452979 w 3405599"/>
                    <a:gd name="connsiteY9" fmla="*/ 0 h 3582149"/>
                    <a:gd name="connsiteX10" fmla="*/ 1309216 w 3405599"/>
                    <a:gd name="connsiteY10" fmla="*/ 629923 h 3582149"/>
                    <a:gd name="connsiteX11" fmla="*/ 1210117 w 3405599"/>
                    <a:gd name="connsiteY11" fmla="*/ 677661 h 3582149"/>
                    <a:gd name="connsiteX12" fmla="*/ 562464 w 3405599"/>
                    <a:gd name="connsiteY12" fmla="*/ 1765833 h 3582149"/>
                    <a:gd name="connsiteX13" fmla="*/ 845057 w 3405599"/>
                    <a:gd name="connsiteY13" fmla="*/ 2553021 h 3582149"/>
                    <a:gd name="connsiteX14" fmla="*/ 865250 w 3405599"/>
                    <a:gd name="connsiteY14" fmla="*/ 2575238 h 3582149"/>
                    <a:gd name="connsiteX15" fmla="*/ 721617 w 3405599"/>
                    <a:gd name="connsiteY15" fmla="*/ 3204591 h 3582149"/>
                    <a:gd name="connsiteX16" fmla="*/ 655033 w 3405599"/>
                    <a:gd name="connsiteY16" fmla="*/ 3154801 h 3582149"/>
                    <a:gd name="connsiteX17" fmla="*/ 0 w 3405599"/>
                    <a:gd name="connsiteY17" fmla="*/ 1765833 h 3582149"/>
                    <a:gd name="connsiteX18" fmla="*/ 1437237 w 3405599"/>
                    <a:gd name="connsiteY18" fmla="*/ 2403 h 3582149"/>
                    <a:gd name="connsiteX0" fmla="*/ 722102 w 3405599"/>
                    <a:gd name="connsiteY0" fmla="*/ 3204954 h 3582149"/>
                    <a:gd name="connsiteX1" fmla="*/ 2491918 w 3405599"/>
                    <a:gd name="connsiteY1" fmla="*/ 2792017 h 3582149"/>
                    <a:gd name="connsiteX2" fmla="*/ 2495058 w 3405599"/>
                    <a:gd name="connsiteY2" fmla="*/ 2789669 h 3582149"/>
                    <a:gd name="connsiteX3" fmla="*/ 3405599 w 3405599"/>
                    <a:gd name="connsiteY3" fmla="*/ 2576390 h 3582149"/>
                    <a:gd name="connsiteX4" fmla="*/ 3382750 w 3405599"/>
                    <a:gd name="connsiteY4" fmla="*/ 2623820 h 3582149"/>
                    <a:gd name="connsiteX5" fmla="*/ 1800000 w 3405599"/>
                    <a:gd name="connsiteY5" fmla="*/ 3565833 h 3582149"/>
                    <a:gd name="connsiteX6" fmla="*/ 722102 w 3405599"/>
                    <a:gd name="connsiteY6" fmla="*/ 3204954 h 3582149"/>
                    <a:gd name="connsiteX7" fmla="*/ 1437237 w 3405599"/>
                    <a:gd name="connsiteY7" fmla="*/ 2403 h 3582149"/>
                    <a:gd name="connsiteX8" fmla="*/ 1452979 w 3405599"/>
                    <a:gd name="connsiteY8" fmla="*/ 0 h 3582149"/>
                    <a:gd name="connsiteX9" fmla="*/ 1309216 w 3405599"/>
                    <a:gd name="connsiteY9" fmla="*/ 629923 h 3582149"/>
                    <a:gd name="connsiteX10" fmla="*/ 1210117 w 3405599"/>
                    <a:gd name="connsiteY10" fmla="*/ 677661 h 3582149"/>
                    <a:gd name="connsiteX11" fmla="*/ 562464 w 3405599"/>
                    <a:gd name="connsiteY11" fmla="*/ 1765833 h 3582149"/>
                    <a:gd name="connsiteX12" fmla="*/ 845057 w 3405599"/>
                    <a:gd name="connsiteY12" fmla="*/ 2553021 h 3582149"/>
                    <a:gd name="connsiteX13" fmla="*/ 865250 w 3405599"/>
                    <a:gd name="connsiteY13" fmla="*/ 2575238 h 3582149"/>
                    <a:gd name="connsiteX14" fmla="*/ 721617 w 3405599"/>
                    <a:gd name="connsiteY14" fmla="*/ 3204591 h 3582149"/>
                    <a:gd name="connsiteX15" fmla="*/ 655033 w 3405599"/>
                    <a:gd name="connsiteY15" fmla="*/ 3154801 h 3582149"/>
                    <a:gd name="connsiteX16" fmla="*/ 0 w 3405599"/>
                    <a:gd name="connsiteY16" fmla="*/ 1765833 h 3582149"/>
                    <a:gd name="connsiteX17" fmla="*/ 1437237 w 3405599"/>
                    <a:gd name="connsiteY17" fmla="*/ 2403 h 3582149"/>
                    <a:gd name="connsiteX0" fmla="*/ 722102 w 3405599"/>
                    <a:gd name="connsiteY0" fmla="*/ 3204954 h 3204954"/>
                    <a:gd name="connsiteX1" fmla="*/ 2491918 w 3405599"/>
                    <a:gd name="connsiteY1" fmla="*/ 2792017 h 3204954"/>
                    <a:gd name="connsiteX2" fmla="*/ 2495058 w 3405599"/>
                    <a:gd name="connsiteY2" fmla="*/ 2789669 h 3204954"/>
                    <a:gd name="connsiteX3" fmla="*/ 3405599 w 3405599"/>
                    <a:gd name="connsiteY3" fmla="*/ 2576390 h 3204954"/>
                    <a:gd name="connsiteX4" fmla="*/ 3382750 w 3405599"/>
                    <a:gd name="connsiteY4" fmla="*/ 2623820 h 3204954"/>
                    <a:gd name="connsiteX5" fmla="*/ 722102 w 3405599"/>
                    <a:gd name="connsiteY5" fmla="*/ 3204954 h 3204954"/>
                    <a:gd name="connsiteX6" fmla="*/ 1437237 w 3405599"/>
                    <a:gd name="connsiteY6" fmla="*/ 2403 h 3204954"/>
                    <a:gd name="connsiteX7" fmla="*/ 1452979 w 3405599"/>
                    <a:gd name="connsiteY7" fmla="*/ 0 h 3204954"/>
                    <a:gd name="connsiteX8" fmla="*/ 1309216 w 3405599"/>
                    <a:gd name="connsiteY8" fmla="*/ 629923 h 3204954"/>
                    <a:gd name="connsiteX9" fmla="*/ 1210117 w 3405599"/>
                    <a:gd name="connsiteY9" fmla="*/ 677661 h 3204954"/>
                    <a:gd name="connsiteX10" fmla="*/ 562464 w 3405599"/>
                    <a:gd name="connsiteY10" fmla="*/ 1765833 h 3204954"/>
                    <a:gd name="connsiteX11" fmla="*/ 845057 w 3405599"/>
                    <a:gd name="connsiteY11" fmla="*/ 2553021 h 3204954"/>
                    <a:gd name="connsiteX12" fmla="*/ 865250 w 3405599"/>
                    <a:gd name="connsiteY12" fmla="*/ 2575238 h 3204954"/>
                    <a:gd name="connsiteX13" fmla="*/ 721617 w 3405599"/>
                    <a:gd name="connsiteY13" fmla="*/ 3204591 h 3204954"/>
                    <a:gd name="connsiteX14" fmla="*/ 655033 w 3405599"/>
                    <a:gd name="connsiteY14" fmla="*/ 3154801 h 3204954"/>
                    <a:gd name="connsiteX15" fmla="*/ 0 w 3405599"/>
                    <a:gd name="connsiteY15" fmla="*/ 1765833 h 3204954"/>
                    <a:gd name="connsiteX16" fmla="*/ 1437237 w 3405599"/>
                    <a:gd name="connsiteY16" fmla="*/ 2403 h 3204954"/>
                    <a:gd name="connsiteX0" fmla="*/ 722102 w 3405599"/>
                    <a:gd name="connsiteY0" fmla="*/ 3204954 h 3204954"/>
                    <a:gd name="connsiteX1" fmla="*/ 2491918 w 3405599"/>
                    <a:gd name="connsiteY1" fmla="*/ 2792017 h 3204954"/>
                    <a:gd name="connsiteX2" fmla="*/ 3405599 w 3405599"/>
                    <a:gd name="connsiteY2" fmla="*/ 2576390 h 3204954"/>
                    <a:gd name="connsiteX3" fmla="*/ 3382750 w 3405599"/>
                    <a:gd name="connsiteY3" fmla="*/ 2623820 h 3204954"/>
                    <a:gd name="connsiteX4" fmla="*/ 722102 w 3405599"/>
                    <a:gd name="connsiteY4" fmla="*/ 3204954 h 3204954"/>
                    <a:gd name="connsiteX5" fmla="*/ 1437237 w 3405599"/>
                    <a:gd name="connsiteY5" fmla="*/ 2403 h 3204954"/>
                    <a:gd name="connsiteX6" fmla="*/ 1452979 w 3405599"/>
                    <a:gd name="connsiteY6" fmla="*/ 0 h 3204954"/>
                    <a:gd name="connsiteX7" fmla="*/ 1309216 w 3405599"/>
                    <a:gd name="connsiteY7" fmla="*/ 629923 h 3204954"/>
                    <a:gd name="connsiteX8" fmla="*/ 1210117 w 3405599"/>
                    <a:gd name="connsiteY8" fmla="*/ 677661 h 3204954"/>
                    <a:gd name="connsiteX9" fmla="*/ 562464 w 3405599"/>
                    <a:gd name="connsiteY9" fmla="*/ 1765833 h 3204954"/>
                    <a:gd name="connsiteX10" fmla="*/ 845057 w 3405599"/>
                    <a:gd name="connsiteY10" fmla="*/ 2553021 h 3204954"/>
                    <a:gd name="connsiteX11" fmla="*/ 865250 w 3405599"/>
                    <a:gd name="connsiteY11" fmla="*/ 2575238 h 3204954"/>
                    <a:gd name="connsiteX12" fmla="*/ 721617 w 3405599"/>
                    <a:gd name="connsiteY12" fmla="*/ 3204591 h 3204954"/>
                    <a:gd name="connsiteX13" fmla="*/ 655033 w 3405599"/>
                    <a:gd name="connsiteY13" fmla="*/ 3154801 h 3204954"/>
                    <a:gd name="connsiteX14" fmla="*/ 0 w 3405599"/>
                    <a:gd name="connsiteY14" fmla="*/ 1765833 h 3204954"/>
                    <a:gd name="connsiteX15" fmla="*/ 1437237 w 3405599"/>
                    <a:gd name="connsiteY15" fmla="*/ 2403 h 3204954"/>
                    <a:gd name="connsiteX0" fmla="*/ 722102 w 3405599"/>
                    <a:gd name="connsiteY0" fmla="*/ 3204954 h 3204954"/>
                    <a:gd name="connsiteX1" fmla="*/ 2491918 w 3405599"/>
                    <a:gd name="connsiteY1" fmla="*/ 2792017 h 3204954"/>
                    <a:gd name="connsiteX2" fmla="*/ 3405599 w 3405599"/>
                    <a:gd name="connsiteY2" fmla="*/ 2576390 h 3204954"/>
                    <a:gd name="connsiteX3" fmla="*/ 722102 w 3405599"/>
                    <a:gd name="connsiteY3" fmla="*/ 3204954 h 3204954"/>
                    <a:gd name="connsiteX4" fmla="*/ 1437237 w 3405599"/>
                    <a:gd name="connsiteY4" fmla="*/ 2403 h 3204954"/>
                    <a:gd name="connsiteX5" fmla="*/ 1452979 w 3405599"/>
                    <a:gd name="connsiteY5" fmla="*/ 0 h 3204954"/>
                    <a:gd name="connsiteX6" fmla="*/ 1309216 w 3405599"/>
                    <a:gd name="connsiteY6" fmla="*/ 629923 h 3204954"/>
                    <a:gd name="connsiteX7" fmla="*/ 1210117 w 3405599"/>
                    <a:gd name="connsiteY7" fmla="*/ 677661 h 3204954"/>
                    <a:gd name="connsiteX8" fmla="*/ 562464 w 3405599"/>
                    <a:gd name="connsiteY8" fmla="*/ 1765833 h 3204954"/>
                    <a:gd name="connsiteX9" fmla="*/ 845057 w 3405599"/>
                    <a:gd name="connsiteY9" fmla="*/ 2553021 h 3204954"/>
                    <a:gd name="connsiteX10" fmla="*/ 865250 w 3405599"/>
                    <a:gd name="connsiteY10" fmla="*/ 2575238 h 3204954"/>
                    <a:gd name="connsiteX11" fmla="*/ 721617 w 3405599"/>
                    <a:gd name="connsiteY11" fmla="*/ 3204591 h 3204954"/>
                    <a:gd name="connsiteX12" fmla="*/ 655033 w 3405599"/>
                    <a:gd name="connsiteY12" fmla="*/ 3154801 h 3204954"/>
                    <a:gd name="connsiteX13" fmla="*/ 0 w 3405599"/>
                    <a:gd name="connsiteY13" fmla="*/ 1765833 h 3204954"/>
                    <a:gd name="connsiteX14" fmla="*/ 1437237 w 3405599"/>
                    <a:gd name="connsiteY14" fmla="*/ 2403 h 3204954"/>
                    <a:gd name="connsiteX0" fmla="*/ 722102 w 2491918"/>
                    <a:gd name="connsiteY0" fmla="*/ 3204954 h 3204954"/>
                    <a:gd name="connsiteX1" fmla="*/ 2491918 w 2491918"/>
                    <a:gd name="connsiteY1" fmla="*/ 2792017 h 3204954"/>
                    <a:gd name="connsiteX2" fmla="*/ 722102 w 2491918"/>
                    <a:gd name="connsiteY2" fmla="*/ 3204954 h 3204954"/>
                    <a:gd name="connsiteX3" fmla="*/ 1437237 w 2491918"/>
                    <a:gd name="connsiteY3" fmla="*/ 2403 h 3204954"/>
                    <a:gd name="connsiteX4" fmla="*/ 1452979 w 2491918"/>
                    <a:gd name="connsiteY4" fmla="*/ 0 h 3204954"/>
                    <a:gd name="connsiteX5" fmla="*/ 1309216 w 2491918"/>
                    <a:gd name="connsiteY5" fmla="*/ 629923 h 3204954"/>
                    <a:gd name="connsiteX6" fmla="*/ 1210117 w 2491918"/>
                    <a:gd name="connsiteY6" fmla="*/ 677661 h 3204954"/>
                    <a:gd name="connsiteX7" fmla="*/ 562464 w 2491918"/>
                    <a:gd name="connsiteY7" fmla="*/ 1765833 h 3204954"/>
                    <a:gd name="connsiteX8" fmla="*/ 845057 w 2491918"/>
                    <a:gd name="connsiteY8" fmla="*/ 2553021 h 3204954"/>
                    <a:gd name="connsiteX9" fmla="*/ 865250 w 2491918"/>
                    <a:gd name="connsiteY9" fmla="*/ 2575238 h 3204954"/>
                    <a:gd name="connsiteX10" fmla="*/ 721617 w 2491918"/>
                    <a:gd name="connsiteY10" fmla="*/ 3204591 h 3204954"/>
                    <a:gd name="connsiteX11" fmla="*/ 655033 w 2491918"/>
                    <a:gd name="connsiteY11" fmla="*/ 3154801 h 3204954"/>
                    <a:gd name="connsiteX12" fmla="*/ 0 w 2491918"/>
                    <a:gd name="connsiteY12" fmla="*/ 1765833 h 3204954"/>
                    <a:gd name="connsiteX13" fmla="*/ 1437237 w 2491918"/>
                    <a:gd name="connsiteY13" fmla="*/ 2403 h 3204954"/>
                    <a:gd name="connsiteX0" fmla="*/ 1437237 w 1452979"/>
                    <a:gd name="connsiteY0" fmla="*/ 2403 h 3204591"/>
                    <a:gd name="connsiteX1" fmla="*/ 1452979 w 1452979"/>
                    <a:gd name="connsiteY1" fmla="*/ 0 h 3204591"/>
                    <a:gd name="connsiteX2" fmla="*/ 1309216 w 1452979"/>
                    <a:gd name="connsiteY2" fmla="*/ 629923 h 3204591"/>
                    <a:gd name="connsiteX3" fmla="*/ 1210117 w 1452979"/>
                    <a:gd name="connsiteY3" fmla="*/ 677661 h 3204591"/>
                    <a:gd name="connsiteX4" fmla="*/ 562464 w 1452979"/>
                    <a:gd name="connsiteY4" fmla="*/ 1765833 h 3204591"/>
                    <a:gd name="connsiteX5" fmla="*/ 845057 w 1452979"/>
                    <a:gd name="connsiteY5" fmla="*/ 2553021 h 3204591"/>
                    <a:gd name="connsiteX6" fmla="*/ 865250 w 1452979"/>
                    <a:gd name="connsiteY6" fmla="*/ 2575238 h 3204591"/>
                    <a:gd name="connsiteX7" fmla="*/ 721617 w 1452979"/>
                    <a:gd name="connsiteY7" fmla="*/ 3204591 h 3204591"/>
                    <a:gd name="connsiteX8" fmla="*/ 655033 w 1452979"/>
                    <a:gd name="connsiteY8" fmla="*/ 3154801 h 3204591"/>
                    <a:gd name="connsiteX9" fmla="*/ 0 w 1452979"/>
                    <a:gd name="connsiteY9" fmla="*/ 1765833 h 3204591"/>
                    <a:gd name="connsiteX10" fmla="*/ 1437237 w 1452979"/>
                    <a:gd name="connsiteY10" fmla="*/ 2403 h 3204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52979" h="3204591">
                      <a:moveTo>
                        <a:pt x="1437237" y="2403"/>
                      </a:moveTo>
                      <a:lnTo>
                        <a:pt x="1452979" y="0"/>
                      </a:lnTo>
                      <a:lnTo>
                        <a:pt x="1309216" y="629923"/>
                      </a:lnTo>
                      <a:lnTo>
                        <a:pt x="1210117" y="677661"/>
                      </a:lnTo>
                      <a:cubicBezTo>
                        <a:pt x="824346" y="887225"/>
                        <a:pt x="562464" y="1295946"/>
                        <a:pt x="562464" y="1765833"/>
                      </a:cubicBezTo>
                      <a:cubicBezTo>
                        <a:pt x="562465" y="2064852"/>
                        <a:pt x="668516" y="2339101"/>
                        <a:pt x="845057" y="2553021"/>
                      </a:cubicBezTo>
                      <a:lnTo>
                        <a:pt x="865250" y="2575238"/>
                      </a:lnTo>
                      <a:lnTo>
                        <a:pt x="721617" y="3204591"/>
                      </a:lnTo>
                      <a:lnTo>
                        <a:pt x="655033" y="3154801"/>
                      </a:lnTo>
                      <a:cubicBezTo>
                        <a:pt x="254988" y="2824654"/>
                        <a:pt x="0" y="2325022"/>
                        <a:pt x="0" y="1765833"/>
                      </a:cubicBezTo>
                      <a:cubicBezTo>
                        <a:pt x="-1" y="895984"/>
                        <a:pt x="617007" y="170246"/>
                        <a:pt x="1437237" y="24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noFill/>
                </a:ln>
                <a:effectLst>
                  <a:softEdge rad="622300"/>
                </a:effectLst>
                <a:sp3d extrusionH="330200"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tr-TR" sz="1600" dirty="0"/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06C8D9A-9082-2131-FE24-4854D6A70E29}"/>
                  </a:ext>
                </a:extLst>
              </p:cNvPr>
              <p:cNvSpPr>
                <a:spLocks/>
              </p:cNvSpPr>
              <p:nvPr/>
            </p:nvSpPr>
            <p:spPr>
              <a:xfrm rot="12565057">
                <a:off x="4344386" y="1968162"/>
                <a:ext cx="1058979" cy="2112215"/>
              </a:xfrm>
              <a:prstGeom prst="rect">
                <a:avLst/>
              </a:prstGeom>
              <a:noFill/>
              <a:scene3d>
                <a:camera prst="perspectiveLeft"/>
                <a:lightRig rig="threePt" dir="t"/>
              </a:scene3d>
            </p:spPr>
            <p:txBody>
              <a:bodyPr wrap="none" lIns="91440" tIns="45720" rIns="91440" bIns="45720">
                <a:prstTxWarp prst="textCircle">
                  <a:avLst/>
                </a:prstTxWarp>
                <a:spAutoFit/>
              </a:bodyPr>
              <a:lstStyle/>
              <a:p>
                <a:pPr algn="ctr"/>
                <a:r>
                  <a:rPr lang="tr-TR" sz="2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Personel</a:t>
                </a:r>
                <a:endParaRPr lang="en-US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62F1607-BD3A-3D9A-0106-106F99B95314}"/>
                  </a:ext>
                </a:extLst>
              </p:cNvPr>
              <p:cNvSpPr>
                <a:spLocks/>
              </p:cNvSpPr>
              <p:nvPr/>
            </p:nvSpPr>
            <p:spPr>
              <a:xfrm rot="19390377">
                <a:off x="6210183" y="2033347"/>
                <a:ext cx="1058979" cy="2112215"/>
              </a:xfrm>
              <a:prstGeom prst="rect">
                <a:avLst/>
              </a:prstGeom>
              <a:noFill/>
              <a:scene3d>
                <a:camera prst="perspectiveLeft"/>
                <a:lightRig rig="threePt" dir="t"/>
              </a:scene3d>
            </p:spPr>
            <p:txBody>
              <a:bodyPr wrap="none" lIns="91440" tIns="45720" rIns="91440" bIns="45720">
                <a:prstTxWarp prst="textCircle">
                  <a:avLst/>
                </a:prstTxWarp>
                <a:spAutoFit/>
              </a:bodyPr>
              <a:lstStyle/>
              <a:p>
                <a:pPr algn="ctr"/>
                <a:r>
                  <a:rPr lang="tr-TR" sz="2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Teknoloji</a:t>
                </a:r>
                <a:endParaRPr lang="en-US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60A1EF2-F346-D4C0-CDF1-793DF798D1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9091" y="3071668"/>
                <a:ext cx="2815187" cy="2160652"/>
              </a:xfrm>
              <a:prstGeom prst="rect">
                <a:avLst/>
              </a:prstGeom>
              <a:noFill/>
              <a:scene3d>
                <a:camera prst="perspectiveLeft"/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>
                    <a:gd name="adj" fmla="val 271637"/>
                  </a:avLst>
                </a:prstTxWarp>
                <a:spAutoFit/>
              </a:bodyPr>
              <a:lstStyle/>
              <a:p>
                <a:pPr algn="ctr"/>
                <a:r>
                  <a:rPr lang="tr-TR" sz="2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Tesisler</a:t>
                </a:r>
                <a:endParaRPr lang="en-US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D6ADB1C-ED77-D17E-3363-F747DE195A4D}"/>
                  </a:ext>
                </a:extLst>
              </p:cNvPr>
              <p:cNvSpPr/>
              <p:nvPr/>
            </p:nvSpPr>
            <p:spPr>
              <a:xfrm>
                <a:off x="3082304" y="980684"/>
                <a:ext cx="5572697" cy="486121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10862798"/>
                  </a:avLst>
                </a:prstTxWarp>
                <a:spAutoFit/>
              </a:bodyPr>
              <a:lstStyle/>
              <a:p>
                <a:pPr algn="ctr"/>
                <a:r>
                  <a:rPr lang="tr-TR" sz="24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Operasyon Disiplini ile İşletme Mükemmelliğine Ulaşma</a:t>
                </a:r>
                <a:endPara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Donut 22">
                <a:extLst>
                  <a:ext uri="{FF2B5EF4-FFF2-40B4-BE49-F238E27FC236}">
                    <a16:creationId xmlns:a16="http://schemas.microsoft.com/office/drawing/2014/main" id="{2C5EECDB-5739-18DC-285B-9DD2A31FF695}"/>
                  </a:ext>
                </a:extLst>
              </p:cNvPr>
              <p:cNvSpPr/>
              <p:nvPr/>
            </p:nvSpPr>
            <p:spPr>
              <a:xfrm rot="790975">
                <a:off x="4727470" y="2790526"/>
                <a:ext cx="2069217" cy="1514773"/>
              </a:xfrm>
              <a:prstGeom prst="donu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  <a:effectLst>
                <a:softEdge rad="622300"/>
              </a:effectLst>
              <a:scene3d>
                <a:camera prst="perspectiveLeft"/>
                <a:lightRig rig="morning" dir="t"/>
              </a:scene3d>
              <a:sp3d extrusionH="330200"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tr-TR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Yönetim Liderliği ve Sahiplenmesi</a:t>
                </a: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7C0043A-19EC-F211-8CBE-84695CE232E6}"/>
                  </a:ext>
                </a:extLst>
              </p:cNvPr>
              <p:cNvGrpSpPr/>
              <p:nvPr/>
            </p:nvGrpSpPr>
            <p:grpSpPr>
              <a:xfrm>
                <a:off x="308906" y="558698"/>
                <a:ext cx="11210378" cy="5872050"/>
                <a:chOff x="375822" y="733235"/>
                <a:chExt cx="11210378" cy="5872050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197D14F-6493-F7BA-060D-54AC9A676E72}"/>
                    </a:ext>
                  </a:extLst>
                </p:cNvPr>
                <p:cNvSpPr txBox="1"/>
                <p:nvPr/>
              </p:nvSpPr>
              <p:spPr>
                <a:xfrm>
                  <a:off x="8075247" y="733235"/>
                  <a:ext cx="2941455" cy="393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Proses Emniyeti Bilgi Sistemi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76323BA-8652-EF40-5C51-7FCB24F0770D}"/>
                    </a:ext>
                  </a:extLst>
                </p:cNvPr>
                <p:cNvSpPr txBox="1"/>
                <p:nvPr/>
              </p:nvSpPr>
              <p:spPr>
                <a:xfrm>
                  <a:off x="8590016" y="1379809"/>
                  <a:ext cx="2869685" cy="67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İşletme Prosedürleri ve Yüksek Riskli İş Prosedürleri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1554C36-CF2D-DCE4-1124-8C523661DE50}"/>
                    </a:ext>
                  </a:extLst>
                </p:cNvPr>
                <p:cNvSpPr txBox="1"/>
                <p:nvPr/>
              </p:nvSpPr>
              <p:spPr>
                <a:xfrm>
                  <a:off x="9081859" y="2426829"/>
                  <a:ext cx="2504341" cy="67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Değişiklik Yönetim Sistemi - Teknoloji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48013B8-5F24-6C05-B229-E5319A6215CA}"/>
                    </a:ext>
                  </a:extLst>
                </p:cNvPr>
                <p:cNvSpPr txBox="1"/>
                <p:nvPr/>
              </p:nvSpPr>
              <p:spPr>
                <a:xfrm>
                  <a:off x="1497943" y="6211754"/>
                  <a:ext cx="2485053" cy="393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Proses Tehlike Analizleri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29D2C5C-9D6C-616D-0555-3508555C103E}"/>
                    </a:ext>
                  </a:extLst>
                </p:cNvPr>
                <p:cNvSpPr txBox="1"/>
                <p:nvPr/>
              </p:nvSpPr>
              <p:spPr>
                <a:xfrm>
                  <a:off x="8589842" y="5307418"/>
                  <a:ext cx="2306191" cy="679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Mekanik Bütünlük ve Kalite Güvence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5A6DFFB-6959-45E9-483B-0DAE2492DCB9}"/>
                    </a:ext>
                  </a:extLst>
                </p:cNvPr>
                <p:cNvSpPr txBox="1"/>
                <p:nvPr/>
              </p:nvSpPr>
              <p:spPr>
                <a:xfrm>
                  <a:off x="375822" y="5266602"/>
                  <a:ext cx="2810245" cy="67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Devreye Alma Öncesi Emniyet Kontrolleri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11383F1-81B4-490A-E637-506896E07C18}"/>
                    </a:ext>
                  </a:extLst>
                </p:cNvPr>
                <p:cNvSpPr txBox="1"/>
                <p:nvPr/>
              </p:nvSpPr>
              <p:spPr>
                <a:xfrm>
                  <a:off x="9085578" y="3320016"/>
                  <a:ext cx="2306190" cy="67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600" b="1" dirty="0"/>
                    <a:t>Değişiklik Yönetim Sistemi - Tesisler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1390768-A03C-C596-F01A-6A8A6E04FC90}"/>
                    </a:ext>
                  </a:extLst>
                </p:cNvPr>
                <p:cNvSpPr txBox="1"/>
                <p:nvPr/>
              </p:nvSpPr>
              <p:spPr>
                <a:xfrm>
                  <a:off x="501065" y="4510504"/>
                  <a:ext cx="2306190" cy="393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Yüklenici Yönetimi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0A0D603-A7B0-0515-B79B-4E5C5A95D8A3}"/>
                    </a:ext>
                  </a:extLst>
                </p:cNvPr>
                <p:cNvSpPr txBox="1"/>
                <p:nvPr/>
              </p:nvSpPr>
              <p:spPr>
                <a:xfrm>
                  <a:off x="548346" y="3392341"/>
                  <a:ext cx="2306190" cy="67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Olay Araştırma ve Raporlama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0410DE5-F22C-9F52-BE05-8F7C0424D3C8}"/>
                    </a:ext>
                  </a:extLst>
                </p:cNvPr>
                <p:cNvSpPr txBox="1"/>
                <p:nvPr/>
              </p:nvSpPr>
              <p:spPr>
                <a:xfrm>
                  <a:off x="9017667" y="4477127"/>
                  <a:ext cx="2306190" cy="67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Değişiklik Yönetim Sistemi - Personel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E69004B-A873-B705-2FD1-3C449C4DA98A}"/>
                    </a:ext>
                  </a:extLst>
                </p:cNvPr>
                <p:cNvSpPr txBox="1"/>
                <p:nvPr/>
              </p:nvSpPr>
              <p:spPr>
                <a:xfrm>
                  <a:off x="683426" y="2609026"/>
                  <a:ext cx="2306190" cy="67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Acil Durum Planlama &amp; Müdahale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F859638-076D-F89B-6621-E6F1222E5163}"/>
                    </a:ext>
                  </a:extLst>
                </p:cNvPr>
                <p:cNvSpPr txBox="1"/>
                <p:nvPr/>
              </p:nvSpPr>
              <p:spPr>
                <a:xfrm>
                  <a:off x="1950820" y="744044"/>
                  <a:ext cx="2036289" cy="67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algn="ctr">
                    <a:defRPr b="1"/>
                  </a:lvl1pPr>
                </a:lstStyle>
                <a:p>
                  <a:r>
                    <a:rPr lang="tr-TR" sz="1600" dirty="0"/>
                    <a:t>Proses Emniyeti Denetleme</a:t>
                  </a:r>
                </a:p>
              </p:txBody>
            </p:sp>
          </p:grp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FC8FCA1-C81F-2C1D-1815-2E04D3E87CF5}"/>
              </a:ext>
            </a:extLst>
          </p:cNvPr>
          <p:cNvSpPr txBox="1"/>
          <p:nvPr/>
        </p:nvSpPr>
        <p:spPr>
          <a:xfrm>
            <a:off x="1163666" y="1624389"/>
            <a:ext cx="234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600" b="1"/>
            </a:lvl1pPr>
          </a:lstStyle>
          <a:p>
            <a:r>
              <a:rPr lang="tr-TR" dirty="0"/>
              <a:t>Proses Emniyeti Temel Performans Göstergeleri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9B7B9F-4A97-5C90-0D3D-6DB09219C30C}"/>
              </a:ext>
            </a:extLst>
          </p:cNvPr>
          <p:cNvSpPr txBox="1"/>
          <p:nvPr/>
        </p:nvSpPr>
        <p:spPr>
          <a:xfrm>
            <a:off x="7574383" y="5199857"/>
            <a:ext cx="252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600" b="1"/>
            </a:lvl1pPr>
          </a:lstStyle>
          <a:p>
            <a:r>
              <a:rPr lang="tr-TR" dirty="0"/>
              <a:t>Eğitim/Yetkinlik ve Performans</a:t>
            </a:r>
          </a:p>
        </p:txBody>
      </p:sp>
    </p:spTree>
    <p:extLst>
      <p:ext uri="{BB962C8B-B14F-4D97-AF65-F5344CB8AC3E}">
        <p14:creationId xmlns:p14="http://schemas.microsoft.com/office/powerpoint/2010/main" val="413976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1461B3-CB4F-129C-0823-48FC3AE00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460" y="2149231"/>
            <a:ext cx="3238390" cy="21672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11F0EC-2D04-E3C6-4AB9-9FC7B3E41DE0}"/>
              </a:ext>
            </a:extLst>
          </p:cNvPr>
          <p:cNvSpPr/>
          <p:nvPr/>
        </p:nvSpPr>
        <p:spPr>
          <a:xfrm>
            <a:off x="425279" y="1538944"/>
            <a:ext cx="7718352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2000" b="1" dirty="0"/>
              <a:t>Proses emniyeti açısından kritik bulunan tüm bilgilerin</a:t>
            </a:r>
            <a:r>
              <a:rPr lang="tr-TR" sz="2000" dirty="0"/>
              <a:t>;</a:t>
            </a:r>
          </a:p>
          <a:p>
            <a:pPr algn="just">
              <a:lnSpc>
                <a:spcPct val="200000"/>
              </a:lnSpc>
            </a:pPr>
            <a:r>
              <a:rPr lang="tr-TR" sz="2000" u="sng" dirty="0"/>
              <a:t>doğru, güncel ve herkesin ulaşabileceği şekilde</a:t>
            </a:r>
            <a:r>
              <a:rPr lang="en-US" sz="2000" u="sng" dirty="0"/>
              <a:t> </a:t>
            </a:r>
            <a:r>
              <a:rPr lang="tr-TR" sz="2000" dirty="0"/>
              <a:t>muhafaza edilmesini amaçlamaktadır. </a:t>
            </a:r>
          </a:p>
          <a:p>
            <a:pPr algn="just">
              <a:lnSpc>
                <a:spcPct val="200000"/>
              </a:lnSpc>
            </a:pPr>
            <a:r>
              <a:rPr lang="tr-TR" sz="2000" dirty="0"/>
              <a:t>Bu standart çerçevesinde kayıt altına alınan bilgiler;</a:t>
            </a:r>
          </a:p>
          <a:p>
            <a:pPr algn="just">
              <a:lnSpc>
                <a:spcPct val="200000"/>
              </a:lnSpc>
            </a:pPr>
            <a:r>
              <a:rPr lang="tr-TR" sz="2000" dirty="0"/>
              <a:t> </a:t>
            </a:r>
            <a:r>
              <a:rPr lang="tr-TR" sz="2000" b="1" dirty="0"/>
              <a:t>ilgili prosesler için baz oluşturur </a:t>
            </a:r>
            <a:r>
              <a:rPr lang="tr-TR" sz="2000" dirty="0"/>
              <a:t>ve </a:t>
            </a:r>
            <a:r>
              <a:rPr lang="tr-TR" sz="2000" b="1" dirty="0"/>
              <a:t>DYS onayları tamamlanmaksızın değiştirilemez.</a:t>
            </a:r>
            <a:endParaRPr lang="tr-T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91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Proses Emniyeti Bilgi Sistemi - PEBS 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9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.jpg">
            <a:extLst>
              <a:ext uri="{FF2B5EF4-FFF2-40B4-BE49-F238E27FC236}">
                <a16:creationId xmlns:a16="http://schemas.microsoft.com/office/drawing/2014/main" id="{7C2DE000-26CE-EE43-9758-A159FBED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6" y="164912"/>
            <a:ext cx="11596008" cy="59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88312C-16E6-0F44-BB95-EBF6498B5538}"/>
              </a:ext>
            </a:extLst>
          </p:cNvPr>
          <p:cNvSpPr txBox="1">
            <a:spLocks/>
          </p:cNvSpPr>
          <p:nvPr/>
        </p:nvSpPr>
        <p:spPr>
          <a:xfrm>
            <a:off x="425279" y="164912"/>
            <a:ext cx="10235375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rgbClr val="FFFFFF"/>
                </a:solidFill>
              </a:rPr>
              <a:t>Proses Emniyeti </a:t>
            </a:r>
            <a:r>
              <a:rPr lang="en-US" sz="3200" b="1" dirty="0" err="1">
                <a:solidFill>
                  <a:srgbClr val="FFFFFF"/>
                </a:solidFill>
              </a:rPr>
              <a:t>Yönetim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Sistemi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Elementleri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7A511F-B4E1-4B46-AF25-8CFFE964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6" y="836886"/>
            <a:ext cx="11560628" cy="590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D6D24-F27F-C840-BC30-2AABB804F9E5}"/>
              </a:ext>
            </a:extLst>
          </p:cNvPr>
          <p:cNvSpPr/>
          <p:nvPr/>
        </p:nvSpPr>
        <p:spPr>
          <a:xfrm>
            <a:off x="5128053" y="5961050"/>
            <a:ext cx="2174789" cy="78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E86AD-8518-A046-BED2-958216F0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3" y="5772781"/>
            <a:ext cx="1939373" cy="118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860D4-CFF6-9300-3B23-7A2D1BAC2E68}"/>
              </a:ext>
            </a:extLst>
          </p:cNvPr>
          <p:cNvSpPr txBox="1"/>
          <p:nvPr/>
        </p:nvSpPr>
        <p:spPr>
          <a:xfrm>
            <a:off x="425279" y="10179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İşletme Prosedürleri ve Yüksek Riskli İş Prosedürleri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66C76-FB1C-014C-9A43-2546D3C654E9}"/>
              </a:ext>
            </a:extLst>
          </p:cNvPr>
          <p:cNvSpPr txBox="1"/>
          <p:nvPr/>
        </p:nvSpPr>
        <p:spPr>
          <a:xfrm>
            <a:off x="361686" y="1598240"/>
            <a:ext cx="11361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Sahanızda yapılan operasyonel ve bakım işleri ile ilgili prosedürleri kapsamaktadır.</a:t>
            </a:r>
            <a:r>
              <a:rPr lang="en-US" dirty="0"/>
              <a:t> </a:t>
            </a:r>
            <a:r>
              <a:rPr lang="tr-TR" dirty="0"/>
              <a:t>İşletme Prosedürleri ve Emniyetli İş Prosedürleri;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/>
              <a:t>Prosesle ilgili operasyonel süreçleri </a:t>
            </a:r>
            <a:r>
              <a:rPr lang="tr-TR" b="1" dirty="0"/>
              <a:t>emniyet ile ilgili noktaları da vurgulayacak şekilde </a:t>
            </a:r>
            <a:r>
              <a:rPr lang="tr-TR" dirty="0"/>
              <a:t>anlatmalıdır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/>
              <a:t>Normal koşullarda operasyon ve bakım faaliyetlerinin açıklamasının yanı sıra </a:t>
            </a:r>
            <a:r>
              <a:rPr lang="tr-TR" b="1" dirty="0"/>
              <a:t>olası sapmalarda operatörün neler yapması gerektiğini de </a:t>
            </a:r>
            <a:r>
              <a:rPr lang="tr-TR" dirty="0"/>
              <a:t>içermelidir.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/>
              <a:t>Aynı zamanda süreçlerde çalışan kontrol ve alarm sistemlerinin yanı sıra </a:t>
            </a:r>
            <a:r>
              <a:rPr lang="tr-TR" b="1" dirty="0"/>
              <a:t>manuel yapılması gereken işlerde takip edilmesi gereken parametreler ve kontrol sistemleri ve set değerleri </a:t>
            </a:r>
            <a:r>
              <a:rPr lang="tr-TR" dirty="0"/>
              <a:t>hakkında açıklayıcı olmalıdır.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495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1343</Words>
  <Application>Microsoft Office PowerPoint</Application>
  <PresentationFormat>Widescreen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 Condensed</vt:lpstr>
      <vt:lpstr>Wingdings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Ceyda ÖZTÜRK</dc:creator>
  <cp:lastModifiedBy>Gözde Türk Eşki</cp:lastModifiedBy>
  <cp:revision>17</cp:revision>
  <dcterms:created xsi:type="dcterms:W3CDTF">2019-03-06T10:36:16Z</dcterms:created>
  <dcterms:modified xsi:type="dcterms:W3CDTF">2023-09-05T05:23:04Z</dcterms:modified>
</cp:coreProperties>
</file>