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1" r:id="rId3"/>
    <p:sldId id="262" r:id="rId4"/>
    <p:sldId id="268" r:id="rId5"/>
    <p:sldId id="277" r:id="rId6"/>
    <p:sldId id="276" r:id="rId7"/>
    <p:sldId id="295" r:id="rId8"/>
    <p:sldId id="275" r:id="rId9"/>
    <p:sldId id="296" r:id="rId10"/>
    <p:sldId id="293" r:id="rId11"/>
    <p:sldId id="297" r:id="rId12"/>
    <p:sldId id="290" r:id="rId13"/>
    <p:sldId id="292" r:id="rId14"/>
    <p:sldId id="298" r:id="rId15"/>
    <p:sldId id="291" r:id="rId16"/>
    <p:sldId id="299" r:id="rId17"/>
    <p:sldId id="288" r:id="rId18"/>
    <p:sldId id="289" r:id="rId19"/>
    <p:sldId id="294" r:id="rId20"/>
    <p:sldId id="287" r:id="rId21"/>
    <p:sldId id="300" r:id="rId22"/>
    <p:sldId id="286" r:id="rId23"/>
    <p:sldId id="274" r:id="rId24"/>
    <p:sldId id="273" r:id="rId25"/>
    <p:sldId id="272" r:id="rId26"/>
    <p:sldId id="271" r:id="rId27"/>
    <p:sldId id="269" r:id="rId28"/>
    <p:sldId id="267" r:id="rId29"/>
    <p:sldId id="266" r:id="rId30"/>
    <p:sldId id="265" r:id="rId31"/>
    <p:sldId id="285" r:id="rId32"/>
    <p:sldId id="284" r:id="rId33"/>
    <p:sldId id="283" r:id="rId34"/>
    <p:sldId id="282" r:id="rId35"/>
    <p:sldId id="281" r:id="rId36"/>
    <p:sldId id="280" r:id="rId37"/>
    <p:sldId id="279" r:id="rId38"/>
    <p:sldId id="278" r:id="rId39"/>
    <p:sldId id="264" r:id="rId40"/>
    <p:sldId id="263" r:id="rId4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94685" autoAdjust="0"/>
  </p:normalViewPr>
  <p:slideViewPr>
    <p:cSldViewPr snapToGrid="0" snapToObjects="1">
      <p:cViewPr varScale="1">
        <p:scale>
          <a:sx n="69" d="100"/>
          <a:sy n="69" d="100"/>
        </p:scale>
        <p:origin x="540" y="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5638299-C102-0440-9DB4-679900BD6B3F}"/>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4C383FA3-FF28-9246-AD21-CC4EFCD538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343FCD8-5E78-0F45-952B-ADF8F9D50230}"/>
              </a:ext>
            </a:extLst>
          </p:cNvPr>
          <p:cNvSpPr>
            <a:spLocks noGrp="1"/>
          </p:cNvSpPr>
          <p:nvPr>
            <p:ph type="dt" sz="half" idx="10"/>
          </p:nvPr>
        </p:nvSpPr>
        <p:spPr/>
        <p:txBody>
          <a:bodyPr/>
          <a:lstStyle/>
          <a:p>
            <a:fld id="{E8DF0060-7939-9542-9CA4-2D12A00068A3}" type="datetimeFigureOut">
              <a:rPr lang="tr-TR" smtClean="0"/>
              <a:t>29.08.2023</a:t>
            </a:fld>
            <a:endParaRPr lang="tr-TR"/>
          </a:p>
        </p:txBody>
      </p:sp>
      <p:sp>
        <p:nvSpPr>
          <p:cNvPr id="5" name="Alt Bilgi Yer Tutucusu 4">
            <a:extLst>
              <a:ext uri="{FF2B5EF4-FFF2-40B4-BE49-F238E27FC236}">
                <a16:creationId xmlns:a16="http://schemas.microsoft.com/office/drawing/2014/main" id="{A50DFFE9-C780-F84C-851A-F59DC9376BF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843A043-0C88-BB49-B060-B563D5A53DC7}"/>
              </a:ext>
            </a:extLst>
          </p:cNvPr>
          <p:cNvSpPr>
            <a:spLocks noGrp="1"/>
          </p:cNvSpPr>
          <p:nvPr>
            <p:ph type="sldNum" sz="quarter" idx="12"/>
          </p:nvPr>
        </p:nvSpPr>
        <p:spPr/>
        <p:txBody>
          <a:bodyPr/>
          <a:lstStyle/>
          <a:p>
            <a:fld id="{8941C291-B3BE-AA41-B706-03DDD82642FD}" type="slidenum">
              <a:rPr lang="tr-TR" smtClean="0"/>
              <a:t>‹#›</a:t>
            </a:fld>
            <a:endParaRPr lang="tr-TR"/>
          </a:p>
        </p:txBody>
      </p:sp>
    </p:spTree>
    <p:extLst>
      <p:ext uri="{BB962C8B-B14F-4D97-AF65-F5344CB8AC3E}">
        <p14:creationId xmlns:p14="http://schemas.microsoft.com/office/powerpoint/2010/main" val="672560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221CABF-28E7-8742-9226-970952B96688}"/>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EEBA38C2-1D83-AD4A-8A3A-1738B4FF0A98}"/>
              </a:ext>
            </a:extLst>
          </p:cNvPr>
          <p:cNvSpPr>
            <a:spLocks noGrp="1"/>
          </p:cNvSpPr>
          <p:nvPr>
            <p:ph type="body" orient="vert" idx="1"/>
          </p:nvPr>
        </p:nvSpPr>
        <p:spPr/>
        <p:txBody>
          <a:bodyPr vert="eaVert"/>
          <a:lstStyle/>
          <a:p>
            <a:r>
              <a:rPr lang="tr-TR"/>
              <a:t>Asıl metin stillerini düzenlemek için tıklayın
İkinci düzey
Üçüncü düzey
Dördüncü düzey
Beşinci düzey</a:t>
            </a:r>
          </a:p>
        </p:txBody>
      </p:sp>
      <p:sp>
        <p:nvSpPr>
          <p:cNvPr id="4" name="Veri Yer Tutucusu 3">
            <a:extLst>
              <a:ext uri="{FF2B5EF4-FFF2-40B4-BE49-F238E27FC236}">
                <a16:creationId xmlns:a16="http://schemas.microsoft.com/office/drawing/2014/main" id="{B8652D8D-EA64-924F-8FC2-82CB9F7E1A13}"/>
              </a:ext>
            </a:extLst>
          </p:cNvPr>
          <p:cNvSpPr>
            <a:spLocks noGrp="1"/>
          </p:cNvSpPr>
          <p:nvPr>
            <p:ph type="dt" sz="half" idx="10"/>
          </p:nvPr>
        </p:nvSpPr>
        <p:spPr/>
        <p:txBody>
          <a:bodyPr/>
          <a:lstStyle/>
          <a:p>
            <a:fld id="{E8DF0060-7939-9542-9CA4-2D12A00068A3}" type="datetimeFigureOut">
              <a:rPr lang="tr-TR" smtClean="0"/>
              <a:t>29.08.2023</a:t>
            </a:fld>
            <a:endParaRPr lang="tr-TR"/>
          </a:p>
        </p:txBody>
      </p:sp>
      <p:sp>
        <p:nvSpPr>
          <p:cNvPr id="5" name="Alt Bilgi Yer Tutucusu 4">
            <a:extLst>
              <a:ext uri="{FF2B5EF4-FFF2-40B4-BE49-F238E27FC236}">
                <a16:creationId xmlns:a16="http://schemas.microsoft.com/office/drawing/2014/main" id="{14ABD85E-20BB-C945-A607-D10AF0EB5F7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99D4E4E-3686-6A42-B6F5-C3A88D69111C}"/>
              </a:ext>
            </a:extLst>
          </p:cNvPr>
          <p:cNvSpPr>
            <a:spLocks noGrp="1"/>
          </p:cNvSpPr>
          <p:nvPr>
            <p:ph type="sldNum" sz="quarter" idx="12"/>
          </p:nvPr>
        </p:nvSpPr>
        <p:spPr/>
        <p:txBody>
          <a:bodyPr/>
          <a:lstStyle/>
          <a:p>
            <a:fld id="{8941C291-B3BE-AA41-B706-03DDD82642FD}" type="slidenum">
              <a:rPr lang="tr-TR" smtClean="0"/>
              <a:t>‹#›</a:t>
            </a:fld>
            <a:endParaRPr lang="tr-TR"/>
          </a:p>
        </p:txBody>
      </p:sp>
    </p:spTree>
    <p:extLst>
      <p:ext uri="{BB962C8B-B14F-4D97-AF65-F5344CB8AC3E}">
        <p14:creationId xmlns:p14="http://schemas.microsoft.com/office/powerpoint/2010/main" val="651708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1419B49-6DEE-D94E-97E2-DAD5309D5E86}"/>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974E4E24-BA4B-644F-9092-66ABD41BBC6D}"/>
              </a:ext>
            </a:extLst>
          </p:cNvPr>
          <p:cNvSpPr>
            <a:spLocks noGrp="1"/>
          </p:cNvSpPr>
          <p:nvPr>
            <p:ph type="body" orient="vert" idx="1"/>
          </p:nvPr>
        </p:nvSpPr>
        <p:spPr>
          <a:xfrm>
            <a:off x="838200" y="365125"/>
            <a:ext cx="7734300" cy="5811838"/>
          </a:xfrm>
        </p:spPr>
        <p:txBody>
          <a:bodyPr vert="eaVert"/>
          <a:lstStyle/>
          <a:p>
            <a:r>
              <a:rPr lang="tr-TR"/>
              <a:t>Asıl metin stillerini düzenlemek için tıklayın
İkinci düzey
Üçüncü düzey
Dördüncü düzey
Beşinci düzey</a:t>
            </a:r>
          </a:p>
        </p:txBody>
      </p:sp>
      <p:sp>
        <p:nvSpPr>
          <p:cNvPr id="4" name="Veri Yer Tutucusu 3">
            <a:extLst>
              <a:ext uri="{FF2B5EF4-FFF2-40B4-BE49-F238E27FC236}">
                <a16:creationId xmlns:a16="http://schemas.microsoft.com/office/drawing/2014/main" id="{2588B529-D850-1240-B7CE-A37568137F61}"/>
              </a:ext>
            </a:extLst>
          </p:cNvPr>
          <p:cNvSpPr>
            <a:spLocks noGrp="1"/>
          </p:cNvSpPr>
          <p:nvPr>
            <p:ph type="dt" sz="half" idx="10"/>
          </p:nvPr>
        </p:nvSpPr>
        <p:spPr/>
        <p:txBody>
          <a:bodyPr/>
          <a:lstStyle/>
          <a:p>
            <a:fld id="{E8DF0060-7939-9542-9CA4-2D12A00068A3}" type="datetimeFigureOut">
              <a:rPr lang="tr-TR" smtClean="0"/>
              <a:t>29.08.2023</a:t>
            </a:fld>
            <a:endParaRPr lang="tr-TR"/>
          </a:p>
        </p:txBody>
      </p:sp>
      <p:sp>
        <p:nvSpPr>
          <p:cNvPr id="5" name="Alt Bilgi Yer Tutucusu 4">
            <a:extLst>
              <a:ext uri="{FF2B5EF4-FFF2-40B4-BE49-F238E27FC236}">
                <a16:creationId xmlns:a16="http://schemas.microsoft.com/office/drawing/2014/main" id="{56BC7246-F7BA-254D-983E-81BA436F905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4E2A7-A068-F74A-97E2-465EC5BB3B1E}"/>
              </a:ext>
            </a:extLst>
          </p:cNvPr>
          <p:cNvSpPr>
            <a:spLocks noGrp="1"/>
          </p:cNvSpPr>
          <p:nvPr>
            <p:ph type="sldNum" sz="quarter" idx="12"/>
          </p:nvPr>
        </p:nvSpPr>
        <p:spPr/>
        <p:txBody>
          <a:bodyPr/>
          <a:lstStyle/>
          <a:p>
            <a:fld id="{8941C291-B3BE-AA41-B706-03DDD82642FD}" type="slidenum">
              <a:rPr lang="tr-TR" smtClean="0"/>
              <a:t>‹#›</a:t>
            </a:fld>
            <a:endParaRPr lang="tr-TR"/>
          </a:p>
        </p:txBody>
      </p:sp>
    </p:spTree>
    <p:extLst>
      <p:ext uri="{BB962C8B-B14F-4D97-AF65-F5344CB8AC3E}">
        <p14:creationId xmlns:p14="http://schemas.microsoft.com/office/powerpoint/2010/main" val="160829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17F50E2-D6BC-9D48-9387-F33768A660F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21559E4-66F6-F849-A5D4-8B14E853CEEB}"/>
              </a:ext>
            </a:extLst>
          </p:cNvPr>
          <p:cNvSpPr>
            <a:spLocks noGrp="1"/>
          </p:cNvSpPr>
          <p:nvPr>
            <p:ph idx="1"/>
          </p:nvPr>
        </p:nvSpPr>
        <p:spPr/>
        <p:txBody>
          <a:bodyPr/>
          <a:lstStyle/>
          <a:p>
            <a:r>
              <a:rPr lang="tr-TR"/>
              <a:t>Asıl metin stillerini düzenlemek için tıklayın
İkinci düzey
Üçüncü düzey
Dördüncü düzey
Beşinci düzey</a:t>
            </a:r>
          </a:p>
        </p:txBody>
      </p:sp>
      <p:sp>
        <p:nvSpPr>
          <p:cNvPr id="4" name="Veri Yer Tutucusu 3">
            <a:extLst>
              <a:ext uri="{FF2B5EF4-FFF2-40B4-BE49-F238E27FC236}">
                <a16:creationId xmlns:a16="http://schemas.microsoft.com/office/drawing/2014/main" id="{D198529A-C5DE-2948-8135-F09E539C898B}"/>
              </a:ext>
            </a:extLst>
          </p:cNvPr>
          <p:cNvSpPr>
            <a:spLocks noGrp="1"/>
          </p:cNvSpPr>
          <p:nvPr>
            <p:ph type="dt" sz="half" idx="10"/>
          </p:nvPr>
        </p:nvSpPr>
        <p:spPr/>
        <p:txBody>
          <a:bodyPr/>
          <a:lstStyle/>
          <a:p>
            <a:fld id="{E8DF0060-7939-9542-9CA4-2D12A00068A3}" type="datetimeFigureOut">
              <a:rPr lang="tr-TR" smtClean="0"/>
              <a:t>29.08.2023</a:t>
            </a:fld>
            <a:endParaRPr lang="tr-TR"/>
          </a:p>
        </p:txBody>
      </p:sp>
      <p:sp>
        <p:nvSpPr>
          <p:cNvPr id="5" name="Alt Bilgi Yer Tutucusu 4">
            <a:extLst>
              <a:ext uri="{FF2B5EF4-FFF2-40B4-BE49-F238E27FC236}">
                <a16:creationId xmlns:a16="http://schemas.microsoft.com/office/drawing/2014/main" id="{B4F6D027-FB40-7242-B5E4-6D74F224CE0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02113FB-1E42-8245-BD6A-327EDAF4AF16}"/>
              </a:ext>
            </a:extLst>
          </p:cNvPr>
          <p:cNvSpPr>
            <a:spLocks noGrp="1"/>
          </p:cNvSpPr>
          <p:nvPr>
            <p:ph type="sldNum" sz="quarter" idx="12"/>
          </p:nvPr>
        </p:nvSpPr>
        <p:spPr/>
        <p:txBody>
          <a:bodyPr/>
          <a:lstStyle/>
          <a:p>
            <a:fld id="{8941C291-B3BE-AA41-B706-03DDD82642FD}" type="slidenum">
              <a:rPr lang="tr-TR" smtClean="0"/>
              <a:t>‹#›</a:t>
            </a:fld>
            <a:endParaRPr lang="tr-TR"/>
          </a:p>
        </p:txBody>
      </p:sp>
    </p:spTree>
    <p:extLst>
      <p:ext uri="{BB962C8B-B14F-4D97-AF65-F5344CB8AC3E}">
        <p14:creationId xmlns:p14="http://schemas.microsoft.com/office/powerpoint/2010/main" val="540725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E3310BF-C848-C842-90E4-63EB3D2B6F88}"/>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605DC4F-94ED-2647-AA7D-6026079387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tr-TR"/>
              <a:t>Asıl metin stillerini düzenlemek için tıklayın
İkinci düzey
Üçüncü düzey
Dördüncü düzey
Beşinci düzey</a:t>
            </a:r>
          </a:p>
        </p:txBody>
      </p:sp>
      <p:sp>
        <p:nvSpPr>
          <p:cNvPr id="4" name="Veri Yer Tutucusu 3">
            <a:extLst>
              <a:ext uri="{FF2B5EF4-FFF2-40B4-BE49-F238E27FC236}">
                <a16:creationId xmlns:a16="http://schemas.microsoft.com/office/drawing/2014/main" id="{97AC73DA-499A-DD4C-A8DF-51BCCF91F675}"/>
              </a:ext>
            </a:extLst>
          </p:cNvPr>
          <p:cNvSpPr>
            <a:spLocks noGrp="1"/>
          </p:cNvSpPr>
          <p:nvPr>
            <p:ph type="dt" sz="half" idx="10"/>
          </p:nvPr>
        </p:nvSpPr>
        <p:spPr/>
        <p:txBody>
          <a:bodyPr/>
          <a:lstStyle/>
          <a:p>
            <a:fld id="{E8DF0060-7939-9542-9CA4-2D12A00068A3}" type="datetimeFigureOut">
              <a:rPr lang="tr-TR" smtClean="0"/>
              <a:t>29.08.2023</a:t>
            </a:fld>
            <a:endParaRPr lang="tr-TR"/>
          </a:p>
        </p:txBody>
      </p:sp>
      <p:sp>
        <p:nvSpPr>
          <p:cNvPr id="5" name="Alt Bilgi Yer Tutucusu 4">
            <a:extLst>
              <a:ext uri="{FF2B5EF4-FFF2-40B4-BE49-F238E27FC236}">
                <a16:creationId xmlns:a16="http://schemas.microsoft.com/office/drawing/2014/main" id="{3C56603A-F891-A64A-AD2C-41A2CDD3F49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EF1E048-7253-8B4E-B5B9-AE125BD77A92}"/>
              </a:ext>
            </a:extLst>
          </p:cNvPr>
          <p:cNvSpPr>
            <a:spLocks noGrp="1"/>
          </p:cNvSpPr>
          <p:nvPr>
            <p:ph type="sldNum" sz="quarter" idx="12"/>
          </p:nvPr>
        </p:nvSpPr>
        <p:spPr/>
        <p:txBody>
          <a:bodyPr/>
          <a:lstStyle/>
          <a:p>
            <a:fld id="{8941C291-B3BE-AA41-B706-03DDD82642FD}" type="slidenum">
              <a:rPr lang="tr-TR" smtClean="0"/>
              <a:t>‹#›</a:t>
            </a:fld>
            <a:endParaRPr lang="tr-TR"/>
          </a:p>
        </p:txBody>
      </p:sp>
    </p:spTree>
    <p:extLst>
      <p:ext uri="{BB962C8B-B14F-4D97-AF65-F5344CB8AC3E}">
        <p14:creationId xmlns:p14="http://schemas.microsoft.com/office/powerpoint/2010/main" val="2812001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68D20E4-99C2-4942-B971-6313ECB0108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CF265C8-3F02-9747-B893-A3CD6733B1B0}"/>
              </a:ext>
            </a:extLst>
          </p:cNvPr>
          <p:cNvSpPr>
            <a:spLocks noGrp="1"/>
          </p:cNvSpPr>
          <p:nvPr>
            <p:ph sz="half" idx="1"/>
          </p:nvPr>
        </p:nvSpPr>
        <p:spPr>
          <a:xfrm>
            <a:off x="838200" y="1825625"/>
            <a:ext cx="5181600" cy="4351338"/>
          </a:xfrm>
        </p:spPr>
        <p:txBody>
          <a:bodyPr/>
          <a:lstStyle/>
          <a:p>
            <a:r>
              <a:rPr lang="tr-TR"/>
              <a:t>Asıl metin stillerini düzenlemek için tıklayın
İkinci düzey
Üçüncü düzey
Dördüncü düzey
Beşinci düzey</a:t>
            </a:r>
          </a:p>
        </p:txBody>
      </p:sp>
      <p:sp>
        <p:nvSpPr>
          <p:cNvPr id="4" name="İçerik Yer Tutucusu 3">
            <a:extLst>
              <a:ext uri="{FF2B5EF4-FFF2-40B4-BE49-F238E27FC236}">
                <a16:creationId xmlns:a16="http://schemas.microsoft.com/office/drawing/2014/main" id="{54B75E41-2445-C44E-9097-9618AB56A3A4}"/>
              </a:ext>
            </a:extLst>
          </p:cNvPr>
          <p:cNvSpPr>
            <a:spLocks noGrp="1"/>
          </p:cNvSpPr>
          <p:nvPr>
            <p:ph sz="half" idx="2"/>
          </p:nvPr>
        </p:nvSpPr>
        <p:spPr>
          <a:xfrm>
            <a:off x="6172200" y="1825625"/>
            <a:ext cx="5181600" cy="4351338"/>
          </a:xfrm>
        </p:spPr>
        <p:txBody>
          <a:bodyPr/>
          <a:lstStyle/>
          <a:p>
            <a:r>
              <a:rPr lang="tr-TR"/>
              <a:t>Asıl metin stillerini düzenlemek için tıklayın
İkinci düzey
Üçüncü düzey
Dördüncü düzey
Beşinci düzey</a:t>
            </a:r>
          </a:p>
        </p:txBody>
      </p:sp>
      <p:sp>
        <p:nvSpPr>
          <p:cNvPr id="5" name="Veri Yer Tutucusu 4">
            <a:extLst>
              <a:ext uri="{FF2B5EF4-FFF2-40B4-BE49-F238E27FC236}">
                <a16:creationId xmlns:a16="http://schemas.microsoft.com/office/drawing/2014/main" id="{CA7EDD63-C8EA-9A4B-90D7-2B57B4C4F170}"/>
              </a:ext>
            </a:extLst>
          </p:cNvPr>
          <p:cNvSpPr>
            <a:spLocks noGrp="1"/>
          </p:cNvSpPr>
          <p:nvPr>
            <p:ph type="dt" sz="half" idx="10"/>
          </p:nvPr>
        </p:nvSpPr>
        <p:spPr/>
        <p:txBody>
          <a:bodyPr/>
          <a:lstStyle/>
          <a:p>
            <a:fld id="{E8DF0060-7939-9542-9CA4-2D12A00068A3}" type="datetimeFigureOut">
              <a:rPr lang="tr-TR" smtClean="0"/>
              <a:t>29.08.2023</a:t>
            </a:fld>
            <a:endParaRPr lang="tr-TR"/>
          </a:p>
        </p:txBody>
      </p:sp>
      <p:sp>
        <p:nvSpPr>
          <p:cNvPr id="6" name="Alt Bilgi Yer Tutucusu 5">
            <a:extLst>
              <a:ext uri="{FF2B5EF4-FFF2-40B4-BE49-F238E27FC236}">
                <a16:creationId xmlns:a16="http://schemas.microsoft.com/office/drawing/2014/main" id="{A01FAE7F-29A2-9945-AE78-1F554E07A91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64C392C-7C5D-8842-A12D-76A712F64232}"/>
              </a:ext>
            </a:extLst>
          </p:cNvPr>
          <p:cNvSpPr>
            <a:spLocks noGrp="1"/>
          </p:cNvSpPr>
          <p:nvPr>
            <p:ph type="sldNum" sz="quarter" idx="12"/>
          </p:nvPr>
        </p:nvSpPr>
        <p:spPr/>
        <p:txBody>
          <a:bodyPr/>
          <a:lstStyle/>
          <a:p>
            <a:fld id="{8941C291-B3BE-AA41-B706-03DDD82642FD}" type="slidenum">
              <a:rPr lang="tr-TR" smtClean="0"/>
              <a:t>‹#›</a:t>
            </a:fld>
            <a:endParaRPr lang="tr-TR"/>
          </a:p>
        </p:txBody>
      </p:sp>
    </p:spTree>
    <p:extLst>
      <p:ext uri="{BB962C8B-B14F-4D97-AF65-F5344CB8AC3E}">
        <p14:creationId xmlns:p14="http://schemas.microsoft.com/office/powerpoint/2010/main" val="2916726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0A2B16D-D0B5-8E4C-B817-D8276929F63C}"/>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A428B52-569A-FA43-ACFF-A7CF3D094A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düzenlemek için tıklayın
İkinci düzey
Üçüncü düzey
Dördüncü düzey
Beşinci düzey</a:t>
            </a:r>
          </a:p>
        </p:txBody>
      </p:sp>
      <p:sp>
        <p:nvSpPr>
          <p:cNvPr id="4" name="İçerik Yer Tutucusu 3">
            <a:extLst>
              <a:ext uri="{FF2B5EF4-FFF2-40B4-BE49-F238E27FC236}">
                <a16:creationId xmlns:a16="http://schemas.microsoft.com/office/drawing/2014/main" id="{2ECDF3D6-4B8A-3E42-A1AA-661ED9C034A3}"/>
              </a:ext>
            </a:extLst>
          </p:cNvPr>
          <p:cNvSpPr>
            <a:spLocks noGrp="1"/>
          </p:cNvSpPr>
          <p:nvPr>
            <p:ph sz="half" idx="2"/>
          </p:nvPr>
        </p:nvSpPr>
        <p:spPr>
          <a:xfrm>
            <a:off x="839788" y="2505075"/>
            <a:ext cx="5157787" cy="3684588"/>
          </a:xfrm>
        </p:spPr>
        <p:txBody>
          <a:bodyPr/>
          <a:lstStyle/>
          <a:p>
            <a:r>
              <a:rPr lang="tr-TR"/>
              <a:t>Asıl metin stillerini düzenlemek için tıklayın
İkinci düzey
Üçüncü düzey
Dördüncü düzey
Beşinci düzey</a:t>
            </a:r>
          </a:p>
        </p:txBody>
      </p:sp>
      <p:sp>
        <p:nvSpPr>
          <p:cNvPr id="5" name="Metin Yer Tutucusu 4">
            <a:extLst>
              <a:ext uri="{FF2B5EF4-FFF2-40B4-BE49-F238E27FC236}">
                <a16:creationId xmlns:a16="http://schemas.microsoft.com/office/drawing/2014/main" id="{4064886D-6ACD-3741-B020-80E21E9638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düzenlemek için tıklayın
İkinci düzey
Üçüncü düzey
Dördüncü düzey
Beşinci düzey</a:t>
            </a:r>
          </a:p>
        </p:txBody>
      </p:sp>
      <p:sp>
        <p:nvSpPr>
          <p:cNvPr id="6" name="İçerik Yer Tutucusu 5">
            <a:extLst>
              <a:ext uri="{FF2B5EF4-FFF2-40B4-BE49-F238E27FC236}">
                <a16:creationId xmlns:a16="http://schemas.microsoft.com/office/drawing/2014/main" id="{BF8F735C-A6A1-0647-9E0E-C8BE30718068}"/>
              </a:ext>
            </a:extLst>
          </p:cNvPr>
          <p:cNvSpPr>
            <a:spLocks noGrp="1"/>
          </p:cNvSpPr>
          <p:nvPr>
            <p:ph sz="quarter" idx="4"/>
          </p:nvPr>
        </p:nvSpPr>
        <p:spPr>
          <a:xfrm>
            <a:off x="6172200" y="2505075"/>
            <a:ext cx="5183188" cy="3684588"/>
          </a:xfrm>
        </p:spPr>
        <p:txBody>
          <a:bodyPr/>
          <a:lstStyle/>
          <a:p>
            <a:r>
              <a:rPr lang="tr-TR"/>
              <a:t>Asıl metin stillerini düzenlemek için tıklayın
İkinci düzey
Üçüncü düzey
Dördüncü düzey
Beşinci düzey</a:t>
            </a:r>
          </a:p>
        </p:txBody>
      </p:sp>
      <p:sp>
        <p:nvSpPr>
          <p:cNvPr id="7" name="Veri Yer Tutucusu 6">
            <a:extLst>
              <a:ext uri="{FF2B5EF4-FFF2-40B4-BE49-F238E27FC236}">
                <a16:creationId xmlns:a16="http://schemas.microsoft.com/office/drawing/2014/main" id="{507156BB-44E2-4D43-8DE7-1548773F23BA}"/>
              </a:ext>
            </a:extLst>
          </p:cNvPr>
          <p:cNvSpPr>
            <a:spLocks noGrp="1"/>
          </p:cNvSpPr>
          <p:nvPr>
            <p:ph type="dt" sz="half" idx="10"/>
          </p:nvPr>
        </p:nvSpPr>
        <p:spPr/>
        <p:txBody>
          <a:bodyPr/>
          <a:lstStyle/>
          <a:p>
            <a:fld id="{E8DF0060-7939-9542-9CA4-2D12A00068A3}" type="datetimeFigureOut">
              <a:rPr lang="tr-TR" smtClean="0"/>
              <a:t>29.08.2023</a:t>
            </a:fld>
            <a:endParaRPr lang="tr-TR"/>
          </a:p>
        </p:txBody>
      </p:sp>
      <p:sp>
        <p:nvSpPr>
          <p:cNvPr id="8" name="Alt Bilgi Yer Tutucusu 7">
            <a:extLst>
              <a:ext uri="{FF2B5EF4-FFF2-40B4-BE49-F238E27FC236}">
                <a16:creationId xmlns:a16="http://schemas.microsoft.com/office/drawing/2014/main" id="{316974FB-9BC7-4943-9FED-3C10FD872169}"/>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CDF24999-8DB3-F247-84DF-5E06CE3BECB6}"/>
              </a:ext>
            </a:extLst>
          </p:cNvPr>
          <p:cNvSpPr>
            <a:spLocks noGrp="1"/>
          </p:cNvSpPr>
          <p:nvPr>
            <p:ph type="sldNum" sz="quarter" idx="12"/>
          </p:nvPr>
        </p:nvSpPr>
        <p:spPr/>
        <p:txBody>
          <a:bodyPr/>
          <a:lstStyle/>
          <a:p>
            <a:fld id="{8941C291-B3BE-AA41-B706-03DDD82642FD}" type="slidenum">
              <a:rPr lang="tr-TR" smtClean="0"/>
              <a:t>‹#›</a:t>
            </a:fld>
            <a:endParaRPr lang="tr-TR"/>
          </a:p>
        </p:txBody>
      </p:sp>
    </p:spTree>
    <p:extLst>
      <p:ext uri="{BB962C8B-B14F-4D97-AF65-F5344CB8AC3E}">
        <p14:creationId xmlns:p14="http://schemas.microsoft.com/office/powerpoint/2010/main" val="242363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006E93D-AF85-0E4C-A1D1-DBDBF423F49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CB0D494B-F7A4-F04A-8C35-5A7F8EBF757D}"/>
              </a:ext>
            </a:extLst>
          </p:cNvPr>
          <p:cNvSpPr>
            <a:spLocks noGrp="1"/>
          </p:cNvSpPr>
          <p:nvPr>
            <p:ph type="dt" sz="half" idx="10"/>
          </p:nvPr>
        </p:nvSpPr>
        <p:spPr/>
        <p:txBody>
          <a:bodyPr/>
          <a:lstStyle/>
          <a:p>
            <a:fld id="{E8DF0060-7939-9542-9CA4-2D12A00068A3}" type="datetimeFigureOut">
              <a:rPr lang="tr-TR" smtClean="0"/>
              <a:t>29.08.2023</a:t>
            </a:fld>
            <a:endParaRPr lang="tr-TR"/>
          </a:p>
        </p:txBody>
      </p:sp>
      <p:sp>
        <p:nvSpPr>
          <p:cNvPr id="4" name="Alt Bilgi Yer Tutucusu 3">
            <a:extLst>
              <a:ext uri="{FF2B5EF4-FFF2-40B4-BE49-F238E27FC236}">
                <a16:creationId xmlns:a16="http://schemas.microsoft.com/office/drawing/2014/main" id="{99206460-606C-1D4F-BEFC-DF401AA111D5}"/>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FB77C696-E772-3146-A3DA-F6B8E3B7BC90}"/>
              </a:ext>
            </a:extLst>
          </p:cNvPr>
          <p:cNvSpPr>
            <a:spLocks noGrp="1"/>
          </p:cNvSpPr>
          <p:nvPr>
            <p:ph type="sldNum" sz="quarter" idx="12"/>
          </p:nvPr>
        </p:nvSpPr>
        <p:spPr/>
        <p:txBody>
          <a:bodyPr/>
          <a:lstStyle/>
          <a:p>
            <a:fld id="{8941C291-B3BE-AA41-B706-03DDD82642FD}" type="slidenum">
              <a:rPr lang="tr-TR" smtClean="0"/>
              <a:t>‹#›</a:t>
            </a:fld>
            <a:endParaRPr lang="tr-TR"/>
          </a:p>
        </p:txBody>
      </p:sp>
    </p:spTree>
    <p:extLst>
      <p:ext uri="{BB962C8B-B14F-4D97-AF65-F5344CB8AC3E}">
        <p14:creationId xmlns:p14="http://schemas.microsoft.com/office/powerpoint/2010/main" val="184879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945E0C4-7499-8740-8D54-A7DA7E635ACA}"/>
              </a:ext>
            </a:extLst>
          </p:cNvPr>
          <p:cNvSpPr>
            <a:spLocks noGrp="1"/>
          </p:cNvSpPr>
          <p:nvPr>
            <p:ph type="dt" sz="half" idx="10"/>
          </p:nvPr>
        </p:nvSpPr>
        <p:spPr/>
        <p:txBody>
          <a:bodyPr/>
          <a:lstStyle/>
          <a:p>
            <a:fld id="{E8DF0060-7939-9542-9CA4-2D12A00068A3}" type="datetimeFigureOut">
              <a:rPr lang="tr-TR" smtClean="0"/>
              <a:t>29.08.2023</a:t>
            </a:fld>
            <a:endParaRPr lang="tr-TR"/>
          </a:p>
        </p:txBody>
      </p:sp>
      <p:sp>
        <p:nvSpPr>
          <p:cNvPr id="3" name="Alt Bilgi Yer Tutucusu 2">
            <a:extLst>
              <a:ext uri="{FF2B5EF4-FFF2-40B4-BE49-F238E27FC236}">
                <a16:creationId xmlns:a16="http://schemas.microsoft.com/office/drawing/2014/main" id="{7B6CA455-09EE-3E41-91E3-A169EA546F06}"/>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73B54B6E-37C1-4744-B7E4-74E867AB484E}"/>
              </a:ext>
            </a:extLst>
          </p:cNvPr>
          <p:cNvSpPr>
            <a:spLocks noGrp="1"/>
          </p:cNvSpPr>
          <p:nvPr>
            <p:ph type="sldNum" sz="quarter" idx="12"/>
          </p:nvPr>
        </p:nvSpPr>
        <p:spPr/>
        <p:txBody>
          <a:bodyPr/>
          <a:lstStyle/>
          <a:p>
            <a:fld id="{8941C291-B3BE-AA41-B706-03DDD82642FD}" type="slidenum">
              <a:rPr lang="tr-TR" smtClean="0"/>
              <a:t>‹#›</a:t>
            </a:fld>
            <a:endParaRPr lang="tr-TR"/>
          </a:p>
        </p:txBody>
      </p:sp>
    </p:spTree>
    <p:extLst>
      <p:ext uri="{BB962C8B-B14F-4D97-AF65-F5344CB8AC3E}">
        <p14:creationId xmlns:p14="http://schemas.microsoft.com/office/powerpoint/2010/main" val="2687092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CCADDFA-7162-9E46-B6EB-57EB5837B4E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11C51360-7531-6749-8A91-D203496BDE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tr-TR"/>
              <a:t>Asıl metin stillerini düzenlemek için tıklayın
İkinci düzey
Üçüncü düzey
Dördüncü düzey
Beşinci düzey</a:t>
            </a:r>
          </a:p>
        </p:txBody>
      </p:sp>
      <p:sp>
        <p:nvSpPr>
          <p:cNvPr id="4" name="Metin Yer Tutucusu 3">
            <a:extLst>
              <a:ext uri="{FF2B5EF4-FFF2-40B4-BE49-F238E27FC236}">
                <a16:creationId xmlns:a16="http://schemas.microsoft.com/office/drawing/2014/main" id="{F4E29ED3-7EE9-C149-A0DF-054BD2CF97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düzenlemek için tıklayın
İkinci düzey
Üçüncü düzey
Dördüncü düzey
Beşinci düzey</a:t>
            </a:r>
          </a:p>
        </p:txBody>
      </p:sp>
      <p:sp>
        <p:nvSpPr>
          <p:cNvPr id="5" name="Veri Yer Tutucusu 4">
            <a:extLst>
              <a:ext uri="{FF2B5EF4-FFF2-40B4-BE49-F238E27FC236}">
                <a16:creationId xmlns:a16="http://schemas.microsoft.com/office/drawing/2014/main" id="{35FE84F6-0C40-8C40-A3EB-4C88BD362517}"/>
              </a:ext>
            </a:extLst>
          </p:cNvPr>
          <p:cNvSpPr>
            <a:spLocks noGrp="1"/>
          </p:cNvSpPr>
          <p:nvPr>
            <p:ph type="dt" sz="half" idx="10"/>
          </p:nvPr>
        </p:nvSpPr>
        <p:spPr/>
        <p:txBody>
          <a:bodyPr/>
          <a:lstStyle/>
          <a:p>
            <a:fld id="{E8DF0060-7939-9542-9CA4-2D12A00068A3}" type="datetimeFigureOut">
              <a:rPr lang="tr-TR" smtClean="0"/>
              <a:t>29.08.2023</a:t>
            </a:fld>
            <a:endParaRPr lang="tr-TR"/>
          </a:p>
        </p:txBody>
      </p:sp>
      <p:sp>
        <p:nvSpPr>
          <p:cNvPr id="6" name="Alt Bilgi Yer Tutucusu 5">
            <a:extLst>
              <a:ext uri="{FF2B5EF4-FFF2-40B4-BE49-F238E27FC236}">
                <a16:creationId xmlns:a16="http://schemas.microsoft.com/office/drawing/2014/main" id="{47CC9F8D-03F6-9645-BB9E-F368D68E519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75FDDF4-ECA5-A946-B21D-0C41D470A3DF}"/>
              </a:ext>
            </a:extLst>
          </p:cNvPr>
          <p:cNvSpPr>
            <a:spLocks noGrp="1"/>
          </p:cNvSpPr>
          <p:nvPr>
            <p:ph type="sldNum" sz="quarter" idx="12"/>
          </p:nvPr>
        </p:nvSpPr>
        <p:spPr/>
        <p:txBody>
          <a:bodyPr/>
          <a:lstStyle/>
          <a:p>
            <a:fld id="{8941C291-B3BE-AA41-B706-03DDD82642FD}" type="slidenum">
              <a:rPr lang="tr-TR" smtClean="0"/>
              <a:t>‹#›</a:t>
            </a:fld>
            <a:endParaRPr lang="tr-TR"/>
          </a:p>
        </p:txBody>
      </p:sp>
    </p:spTree>
    <p:extLst>
      <p:ext uri="{BB962C8B-B14F-4D97-AF65-F5344CB8AC3E}">
        <p14:creationId xmlns:p14="http://schemas.microsoft.com/office/powerpoint/2010/main" val="2162415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F274835-574F-2D47-AD12-5D02FFFBC60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66DC42B-903B-1942-9B9C-0795FDBCF2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906C127C-6942-884F-BB8F-0EE18A3667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düzenlemek için tıklayın
İkinci düzey
Üçüncü düzey
Dördüncü düzey
Beşinci düzey</a:t>
            </a:r>
          </a:p>
        </p:txBody>
      </p:sp>
      <p:sp>
        <p:nvSpPr>
          <p:cNvPr id="5" name="Veri Yer Tutucusu 4">
            <a:extLst>
              <a:ext uri="{FF2B5EF4-FFF2-40B4-BE49-F238E27FC236}">
                <a16:creationId xmlns:a16="http://schemas.microsoft.com/office/drawing/2014/main" id="{73D355CA-7933-1341-B3B6-F88CCD8E31E4}"/>
              </a:ext>
            </a:extLst>
          </p:cNvPr>
          <p:cNvSpPr>
            <a:spLocks noGrp="1"/>
          </p:cNvSpPr>
          <p:nvPr>
            <p:ph type="dt" sz="half" idx="10"/>
          </p:nvPr>
        </p:nvSpPr>
        <p:spPr/>
        <p:txBody>
          <a:bodyPr/>
          <a:lstStyle/>
          <a:p>
            <a:fld id="{E8DF0060-7939-9542-9CA4-2D12A00068A3}" type="datetimeFigureOut">
              <a:rPr lang="tr-TR" smtClean="0"/>
              <a:t>29.08.2023</a:t>
            </a:fld>
            <a:endParaRPr lang="tr-TR"/>
          </a:p>
        </p:txBody>
      </p:sp>
      <p:sp>
        <p:nvSpPr>
          <p:cNvPr id="6" name="Alt Bilgi Yer Tutucusu 5">
            <a:extLst>
              <a:ext uri="{FF2B5EF4-FFF2-40B4-BE49-F238E27FC236}">
                <a16:creationId xmlns:a16="http://schemas.microsoft.com/office/drawing/2014/main" id="{62B265F3-DA7B-2B48-A5AF-6C0F64C9C9D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AB0E997-0D17-0C4B-9500-B3CB12372C41}"/>
              </a:ext>
            </a:extLst>
          </p:cNvPr>
          <p:cNvSpPr>
            <a:spLocks noGrp="1"/>
          </p:cNvSpPr>
          <p:nvPr>
            <p:ph type="sldNum" sz="quarter" idx="12"/>
          </p:nvPr>
        </p:nvSpPr>
        <p:spPr/>
        <p:txBody>
          <a:bodyPr/>
          <a:lstStyle/>
          <a:p>
            <a:fld id="{8941C291-B3BE-AA41-B706-03DDD82642FD}" type="slidenum">
              <a:rPr lang="tr-TR" smtClean="0"/>
              <a:t>‹#›</a:t>
            </a:fld>
            <a:endParaRPr lang="tr-TR"/>
          </a:p>
        </p:txBody>
      </p:sp>
    </p:spTree>
    <p:extLst>
      <p:ext uri="{BB962C8B-B14F-4D97-AF65-F5344CB8AC3E}">
        <p14:creationId xmlns:p14="http://schemas.microsoft.com/office/powerpoint/2010/main" val="1574591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6B7D2920-3460-3F41-B8CC-EC4E64A33B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8E00175-28AA-1341-99F1-618478A682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tr-TR"/>
              <a:t>Asıl metin stillerini düzenlemek için tıklayın
İkinci düzey
Üçüncü düzey
Dördüncü düzey
Beşinci düzey</a:t>
            </a:r>
          </a:p>
        </p:txBody>
      </p:sp>
      <p:sp>
        <p:nvSpPr>
          <p:cNvPr id="4" name="Veri Yer Tutucusu 3">
            <a:extLst>
              <a:ext uri="{FF2B5EF4-FFF2-40B4-BE49-F238E27FC236}">
                <a16:creationId xmlns:a16="http://schemas.microsoft.com/office/drawing/2014/main" id="{04749635-6DF6-3647-88F4-2FAF8CCDF1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DF0060-7939-9542-9CA4-2D12A00068A3}" type="datetimeFigureOut">
              <a:rPr lang="tr-TR" smtClean="0"/>
              <a:t>29.08.2023</a:t>
            </a:fld>
            <a:endParaRPr lang="tr-TR"/>
          </a:p>
        </p:txBody>
      </p:sp>
      <p:sp>
        <p:nvSpPr>
          <p:cNvPr id="5" name="Alt Bilgi Yer Tutucusu 4">
            <a:extLst>
              <a:ext uri="{FF2B5EF4-FFF2-40B4-BE49-F238E27FC236}">
                <a16:creationId xmlns:a16="http://schemas.microsoft.com/office/drawing/2014/main" id="{4EA32745-11C1-E04A-8737-BCD89D889A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BA0F26F7-A5D7-5F45-B14D-517A1E2670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41C291-B3BE-AA41-B706-03DDD82642FD}" type="slidenum">
              <a:rPr lang="tr-TR" smtClean="0"/>
              <a:t>‹#›</a:t>
            </a:fld>
            <a:endParaRPr lang="tr-TR"/>
          </a:p>
        </p:txBody>
      </p:sp>
    </p:spTree>
    <p:extLst>
      <p:ext uri="{BB962C8B-B14F-4D97-AF65-F5344CB8AC3E}">
        <p14:creationId xmlns:p14="http://schemas.microsoft.com/office/powerpoint/2010/main" val="1480204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6.gif"/><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ocaeli dosya ön kapak">
            <a:extLst>
              <a:ext uri="{FF2B5EF4-FFF2-40B4-BE49-F238E27FC236}">
                <a16:creationId xmlns:a16="http://schemas.microsoft.com/office/drawing/2014/main" id="{197F93CC-4D03-CE44-B3C6-54F35ADCEE87}"/>
              </a:ext>
            </a:extLst>
          </p:cNvPr>
          <p:cNvPicPr>
            <a:picLocks noChangeAspect="1" noChangeArrowheads="1"/>
          </p:cNvPicPr>
          <p:nvPr/>
        </p:nvPicPr>
        <p:blipFill rotWithShape="1">
          <a:blip r:embed="rId2">
            <a:lum bright="20000" contrast="-20000"/>
          </a:blip>
          <a:srcRect l="18533" t="28945" r="20114" b="31414"/>
          <a:stretch/>
        </p:blipFill>
        <p:spPr bwMode="auto">
          <a:xfrm>
            <a:off x="8238" y="0"/>
            <a:ext cx="12192000" cy="6858000"/>
          </a:xfrm>
          <a:prstGeom prst="rect">
            <a:avLst/>
          </a:prstGeom>
          <a:noFill/>
          <a:ln w="9525">
            <a:noFill/>
            <a:miter lim="800000"/>
            <a:headEnd/>
            <a:tailEnd/>
          </a:ln>
        </p:spPr>
      </p:pic>
      <p:sp>
        <p:nvSpPr>
          <p:cNvPr id="6" name="Text Box 18">
            <a:extLst>
              <a:ext uri="{FF2B5EF4-FFF2-40B4-BE49-F238E27FC236}">
                <a16:creationId xmlns:a16="http://schemas.microsoft.com/office/drawing/2014/main" id="{18B669E7-50FF-374B-8777-D197892956D3}"/>
              </a:ext>
            </a:extLst>
          </p:cNvPr>
          <p:cNvSpPr txBox="1">
            <a:spLocks noChangeArrowheads="1"/>
          </p:cNvSpPr>
          <p:nvPr/>
        </p:nvSpPr>
        <p:spPr bwMode="auto">
          <a:xfrm>
            <a:off x="2315368" y="827885"/>
            <a:ext cx="7561262" cy="4257218"/>
          </a:xfrm>
          <a:prstGeom prst="rect">
            <a:avLst/>
          </a:prstGeom>
          <a:noFill/>
          <a:ln w="9525">
            <a:noFill/>
            <a:miter lim="800000"/>
            <a:headEnd/>
            <a:tailEnd/>
          </a:ln>
        </p:spPr>
        <p:txBody>
          <a:bodyPr lIns="70765" tIns="35383" rIns="70765" bIns="35383">
            <a:spAutoFit/>
          </a:bodyPr>
          <a:lstStyle/>
          <a:p>
            <a:pPr algn="ctr" defTabSz="708025" eaLnBrk="0" hangingPunct="0">
              <a:spcBef>
                <a:spcPct val="50000"/>
              </a:spcBef>
              <a:defRPr/>
            </a:pPr>
            <a:endParaRPr lang="tr-TR" sz="3200" b="1" dirty="0">
              <a:solidFill>
                <a:srgbClr val="5F5F5F"/>
              </a:solidFill>
            </a:endParaRPr>
          </a:p>
          <a:p>
            <a:pPr algn="ctr" defTabSz="708025" eaLnBrk="0" hangingPunct="0">
              <a:spcBef>
                <a:spcPct val="50000"/>
              </a:spcBef>
              <a:defRPr/>
            </a:pPr>
            <a:r>
              <a:rPr lang="tr-TR" altLang="tr-TR" sz="2400" b="1" dirty="0" smtClean="0"/>
              <a:t>DOĞAL AFETLER ÖNCESİ KİMYASAL YÖNETİMİNDE ALINABİLECEK ÖNLEMLER</a:t>
            </a:r>
          </a:p>
          <a:p>
            <a:pPr algn="ctr" defTabSz="708025" eaLnBrk="0" hangingPunct="0">
              <a:spcBef>
                <a:spcPct val="50000"/>
              </a:spcBef>
              <a:defRPr/>
            </a:pPr>
            <a:endParaRPr lang="tr-TR" altLang="tr-TR" sz="2000" b="1" dirty="0" smtClean="0"/>
          </a:p>
          <a:p>
            <a:pPr algn="ctr" defTabSz="708025" eaLnBrk="0" hangingPunct="0">
              <a:spcBef>
                <a:spcPct val="50000"/>
              </a:spcBef>
              <a:defRPr/>
            </a:pPr>
            <a:r>
              <a:rPr lang="tr-TR" altLang="tr-TR" sz="2000" b="1" dirty="0" smtClean="0"/>
              <a:t>Gonca ŞENER İş Başmüfettişi</a:t>
            </a:r>
            <a:endParaRPr lang="tr-TR" altLang="tr-TR" sz="2000" b="1" dirty="0" smtClean="0"/>
          </a:p>
          <a:p>
            <a:pPr algn="ctr" defTabSz="708025" eaLnBrk="0" hangingPunct="0">
              <a:spcBef>
                <a:spcPct val="50000"/>
              </a:spcBef>
              <a:defRPr/>
            </a:pPr>
            <a:r>
              <a:rPr lang="tr-TR" altLang="tr-TR" sz="2000" b="1" dirty="0" smtClean="0"/>
              <a:t>Gökçen TEMİRCİ İş Başmüfettişi</a:t>
            </a:r>
            <a:endParaRPr lang="tr-TR" altLang="tr-TR" sz="2000" b="1" dirty="0"/>
          </a:p>
          <a:p>
            <a:pPr algn="ctr" defTabSz="708025" eaLnBrk="0" hangingPunct="0">
              <a:spcBef>
                <a:spcPct val="50000"/>
              </a:spcBef>
              <a:defRPr/>
            </a:pPr>
            <a:r>
              <a:rPr lang="tr-TR" sz="2000" b="1" dirty="0" smtClean="0"/>
              <a:t>Çalışma ve Sosyal Güvenlik Bakanlığı </a:t>
            </a:r>
          </a:p>
          <a:p>
            <a:pPr algn="ctr" defTabSz="708025" eaLnBrk="0" hangingPunct="0">
              <a:spcBef>
                <a:spcPct val="50000"/>
              </a:spcBef>
              <a:defRPr/>
            </a:pPr>
            <a:r>
              <a:rPr lang="tr-TR" sz="2000" b="1" dirty="0" smtClean="0"/>
              <a:t>Rehberlik ve Teftiş Başkanlığı</a:t>
            </a:r>
            <a:endParaRPr lang="tr-TR" sz="2000" b="1" dirty="0" smtClean="0"/>
          </a:p>
          <a:p>
            <a:pPr algn="ctr" defTabSz="708025" eaLnBrk="0" hangingPunct="0">
              <a:spcBef>
                <a:spcPct val="50000"/>
              </a:spcBef>
              <a:defRPr/>
            </a:pPr>
            <a:r>
              <a:rPr lang="tr-TR" sz="2000" b="1" dirty="0" smtClean="0"/>
              <a:t>12-13 </a:t>
            </a:r>
            <a:r>
              <a:rPr lang="tr-TR" sz="2000" b="1" dirty="0" smtClean="0"/>
              <a:t>Eylül 2023</a:t>
            </a:r>
            <a:endParaRPr lang="tr-TR" b="1" dirty="0"/>
          </a:p>
        </p:txBody>
      </p:sp>
      <p:pic>
        <p:nvPicPr>
          <p:cNvPr id="3" name="Picture 2" descr="Logo&#10;&#10;Description automatically generated">
            <a:extLst>
              <a:ext uri="{FF2B5EF4-FFF2-40B4-BE49-F238E27FC236}">
                <a16:creationId xmlns:a16="http://schemas.microsoft.com/office/drawing/2014/main" id="{AEB4F043-5655-A44F-8A26-280276F90F80}"/>
              </a:ext>
            </a:extLst>
          </p:cNvPr>
          <p:cNvPicPr>
            <a:picLocks noChangeAspect="1"/>
          </p:cNvPicPr>
          <p:nvPr/>
        </p:nvPicPr>
        <p:blipFill>
          <a:blip r:embed="rId3"/>
          <a:stretch>
            <a:fillRect/>
          </a:stretch>
        </p:blipFill>
        <p:spPr>
          <a:xfrm>
            <a:off x="4868562" y="210065"/>
            <a:ext cx="2471352" cy="1396313"/>
          </a:xfrm>
          <a:prstGeom prst="rect">
            <a:avLst/>
          </a:prstGeom>
        </p:spPr>
      </p:pic>
    </p:spTree>
    <p:extLst>
      <p:ext uri="{BB962C8B-B14F-4D97-AF65-F5344CB8AC3E}">
        <p14:creationId xmlns:p14="http://schemas.microsoft.com/office/powerpoint/2010/main" val="1766267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11" name="Metin kutusu 10"/>
          <p:cNvSpPr txBox="1"/>
          <p:nvPr/>
        </p:nvSpPr>
        <p:spPr>
          <a:xfrm>
            <a:off x="519547" y="1059805"/>
            <a:ext cx="11263958" cy="2062103"/>
          </a:xfrm>
          <a:prstGeom prst="rect">
            <a:avLst/>
          </a:prstGeom>
          <a:noFill/>
        </p:spPr>
        <p:txBody>
          <a:bodyPr wrap="square" rtlCol="0">
            <a:spAutoFit/>
          </a:bodyPr>
          <a:lstStyle/>
          <a:p>
            <a:pPr algn="just"/>
            <a:r>
              <a:rPr lang="tr-TR" sz="2200" b="1" i="1" dirty="0"/>
              <a:t>IV. REVİZYON </a:t>
            </a:r>
            <a:endParaRPr lang="tr-TR" sz="2200" b="1" dirty="0"/>
          </a:p>
          <a:p>
            <a:pPr algn="just"/>
            <a:r>
              <a:rPr lang="tr-TR" sz="2200" dirty="0"/>
              <a:t>Tüm bu çalışmalar sonucunda gerekirse tank taşıyıcı ekipmanlarında veya zeminde (zemin dolgu gibi) revizyonlar yapılabilir. </a:t>
            </a:r>
          </a:p>
          <a:p>
            <a:pPr algn="just"/>
            <a:r>
              <a:rPr lang="tr-TR" sz="2200" dirty="0"/>
              <a:t> </a:t>
            </a:r>
          </a:p>
          <a:p>
            <a:pPr algn="just"/>
            <a:r>
              <a:rPr lang="tr-TR" sz="2200" dirty="0"/>
              <a:t>Tanklarda sismik yüklere karşı alınabilecek ilave önlemler </a:t>
            </a:r>
          </a:p>
          <a:p>
            <a:endParaRPr lang="tr-TR" dirty="0"/>
          </a:p>
        </p:txBody>
      </p:sp>
      <p:pic>
        <p:nvPicPr>
          <p:cNvPr id="14" name="Resim 13" descr="C:\Users\gonca.sener\Desktop\2023 BİLDİRİ-2\bildiri fotolar\tank-boru esnek baglanti.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8145" y="2784152"/>
            <a:ext cx="3718123" cy="2963593"/>
          </a:xfrm>
          <a:prstGeom prst="rect">
            <a:avLst/>
          </a:prstGeom>
          <a:noFill/>
          <a:ln>
            <a:noFill/>
          </a:ln>
        </p:spPr>
      </p:pic>
      <p:sp>
        <p:nvSpPr>
          <p:cNvPr id="12" name="Metin kutusu 11"/>
          <p:cNvSpPr txBox="1"/>
          <p:nvPr/>
        </p:nvSpPr>
        <p:spPr>
          <a:xfrm>
            <a:off x="5066268" y="3835061"/>
            <a:ext cx="6880410" cy="430887"/>
          </a:xfrm>
          <a:prstGeom prst="rect">
            <a:avLst/>
          </a:prstGeom>
          <a:noFill/>
        </p:spPr>
        <p:txBody>
          <a:bodyPr wrap="none" rtlCol="0">
            <a:spAutoFit/>
          </a:bodyPr>
          <a:lstStyle/>
          <a:p>
            <a:r>
              <a:rPr lang="tr-TR" sz="2200" b="1" i="1" dirty="0" smtClean="0"/>
              <a:t>Tank-boru arasında esnek bağlantı parçaları kullanılması </a:t>
            </a:r>
            <a:endParaRPr lang="tr-TR" sz="2200" b="1" i="1" dirty="0"/>
          </a:p>
        </p:txBody>
      </p:sp>
    </p:spTree>
    <p:extLst>
      <p:ext uri="{BB962C8B-B14F-4D97-AF65-F5344CB8AC3E}">
        <p14:creationId xmlns:p14="http://schemas.microsoft.com/office/powerpoint/2010/main" val="218325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6" y="31985"/>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8" y="31985"/>
            <a:ext cx="10235375" cy="502774"/>
          </a:xfrm>
          <a:prstGeom prst="rect">
            <a:avLst/>
          </a:prstGeom>
        </p:spPr>
        <p:txBody>
          <a:bodyPr vert="horz" lIns="91440" tIns="45720" rIns="91440" bIns="45720" rtlCol="0" anchor="ct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endParaRPr lang="en-GB" sz="3200" dirty="0">
              <a:solidFill>
                <a:srgbClr val="FFFFFF"/>
              </a:solidFill>
            </a:endParaRPr>
          </a:p>
        </p:txBody>
      </p:sp>
      <p:pic>
        <p:nvPicPr>
          <p:cNvPr id="6" name="Resim 5">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6" y="819573"/>
            <a:ext cx="11560628" cy="5905500"/>
          </a:xfrm>
          <a:prstGeom prst="rect">
            <a:avLst/>
          </a:prstGeom>
        </p:spPr>
      </p:pic>
      <p:sp>
        <p:nvSpPr>
          <p:cNvPr id="7" name="Rectangle 5">
            <a:extLst>
              <a:ext uri="{FF2B5EF4-FFF2-40B4-BE49-F238E27FC236}">
                <a16:creationId xmlns:a16="http://schemas.microsoft.com/office/drawing/2014/main" id="{D608068E-82CC-2A44-9826-D03844D4D3A7}"/>
              </a:ext>
            </a:extLst>
          </p:cNvPr>
          <p:cNvSpPr/>
          <p:nvPr/>
        </p:nvSpPr>
        <p:spPr>
          <a:xfrm>
            <a:off x="5128052" y="5828123"/>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x-none"/>
          </a:p>
        </p:txBody>
      </p:sp>
      <p:pic>
        <p:nvPicPr>
          <p:cNvPr id="8"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2" y="5639854"/>
            <a:ext cx="1939373" cy="1186161"/>
          </a:xfrm>
          <a:prstGeom prst="rect">
            <a:avLst/>
          </a:prstGeom>
        </p:spPr>
      </p:pic>
      <p:pic>
        <p:nvPicPr>
          <p:cNvPr id="9" name="Resim 8" descr="C:\Users\gonca.sener\Desktop\2023 BİLDİRİ-2\bildiri fotolar\silo izolatör.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6965" y="900690"/>
            <a:ext cx="4572000" cy="3495773"/>
          </a:xfrm>
          <a:prstGeom prst="rect">
            <a:avLst/>
          </a:prstGeom>
          <a:noFill/>
          <a:ln>
            <a:noFill/>
          </a:ln>
        </p:spPr>
      </p:pic>
      <p:sp>
        <p:nvSpPr>
          <p:cNvPr id="10" name="Metin kutusu 9"/>
          <p:cNvSpPr txBox="1"/>
          <p:nvPr/>
        </p:nvSpPr>
        <p:spPr>
          <a:xfrm>
            <a:off x="2998516" y="4556493"/>
            <a:ext cx="5384936" cy="461665"/>
          </a:xfrm>
          <a:prstGeom prst="rect">
            <a:avLst/>
          </a:prstGeom>
          <a:noFill/>
        </p:spPr>
        <p:txBody>
          <a:bodyPr wrap="none" rtlCol="0">
            <a:spAutoFit/>
          </a:bodyPr>
          <a:lstStyle/>
          <a:p>
            <a:r>
              <a:rPr lang="tr-TR" sz="2400" b="1" i="1" dirty="0" smtClean="0"/>
              <a:t>Silo üzerine sismik izolatör yerleştirilmesi</a:t>
            </a:r>
            <a:endParaRPr lang="tr-TR" sz="2400" b="1" i="1" dirty="0"/>
          </a:p>
        </p:txBody>
      </p:sp>
    </p:spTree>
    <p:extLst>
      <p:ext uri="{BB962C8B-B14F-4D97-AF65-F5344CB8AC3E}">
        <p14:creationId xmlns:p14="http://schemas.microsoft.com/office/powerpoint/2010/main" val="2664519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2" name="Dikdörtgen 1"/>
          <p:cNvSpPr/>
          <p:nvPr/>
        </p:nvSpPr>
        <p:spPr>
          <a:xfrm>
            <a:off x="729673" y="1342998"/>
            <a:ext cx="10594109" cy="4024628"/>
          </a:xfrm>
          <a:prstGeom prst="rect">
            <a:avLst/>
          </a:prstGeom>
        </p:spPr>
        <p:txBody>
          <a:bodyPr wrap="square">
            <a:spAutoFit/>
          </a:bodyPr>
          <a:lstStyle/>
          <a:p>
            <a:pPr algn="just">
              <a:lnSpc>
                <a:spcPct val="107000"/>
              </a:lnSpc>
              <a:spcAft>
                <a:spcPts val="0"/>
              </a:spcAft>
              <a:tabLst>
                <a:tab pos="450215" algn="l"/>
                <a:tab pos="540385" algn="ctr"/>
                <a:tab pos="810260" algn="l"/>
                <a:tab pos="2790825" algn="l"/>
                <a:tab pos="3420745" algn="l"/>
              </a:tabLst>
            </a:pPr>
            <a:r>
              <a:rPr lang="tr-TR" sz="2400" dirty="0">
                <a:latin typeface="Times New Roman" panose="02020603050405020304" pitchFamily="18" charset="0"/>
                <a:ea typeface="Calibri" panose="020F0502020204030204" pitchFamily="34" charset="0"/>
                <a:cs typeface="Times New Roman" panose="02020603050405020304" pitchFamily="18" charset="0"/>
              </a:rPr>
              <a:t>* İşyerinde kurulu yatay / dikey tankların (atmosferik/basınçlı) iklim değişikliklerinin (mevsim normalleri dışında sıcak / soğuk) sonuçlarına dayanımının kontrol edilmesi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Aşırı sıcaklarda açık alanda bulunan ve kimyasal madde içeren tankların aşırı ısınmalara karşı </a:t>
            </a:r>
            <a:r>
              <a:rPr lang="tr-TR" sz="2400" u="sng" dirty="0">
                <a:latin typeface="Times New Roman" panose="02020603050405020304" pitchFamily="18" charset="0"/>
                <a:ea typeface="Calibri" panose="020F0502020204030204" pitchFamily="34" charset="0"/>
                <a:cs typeface="Times New Roman" panose="02020603050405020304" pitchFamily="18" charset="0"/>
              </a:rPr>
              <a:t>ilave</a:t>
            </a:r>
            <a:r>
              <a:rPr lang="tr-TR" sz="2400" dirty="0">
                <a:latin typeface="Times New Roman" panose="02020603050405020304" pitchFamily="18" charset="0"/>
                <a:ea typeface="Calibri" panose="020F0502020204030204" pitchFamily="34" charset="0"/>
                <a:cs typeface="Times New Roman" panose="02020603050405020304" pitchFamily="18" charset="0"/>
              </a:rPr>
              <a:t> su soğutma (</a:t>
            </a:r>
            <a:r>
              <a:rPr lang="tr-TR" sz="2400" dirty="0" err="1">
                <a:latin typeface="Times New Roman" panose="02020603050405020304" pitchFamily="18" charset="0"/>
                <a:ea typeface="Calibri" panose="020F0502020204030204" pitchFamily="34" charset="0"/>
                <a:cs typeface="Times New Roman" panose="02020603050405020304" pitchFamily="18" charset="0"/>
              </a:rPr>
              <a:t>spring</a:t>
            </a:r>
            <a:r>
              <a:rPr lang="tr-TR" sz="2400" dirty="0">
                <a:latin typeface="Times New Roman" panose="02020603050405020304" pitchFamily="18" charset="0"/>
                <a:ea typeface="Calibri" panose="020F0502020204030204" pitchFamily="34" charset="0"/>
                <a:cs typeface="Times New Roman" panose="02020603050405020304" pitchFamily="18" charset="0"/>
              </a:rPr>
              <a:t>) tesisatın kurulması / kurulu bulunan sulu yangın söndürme sistemleri veya yangın monitörlerinin kullanılması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Sıcaklığın arttığı günlerde (örneğin yaz ayları boyunca) tank üzerindeki emniyet valfleri, sıcaklık/seviye/basınç göstergelerinin kontrol sıklıklarının arttırılması bu doğrultuda elde edilecek verilere göre prosese müdahale planı hazırlanması (akışın kesilmesi gibi) </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7382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9" name="Metin kutusu 8"/>
          <p:cNvSpPr txBox="1"/>
          <p:nvPr/>
        </p:nvSpPr>
        <p:spPr>
          <a:xfrm>
            <a:off x="604446" y="971767"/>
            <a:ext cx="10756866" cy="2954655"/>
          </a:xfrm>
          <a:prstGeom prst="rect">
            <a:avLst/>
          </a:prstGeom>
          <a:noFill/>
        </p:spPr>
        <p:txBody>
          <a:bodyPr wrap="square" rtlCol="0">
            <a:spAutoFit/>
          </a:bodyPr>
          <a:lstStyle/>
          <a:p>
            <a:r>
              <a:rPr lang="tr-TR" sz="2400" b="1" dirty="0">
                <a:latin typeface="Times New Roman" panose="02020603050405020304" pitchFamily="18" charset="0"/>
                <a:cs typeface="Times New Roman" panose="02020603050405020304" pitchFamily="18" charset="0"/>
              </a:rPr>
              <a:t>b) Raf sistemleri ve diğer taşıyıcı sistemler </a:t>
            </a:r>
            <a:endParaRPr lang="tr-TR" sz="2400" dirty="0">
              <a:latin typeface="Times New Roman" panose="02020603050405020304" pitchFamily="18" charset="0"/>
              <a:cs typeface="Times New Roman" panose="02020603050405020304" pitchFamily="18" charset="0"/>
            </a:endParaRPr>
          </a:p>
          <a:p>
            <a:pPr algn="just"/>
            <a:r>
              <a:rPr lang="tr-TR" sz="2400" dirty="0">
                <a:latin typeface="Times New Roman" panose="02020603050405020304" pitchFamily="18" charset="0"/>
                <a:cs typeface="Times New Roman" panose="02020603050405020304" pitchFamily="18" charset="0"/>
              </a:rPr>
              <a:t>İşyerinde kurulu raf tankların deprem yüküne dayanımının kontrol edilmesi, yük altındaki davranışı, deprem/fırtına/sel anındaki davranışları </a:t>
            </a:r>
            <a:r>
              <a:rPr lang="tr-TR" sz="2400" dirty="0" err="1">
                <a:latin typeface="Times New Roman" panose="02020603050405020304" pitchFamily="18" charset="0"/>
                <a:cs typeface="Times New Roman" panose="02020603050405020304" pitchFamily="18" charset="0"/>
              </a:rPr>
              <a:t>simüle</a:t>
            </a:r>
            <a:r>
              <a:rPr lang="tr-TR" sz="2400" dirty="0">
                <a:latin typeface="Times New Roman" panose="02020603050405020304" pitchFamily="18" charset="0"/>
                <a:cs typeface="Times New Roman" panose="02020603050405020304" pitchFamily="18" charset="0"/>
              </a:rPr>
              <a:t> edilebiliyor. Duvara sabitleme, zemine montaj elemanlarında revizyon gibi önlemler alınabilir. </a:t>
            </a:r>
          </a:p>
          <a:p>
            <a:pPr algn="just"/>
            <a:r>
              <a:rPr lang="tr-TR" sz="2400" dirty="0">
                <a:latin typeface="Times New Roman" panose="02020603050405020304" pitchFamily="18" charset="0"/>
                <a:cs typeface="Times New Roman" panose="02020603050405020304" pitchFamily="18" charset="0"/>
              </a:rPr>
              <a:t>Raf sistemlerinin periyodik kontrolleri yapılmalıdır. </a:t>
            </a:r>
          </a:p>
          <a:p>
            <a:pPr algn="just"/>
            <a:r>
              <a:rPr lang="tr-TR" sz="2400" dirty="0">
                <a:latin typeface="Times New Roman" panose="02020603050405020304" pitchFamily="18" charset="0"/>
                <a:cs typeface="Times New Roman" panose="02020603050405020304" pitchFamily="18" charset="0"/>
              </a:rPr>
              <a:t>Yerüstü havai hat şeklinde konumlandırılmış boru taşıyan sistemlerin statik dayanım kontrolleri yapılmalıdır. </a:t>
            </a:r>
          </a:p>
          <a:p>
            <a:endParaRPr lang="tr-TR" dirty="0"/>
          </a:p>
        </p:txBody>
      </p:sp>
      <p:pic>
        <p:nvPicPr>
          <p:cNvPr id="10" name="Resim 9" descr="C:\Users\gonca.sener\Desktop\2023 BİLDİRİ-2\bildiri fotolar\raf sistemi.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1559" y="3261941"/>
            <a:ext cx="3194865" cy="2510840"/>
          </a:xfrm>
          <a:prstGeom prst="rect">
            <a:avLst/>
          </a:prstGeom>
          <a:noFill/>
          <a:ln>
            <a:noFill/>
          </a:ln>
        </p:spPr>
      </p:pic>
    </p:spTree>
    <p:extLst>
      <p:ext uri="{BB962C8B-B14F-4D97-AF65-F5344CB8AC3E}">
        <p14:creationId xmlns:p14="http://schemas.microsoft.com/office/powerpoint/2010/main" val="2896248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lstStyle/>
          <a:p>
            <a:endParaRPr lang="tr-TR" dirty="0"/>
          </a:p>
        </p:txBody>
      </p:sp>
      <p:pic>
        <p:nvPicPr>
          <p:cNvPr id="5"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6" y="31985"/>
            <a:ext cx="11596008" cy="594360"/>
          </a:xfrm>
          <a:prstGeom prst="rect">
            <a:avLst/>
          </a:prstGeom>
        </p:spPr>
      </p:pic>
      <p:sp>
        <p:nvSpPr>
          <p:cNvPr id="6" name="Title 1">
            <a:extLst>
              <a:ext uri="{FF2B5EF4-FFF2-40B4-BE49-F238E27FC236}">
                <a16:creationId xmlns:a16="http://schemas.microsoft.com/office/drawing/2014/main" id="{6988312C-16E6-0F44-BB95-EBF6498B5538}"/>
              </a:ext>
            </a:extLst>
          </p:cNvPr>
          <p:cNvSpPr txBox="1">
            <a:spLocks/>
          </p:cNvSpPr>
          <p:nvPr/>
        </p:nvSpPr>
        <p:spPr>
          <a:xfrm>
            <a:off x="425278" y="31985"/>
            <a:ext cx="10235375" cy="502774"/>
          </a:xfrm>
          <a:prstGeom prst="rect">
            <a:avLst/>
          </a:prstGeom>
        </p:spPr>
        <p:txBody>
          <a:bodyPr vert="horz" lIns="91440" tIns="45720" rIns="91440" bIns="45720" rtlCol="0" anchor="ct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endParaRPr lang="en-GB" sz="3200" dirty="0">
              <a:solidFill>
                <a:srgbClr val="FFFFFF"/>
              </a:solidFill>
            </a:endParaRPr>
          </a:p>
        </p:txBody>
      </p:sp>
      <p:pic>
        <p:nvPicPr>
          <p:cNvPr id="7" name="Resim 6">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333376" y="819573"/>
            <a:ext cx="11560628" cy="5905500"/>
          </a:xfrm>
          <a:prstGeom prst="rect">
            <a:avLst/>
          </a:prstGeom>
        </p:spPr>
      </p:pic>
      <p:sp>
        <p:nvSpPr>
          <p:cNvPr id="8" name="Rectangle 5">
            <a:extLst>
              <a:ext uri="{FF2B5EF4-FFF2-40B4-BE49-F238E27FC236}">
                <a16:creationId xmlns:a16="http://schemas.microsoft.com/office/drawing/2014/main" id="{D608068E-82CC-2A44-9826-D03844D4D3A7}"/>
              </a:ext>
            </a:extLst>
          </p:cNvPr>
          <p:cNvSpPr/>
          <p:nvPr/>
        </p:nvSpPr>
        <p:spPr>
          <a:xfrm>
            <a:off x="5128052" y="5828123"/>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x-none"/>
          </a:p>
        </p:txBody>
      </p:sp>
      <p:pic>
        <p:nvPicPr>
          <p:cNvPr id="9"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2" y="5639854"/>
            <a:ext cx="1939373" cy="1186161"/>
          </a:xfrm>
          <a:prstGeom prst="rect">
            <a:avLst/>
          </a:prstGeom>
        </p:spPr>
      </p:pic>
      <p:sp>
        <p:nvSpPr>
          <p:cNvPr id="10" name="Metin kutusu 9"/>
          <p:cNvSpPr txBox="1"/>
          <p:nvPr/>
        </p:nvSpPr>
        <p:spPr>
          <a:xfrm>
            <a:off x="678730" y="1663804"/>
            <a:ext cx="10675070" cy="3231654"/>
          </a:xfrm>
          <a:prstGeom prst="rect">
            <a:avLst/>
          </a:prstGeom>
          <a:noFill/>
        </p:spPr>
        <p:txBody>
          <a:bodyPr wrap="square" rtlCol="0">
            <a:spAutoFit/>
          </a:bodyPr>
          <a:lstStyle/>
          <a:p>
            <a:pPr algn="just"/>
            <a:r>
              <a:rPr lang="tr-TR" sz="2400" b="1" dirty="0">
                <a:latin typeface="Times New Roman" panose="02020603050405020304" pitchFamily="18" charset="0"/>
                <a:cs typeface="Times New Roman" panose="02020603050405020304" pitchFamily="18" charset="0"/>
              </a:rPr>
              <a:t>c) Elektrik tesisatı  </a:t>
            </a:r>
            <a:endParaRPr lang="tr-TR" sz="2400" dirty="0">
              <a:latin typeface="Times New Roman" panose="02020603050405020304" pitchFamily="18" charset="0"/>
              <a:cs typeface="Times New Roman" panose="02020603050405020304" pitchFamily="18" charset="0"/>
            </a:endParaRPr>
          </a:p>
          <a:p>
            <a:pPr algn="just"/>
            <a:r>
              <a:rPr lang="tr-TR" sz="2400" dirty="0">
                <a:latin typeface="Times New Roman" panose="02020603050405020304" pitchFamily="18" charset="0"/>
                <a:cs typeface="Times New Roman" panose="02020603050405020304" pitchFamily="18" charset="0"/>
              </a:rPr>
              <a:t>Elektrik pano odası çatı sisteminin yağışlara / kar yüküne dayanımı kontrol edilmelidir.  </a:t>
            </a:r>
          </a:p>
          <a:p>
            <a:pPr algn="just"/>
            <a:r>
              <a:rPr lang="tr-TR" sz="2400" dirty="0">
                <a:latin typeface="Times New Roman" panose="02020603050405020304" pitchFamily="18" charset="0"/>
                <a:cs typeface="Times New Roman" panose="02020603050405020304" pitchFamily="18" charset="0"/>
              </a:rPr>
              <a:t>Termal kamera yardımıyla elektrik tesisatının sıcaklığı kontrol edilmelidir. Gerekirse kablo korumalarında ve kablo tavalarında güncelleme yapılmalıdır.  </a:t>
            </a:r>
          </a:p>
          <a:p>
            <a:pPr algn="just"/>
            <a:r>
              <a:rPr lang="tr-TR" sz="2400" dirty="0">
                <a:latin typeface="Times New Roman" panose="02020603050405020304" pitchFamily="18" charset="0"/>
                <a:cs typeface="Times New Roman" panose="02020603050405020304" pitchFamily="18" charset="0"/>
              </a:rPr>
              <a:t>Ana elektrik panosunda yangın riskine karşı 300 </a:t>
            </a:r>
            <a:r>
              <a:rPr lang="tr-TR" sz="2400" dirty="0" err="1">
                <a:latin typeface="Times New Roman" panose="02020603050405020304" pitchFamily="18" charset="0"/>
                <a:cs typeface="Times New Roman" panose="02020603050405020304" pitchFamily="18" charset="0"/>
              </a:rPr>
              <a:t>mA</a:t>
            </a:r>
            <a:r>
              <a:rPr lang="tr-TR" sz="2400" dirty="0">
                <a:latin typeface="Times New Roman" panose="02020603050405020304" pitchFamily="18" charset="0"/>
                <a:cs typeface="Times New Roman" panose="02020603050405020304" pitchFamily="18" charset="0"/>
              </a:rPr>
              <a:t> kaçak akım rölesi tesis edilmelidir.  </a:t>
            </a:r>
          </a:p>
          <a:p>
            <a:r>
              <a:rPr lang="tr-TR" dirty="0"/>
              <a:t> </a:t>
            </a:r>
          </a:p>
          <a:p>
            <a:endParaRPr lang="tr-TR" dirty="0"/>
          </a:p>
        </p:txBody>
      </p:sp>
    </p:spTree>
    <p:extLst>
      <p:ext uri="{BB962C8B-B14F-4D97-AF65-F5344CB8AC3E}">
        <p14:creationId xmlns:p14="http://schemas.microsoft.com/office/powerpoint/2010/main" val="2475841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31568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8" name="Dikdörtgen 7"/>
          <p:cNvSpPr/>
          <p:nvPr/>
        </p:nvSpPr>
        <p:spPr>
          <a:xfrm>
            <a:off x="425279" y="245402"/>
            <a:ext cx="5498621" cy="468077"/>
          </a:xfrm>
          <a:prstGeom prst="rect">
            <a:avLst/>
          </a:prstGeom>
        </p:spPr>
        <p:txBody>
          <a:bodyPr wrap="none">
            <a:spAutoFit/>
          </a:bodyPr>
          <a:lstStyle/>
          <a:p>
            <a:pPr algn="just">
              <a:lnSpc>
                <a:spcPct val="107000"/>
              </a:lnSpc>
              <a:spcAft>
                <a:spcPts val="0"/>
              </a:spcAft>
              <a:tabLst>
                <a:tab pos="450215" algn="l"/>
                <a:tab pos="540385" algn="ctr"/>
                <a:tab pos="810260" algn="l"/>
                <a:tab pos="2790825" algn="l"/>
                <a:tab pos="3420745" algn="l"/>
              </a:tabLst>
            </a:pPr>
            <a:r>
              <a:rPr lang="tr-TR" sz="2400" b="1" dirty="0">
                <a:latin typeface="Times New Roman" panose="02020603050405020304" pitchFamily="18" charset="0"/>
                <a:ea typeface="Calibri" panose="020F0502020204030204" pitchFamily="34" charset="0"/>
                <a:cs typeface="Times New Roman" panose="02020603050405020304" pitchFamily="18" charset="0"/>
              </a:rPr>
              <a:t>2-İşyeri Bina ve Eklentilerinde Güvenlik</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Dikdörtgen 8"/>
          <p:cNvSpPr/>
          <p:nvPr/>
        </p:nvSpPr>
        <p:spPr>
          <a:xfrm>
            <a:off x="425280" y="952500"/>
            <a:ext cx="6795652" cy="5482783"/>
          </a:xfrm>
          <a:prstGeom prst="rect">
            <a:avLst/>
          </a:prstGeom>
        </p:spPr>
        <p:txBody>
          <a:bodyPr wrap="square">
            <a:spAutoFit/>
          </a:bodyPr>
          <a:lstStyle/>
          <a:p>
            <a:pPr algn="just">
              <a:lnSpc>
                <a:spcPct val="107000"/>
              </a:lnSpc>
              <a:spcAft>
                <a:spcPts val="0"/>
              </a:spcAft>
              <a:tabLst>
                <a:tab pos="450215" algn="l"/>
                <a:tab pos="540385" algn="ctr"/>
                <a:tab pos="810260" algn="l"/>
                <a:tab pos="2790825" algn="l"/>
                <a:tab pos="3420745" algn="l"/>
              </a:tabLst>
            </a:pPr>
            <a:r>
              <a:rPr lang="tr-TR" sz="2200" b="1" dirty="0">
                <a:latin typeface="Times New Roman" panose="02020603050405020304" pitchFamily="18" charset="0"/>
                <a:ea typeface="Calibri" panose="020F0502020204030204" pitchFamily="34" charset="0"/>
                <a:cs typeface="Times New Roman" panose="02020603050405020304" pitchFamily="18" charset="0"/>
              </a:rPr>
              <a:t>a) Yağmur suyu tahliye sistemleri </a:t>
            </a:r>
            <a:endParaRPr lang="tr-TR" sz="2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Sanayi bölgelerinde yağmur suyu kanallarının kapasite kontrolünün ve temizliklerinin yapılması </a:t>
            </a:r>
          </a:p>
          <a:p>
            <a:pPr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Aşırı yağışlar sonrası meydana gelebilecek sel durumları için su ile etkileşime geçebilecek kimyasalların tank alanlarının / taşma havuzlarının etrafına (drenaj kanallarının yetersiz olmasına karşı) kum çuvalları ile bariyer oluşturulabilir. </a:t>
            </a:r>
          </a:p>
          <a:p>
            <a:pPr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TDI gibi su ile reaksiyona girdiğinde zararlı gaz ve buharlar oluşturan, karpit gibi su ile etkileşimi sonucu patlayıcı ortam oluşturan çıkaran kimyasalların su ile temasının bariyerler ile önlenmesi gerekir. Bu tip kimyasalların depolandığı alanlarda su seviyesi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sensörü</a:t>
            </a:r>
            <a:r>
              <a:rPr lang="tr-TR" sz="2200" dirty="0">
                <a:latin typeface="Times New Roman" panose="02020603050405020304" pitchFamily="18" charset="0"/>
                <a:ea typeface="Calibri" panose="020F0502020204030204" pitchFamily="34" charset="0"/>
                <a:cs typeface="Times New Roman" panose="02020603050405020304" pitchFamily="18" charset="0"/>
              </a:rPr>
              <a:t> konarak sel tehlikesi öncesi önlem alınabilir.  </a:t>
            </a:r>
          </a:p>
          <a:p>
            <a:pPr algn="just">
              <a:lnSpc>
                <a:spcPct val="115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Resim 9" descr="C:\Users\gonca.sener\Desktop\2023 BİLDİRİ-2\bildiri fotolar\su seviyesi sensörü.jf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7113" y="1319754"/>
            <a:ext cx="3337089" cy="2809186"/>
          </a:xfrm>
          <a:prstGeom prst="rect">
            <a:avLst/>
          </a:prstGeom>
          <a:noFill/>
          <a:ln>
            <a:noFill/>
          </a:ln>
        </p:spPr>
      </p:pic>
      <p:sp>
        <p:nvSpPr>
          <p:cNvPr id="11" name="Metin kutusu 10"/>
          <p:cNvSpPr txBox="1"/>
          <p:nvPr/>
        </p:nvSpPr>
        <p:spPr>
          <a:xfrm>
            <a:off x="8180678" y="4298188"/>
            <a:ext cx="2470548" cy="430887"/>
          </a:xfrm>
          <a:prstGeom prst="rect">
            <a:avLst/>
          </a:prstGeom>
          <a:noFill/>
        </p:spPr>
        <p:txBody>
          <a:bodyPr wrap="none" rtlCol="0">
            <a:spAutoFit/>
          </a:bodyPr>
          <a:lstStyle/>
          <a:p>
            <a:r>
              <a:rPr lang="tr-TR" sz="2200" b="1" dirty="0" smtClean="0">
                <a:latin typeface="Times New Roman" panose="02020603050405020304" pitchFamily="18" charset="0"/>
                <a:cs typeface="Times New Roman" panose="02020603050405020304" pitchFamily="18" charset="0"/>
              </a:rPr>
              <a:t>Su seviyesi </a:t>
            </a:r>
            <a:r>
              <a:rPr lang="tr-TR" sz="2200" b="1" dirty="0" err="1" smtClean="0">
                <a:latin typeface="Times New Roman" panose="02020603050405020304" pitchFamily="18" charset="0"/>
                <a:cs typeface="Times New Roman" panose="02020603050405020304" pitchFamily="18" charset="0"/>
              </a:rPr>
              <a:t>sensörü</a:t>
            </a:r>
            <a:endParaRPr lang="tr-TR"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2663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6" y="31985"/>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8" y="31985"/>
            <a:ext cx="10235375" cy="502774"/>
          </a:xfrm>
          <a:prstGeom prst="rect">
            <a:avLst/>
          </a:prstGeom>
        </p:spPr>
        <p:txBody>
          <a:bodyPr vert="horz" lIns="91440" tIns="45720" rIns="91440" bIns="45720" rtlCol="0" anchor="ct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endParaRPr lang="en-GB" sz="3200" dirty="0">
              <a:solidFill>
                <a:srgbClr val="FFFFFF"/>
              </a:solidFill>
            </a:endParaRPr>
          </a:p>
        </p:txBody>
      </p:sp>
      <p:pic>
        <p:nvPicPr>
          <p:cNvPr id="6" name="Resim 5">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6" y="819573"/>
            <a:ext cx="11560628" cy="5905500"/>
          </a:xfrm>
          <a:prstGeom prst="rect">
            <a:avLst/>
          </a:prstGeom>
        </p:spPr>
      </p:pic>
      <p:sp>
        <p:nvSpPr>
          <p:cNvPr id="7" name="Rectangle 5">
            <a:extLst>
              <a:ext uri="{FF2B5EF4-FFF2-40B4-BE49-F238E27FC236}">
                <a16:creationId xmlns:a16="http://schemas.microsoft.com/office/drawing/2014/main" id="{D608068E-82CC-2A44-9826-D03844D4D3A7}"/>
              </a:ext>
            </a:extLst>
          </p:cNvPr>
          <p:cNvSpPr/>
          <p:nvPr/>
        </p:nvSpPr>
        <p:spPr>
          <a:xfrm>
            <a:off x="5128052" y="5828123"/>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x-none"/>
          </a:p>
        </p:txBody>
      </p:sp>
      <p:pic>
        <p:nvPicPr>
          <p:cNvPr id="8"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2" y="5639854"/>
            <a:ext cx="1939373" cy="1186161"/>
          </a:xfrm>
          <a:prstGeom prst="rect">
            <a:avLst/>
          </a:prstGeom>
        </p:spPr>
      </p:pic>
      <p:sp>
        <p:nvSpPr>
          <p:cNvPr id="9" name="Dikdörtgen 8"/>
          <p:cNvSpPr/>
          <p:nvPr/>
        </p:nvSpPr>
        <p:spPr>
          <a:xfrm>
            <a:off x="425278" y="1229002"/>
            <a:ext cx="10859678" cy="1625060"/>
          </a:xfrm>
          <a:prstGeom prst="rect">
            <a:avLst/>
          </a:prstGeom>
        </p:spPr>
        <p:txBody>
          <a:bodyPr wrap="square">
            <a:spAutoFit/>
          </a:bodyPr>
          <a:lstStyle/>
          <a:p>
            <a:pPr algn="just">
              <a:lnSpc>
                <a:spcPct val="115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Pestisit üretimi yapılacak işyerlerinin yer seçiminde, üretimin ve kullanılan kimyasal maddelerin özelliklerinden dolayı, toprak, hava, yeraltı ve yerüstü suları ile ilgili çevresel risklerin değerlendirilmesi gerekmektedir. Ayrıca yer seçiminde, deprem ve sel tehlikesi de dikkate alınmalıdır. </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Resim 12"/>
          <p:cNvPicPr>
            <a:picLocks noChangeAspect="1"/>
          </p:cNvPicPr>
          <p:nvPr/>
        </p:nvPicPr>
        <p:blipFill>
          <a:blip r:embed="rId5"/>
          <a:stretch>
            <a:fillRect/>
          </a:stretch>
        </p:blipFill>
        <p:spPr>
          <a:xfrm>
            <a:off x="934979" y="2854062"/>
            <a:ext cx="2608145" cy="2730708"/>
          </a:xfrm>
          <a:prstGeom prst="rect">
            <a:avLst/>
          </a:prstGeom>
        </p:spPr>
      </p:pic>
      <p:pic>
        <p:nvPicPr>
          <p:cNvPr id="14" name="Resim 13"/>
          <p:cNvPicPr>
            <a:picLocks noChangeAspect="1"/>
          </p:cNvPicPr>
          <p:nvPr/>
        </p:nvPicPr>
        <p:blipFill>
          <a:blip r:embed="rId6"/>
          <a:stretch>
            <a:fillRect/>
          </a:stretch>
        </p:blipFill>
        <p:spPr>
          <a:xfrm>
            <a:off x="5713702" y="2450969"/>
            <a:ext cx="2564952" cy="2598449"/>
          </a:xfrm>
          <a:prstGeom prst="rect">
            <a:avLst/>
          </a:prstGeom>
        </p:spPr>
      </p:pic>
    </p:spTree>
    <p:extLst>
      <p:ext uri="{BB962C8B-B14F-4D97-AF65-F5344CB8AC3E}">
        <p14:creationId xmlns:p14="http://schemas.microsoft.com/office/powerpoint/2010/main" val="1997131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8" name="Dikdörtgen 7"/>
          <p:cNvSpPr/>
          <p:nvPr/>
        </p:nvSpPr>
        <p:spPr>
          <a:xfrm>
            <a:off x="566030" y="1078649"/>
            <a:ext cx="2440092" cy="461665"/>
          </a:xfrm>
          <a:prstGeom prst="rect">
            <a:avLst/>
          </a:prstGeom>
        </p:spPr>
        <p:txBody>
          <a:bodyPr wrap="none">
            <a:spAutoFit/>
          </a:bodyPr>
          <a:lstStyle/>
          <a:p>
            <a:r>
              <a:rPr lang="tr-TR" sz="2400" b="1" dirty="0">
                <a:latin typeface="Times New Roman" panose="02020603050405020304" pitchFamily="18" charset="0"/>
                <a:ea typeface="Calibri" panose="020F0502020204030204" pitchFamily="34" charset="0"/>
              </a:rPr>
              <a:t>b) Çatı sistemleri</a:t>
            </a:r>
            <a:endParaRPr lang="tr-TR" sz="2400" dirty="0"/>
          </a:p>
        </p:txBody>
      </p:sp>
      <p:pic>
        <p:nvPicPr>
          <p:cNvPr id="9" name="Resim 8" descr="C:\Users\gonca.sener\Desktop\2023 BİLDİRİ-2\bildiri fotolar\sundurma çöktü.jpg"/>
          <p:cNvPicPr/>
          <p:nvPr/>
        </p:nvPicPr>
        <p:blipFill>
          <a:blip r:embed="rId5">
            <a:extLst>
              <a:ext uri="{28A0092B-C50C-407E-A947-70E740481C1C}">
                <a14:useLocalDpi xmlns:a14="http://schemas.microsoft.com/office/drawing/2010/main" val="0"/>
              </a:ext>
            </a:extLst>
          </a:blip>
          <a:srcRect/>
          <a:stretch>
            <a:fillRect/>
          </a:stretch>
        </p:blipFill>
        <p:spPr bwMode="auto">
          <a:xfrm>
            <a:off x="808521" y="1801865"/>
            <a:ext cx="4099293" cy="2397292"/>
          </a:xfrm>
          <a:prstGeom prst="rect">
            <a:avLst/>
          </a:prstGeom>
          <a:noFill/>
          <a:ln>
            <a:noFill/>
          </a:ln>
        </p:spPr>
      </p:pic>
      <p:sp>
        <p:nvSpPr>
          <p:cNvPr id="10" name="Dikdörtgen 9"/>
          <p:cNvSpPr/>
          <p:nvPr/>
        </p:nvSpPr>
        <p:spPr>
          <a:xfrm>
            <a:off x="662598" y="4392385"/>
            <a:ext cx="4391138" cy="400110"/>
          </a:xfrm>
          <a:prstGeom prst="rect">
            <a:avLst/>
          </a:prstGeom>
        </p:spPr>
        <p:txBody>
          <a:bodyPr wrap="none">
            <a:spAutoFit/>
          </a:bodyPr>
          <a:lstStyle/>
          <a:p>
            <a:r>
              <a:rPr lang="tr-TR" sz="2000" b="1" dirty="0">
                <a:latin typeface="Times New Roman" panose="02020603050405020304" pitchFamily="18" charset="0"/>
                <a:ea typeface="Calibri" panose="020F0502020204030204" pitchFamily="34" charset="0"/>
              </a:rPr>
              <a:t>Kar yükü nedeniyle çöken çatı sistemi </a:t>
            </a:r>
            <a:endParaRPr lang="tr-TR" sz="2000" b="1" dirty="0"/>
          </a:p>
        </p:txBody>
      </p:sp>
      <p:sp>
        <p:nvSpPr>
          <p:cNvPr id="11" name="Dikdörtgen 10"/>
          <p:cNvSpPr/>
          <p:nvPr/>
        </p:nvSpPr>
        <p:spPr>
          <a:xfrm>
            <a:off x="5177043" y="1694357"/>
            <a:ext cx="6096000" cy="2610458"/>
          </a:xfrm>
          <a:prstGeom prst="rect">
            <a:avLst/>
          </a:prstGeom>
        </p:spPr>
        <p:txBody>
          <a:bodyPr>
            <a:spAutoFit/>
          </a:bodyPr>
          <a:lstStyle/>
          <a:p>
            <a:pPr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Kış ayları öncesinde uzay çatı sistemleri veya tavan taşıyıcı sistemlerinin projesinin hazırlatılarak muhtemel kar yüküne karşı gerekirse güçlendirilmesi veya eğim verilmesi gibi revizyonlar yapılması gerekir. Ayrıca rüzgar yüküne karşı da gerekiyorsa güçlendirme / sabitleme önlemleri alınmalıdır. </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5675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9" name="Dikdörtgen 8"/>
          <p:cNvSpPr/>
          <p:nvPr/>
        </p:nvSpPr>
        <p:spPr>
          <a:xfrm>
            <a:off x="425279" y="952500"/>
            <a:ext cx="6096000" cy="4784130"/>
          </a:xfrm>
          <a:prstGeom prst="rect">
            <a:avLst/>
          </a:prstGeom>
        </p:spPr>
        <p:txBody>
          <a:bodyPr>
            <a:spAutoFit/>
          </a:bodyPr>
          <a:lstStyle/>
          <a:p>
            <a:pPr algn="just">
              <a:lnSpc>
                <a:spcPct val="107000"/>
              </a:lnSpc>
              <a:spcAft>
                <a:spcPts val="0"/>
              </a:spcAft>
              <a:tabLst>
                <a:tab pos="450215" algn="l"/>
                <a:tab pos="540385" algn="ctr"/>
                <a:tab pos="810260" algn="l"/>
                <a:tab pos="2790825" algn="l"/>
                <a:tab pos="3420745" algn="l"/>
              </a:tabLst>
            </a:pPr>
            <a:r>
              <a:rPr lang="tr-TR" sz="2200" b="1" dirty="0">
                <a:latin typeface="Times New Roman" panose="02020603050405020304" pitchFamily="18" charset="0"/>
                <a:ea typeface="Calibri" panose="020F0502020204030204" pitchFamily="34" charset="0"/>
                <a:cs typeface="Times New Roman" panose="02020603050405020304" pitchFamily="18" charset="0"/>
              </a:rPr>
              <a:t>c) Zemin ve istinat duvarları </a:t>
            </a:r>
            <a:endParaRPr lang="tr-TR" sz="2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ZEMİN SIVILAŞMASI: </a:t>
            </a:r>
          </a:p>
          <a:p>
            <a:pPr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Sıvılaşma, suya doygun zeminlerde, yer sarsıntıları-titreşimler vasıtası ile zemin taşıma kapasitesinin azalması ve zayıflaması olayıdır. Böylece, depremin neden olduğu yersarsıntıları çok büyük hasarlara neden olurlar. Sıvılaşma için temel iki şart yersarsıntısı ve suya doygun taneli unsurlardan oluşan bir dolgu zeminin varlığıdır. </a:t>
            </a:r>
          </a:p>
          <a:p>
            <a:pPr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Tankın oturduğu zeminde sıvılaşma varsa zemin dolgu sistemleri ile taşıyıcı zemin güçlendirilebilir. Zemin etüdü veya İRAP raporundaki bilgiler kullanılabilir. </a:t>
            </a:r>
            <a:endParaRPr lang="tr-TR"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Resim 9" descr="C:\Users\gonca.sener\Desktop\2023 BİLDİRİ-2\bildiri fotolar\zemin çöktü.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0189" y="1380590"/>
            <a:ext cx="4209213" cy="3239535"/>
          </a:xfrm>
          <a:prstGeom prst="rect">
            <a:avLst/>
          </a:prstGeom>
          <a:noFill/>
          <a:ln>
            <a:noFill/>
          </a:ln>
        </p:spPr>
      </p:pic>
      <p:sp>
        <p:nvSpPr>
          <p:cNvPr id="11" name="Dikdörtgen 10"/>
          <p:cNvSpPr/>
          <p:nvPr/>
        </p:nvSpPr>
        <p:spPr>
          <a:xfrm>
            <a:off x="6443861" y="4789707"/>
            <a:ext cx="5181868" cy="405367"/>
          </a:xfrm>
          <a:prstGeom prst="rect">
            <a:avLst/>
          </a:prstGeom>
        </p:spPr>
        <p:txBody>
          <a:bodyPr wrap="none">
            <a:spAutoFit/>
          </a:bodyPr>
          <a:lstStyle/>
          <a:p>
            <a:pPr algn="just">
              <a:lnSpc>
                <a:spcPct val="107000"/>
              </a:lnSpc>
              <a:spcAft>
                <a:spcPts val="800"/>
              </a:spcAft>
            </a:pPr>
            <a:r>
              <a:rPr lang="tr-TR" sz="2000" b="1" dirty="0">
                <a:latin typeface="Times New Roman" panose="02020603050405020304" pitchFamily="18" charset="0"/>
                <a:ea typeface="Calibri" panose="020F0502020204030204" pitchFamily="34" charset="0"/>
                <a:cs typeface="Times New Roman" panose="02020603050405020304" pitchFamily="18" charset="0"/>
              </a:rPr>
              <a:t>Yağışlar sonrası fabrikanın zemininde çökme </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9540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8" name="Dikdörtgen 7"/>
          <p:cNvSpPr/>
          <p:nvPr/>
        </p:nvSpPr>
        <p:spPr>
          <a:xfrm>
            <a:off x="545432" y="1246262"/>
            <a:ext cx="6096000" cy="2248180"/>
          </a:xfrm>
          <a:prstGeom prst="rect">
            <a:avLst/>
          </a:prstGeom>
        </p:spPr>
        <p:txBody>
          <a:bodyPr>
            <a:spAutoFit/>
          </a:bodyPr>
          <a:lstStyle/>
          <a:p>
            <a:pPr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İstinat duvarlarının statik dayanımı gözle kontrol edilmeli gerekirse statik dayanım hesabı yapılmalıdır. İşyerinin istinat duvarları üzerine yağmur olukları açık mı? Yağış anındaki suya doygun toprak yükünün azaltılmasını sağlayabilecek sayı ve kapasitede mi?  </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Resim 8" descr="C:\Users\gonca.sener\Desktop\2023 BİLDİRİ-2\bildiri fotolar\WhatsApp Image 2023-08-28 at 16.17.33 (1).jpg"/>
          <p:cNvPicPr/>
          <p:nvPr/>
        </p:nvPicPr>
        <p:blipFill>
          <a:blip r:embed="rId5">
            <a:extLst>
              <a:ext uri="{28A0092B-C50C-407E-A947-70E740481C1C}">
                <a14:useLocalDpi xmlns:a14="http://schemas.microsoft.com/office/drawing/2010/main" val="0"/>
              </a:ext>
            </a:extLst>
          </a:blip>
          <a:srcRect/>
          <a:stretch>
            <a:fillRect/>
          </a:stretch>
        </p:blipFill>
        <p:spPr bwMode="auto">
          <a:xfrm>
            <a:off x="8506978" y="1246262"/>
            <a:ext cx="1800225" cy="1744345"/>
          </a:xfrm>
          <a:prstGeom prst="rect">
            <a:avLst/>
          </a:prstGeom>
          <a:noFill/>
          <a:ln>
            <a:noFill/>
          </a:ln>
        </p:spPr>
      </p:pic>
      <p:sp>
        <p:nvSpPr>
          <p:cNvPr id="10" name="Dikdörtgen 9"/>
          <p:cNvSpPr/>
          <p:nvPr/>
        </p:nvSpPr>
        <p:spPr>
          <a:xfrm>
            <a:off x="7605212" y="3294558"/>
            <a:ext cx="4008020" cy="405367"/>
          </a:xfrm>
          <a:prstGeom prst="rect">
            <a:avLst/>
          </a:prstGeom>
        </p:spPr>
        <p:txBody>
          <a:bodyPr wrap="none">
            <a:spAutoFit/>
          </a:bodyPr>
          <a:lstStyle/>
          <a:p>
            <a:pPr algn="just">
              <a:lnSpc>
                <a:spcPct val="107000"/>
              </a:lnSpc>
              <a:spcAft>
                <a:spcPts val="0"/>
              </a:spcAft>
            </a:pPr>
            <a:r>
              <a:rPr lang="tr-TR" sz="2000" b="1" dirty="0">
                <a:latin typeface="Times New Roman" panose="02020603050405020304" pitchFamily="18" charset="0"/>
                <a:ea typeface="Calibri" panose="020F0502020204030204" pitchFamily="34" charset="0"/>
                <a:cs typeface="Times New Roman" panose="02020603050405020304" pitchFamily="18" charset="0"/>
              </a:rPr>
              <a:t>İstinat duvarında yağmur olukları </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Dikdörtgen 10"/>
          <p:cNvSpPr/>
          <p:nvPr/>
        </p:nvSpPr>
        <p:spPr>
          <a:xfrm>
            <a:off x="545432" y="4210181"/>
            <a:ext cx="6096000" cy="1523622"/>
          </a:xfrm>
          <a:prstGeom prst="rect">
            <a:avLst/>
          </a:prstGeom>
        </p:spPr>
        <p:txBody>
          <a:bodyPr>
            <a:spAutoFit/>
          </a:bodyPr>
          <a:lstStyle/>
          <a:p>
            <a:pPr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İşyeri arazisi çevresinde orman/makilik alan var ise yaz aylarında ortaya çıkabilecek orman yangınlarının işyerine sirayetini engellemek için işyeri etrafındaki kuru otlar temizlenmelidir. </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0254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1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r>
              <a:rPr lang="tr-TR" sz="3400" b="1" dirty="0" smtClean="0">
                <a:solidFill>
                  <a:srgbClr val="FFFFFF"/>
                </a:solidFill>
              </a:rPr>
              <a:t>SUNUM PLANI</a:t>
            </a:r>
            <a:endParaRPr lang="en-GB" sz="3400" b="1"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2" name="Dikdörtgen 1"/>
          <p:cNvSpPr/>
          <p:nvPr/>
        </p:nvSpPr>
        <p:spPr>
          <a:xfrm>
            <a:off x="895927" y="1160110"/>
            <a:ext cx="9975273" cy="4686539"/>
          </a:xfrm>
          <a:prstGeom prst="rect">
            <a:avLst/>
          </a:prstGeom>
        </p:spPr>
        <p:txBody>
          <a:bodyPr wrap="square">
            <a:spAutoFit/>
          </a:bodyPr>
          <a:lstStyle/>
          <a:p>
            <a:pPr algn="just">
              <a:lnSpc>
                <a:spcPct val="107000"/>
              </a:lnSpc>
              <a:spcAft>
                <a:spcPts val="0"/>
              </a:spcAft>
              <a:tabLst>
                <a:tab pos="450215" algn="l"/>
                <a:tab pos="540385" algn="ctr"/>
                <a:tab pos="810260" algn="l"/>
                <a:tab pos="2790825" algn="l"/>
                <a:tab pos="3420745" algn="l"/>
              </a:tabLst>
            </a:pPr>
            <a:r>
              <a:rPr lang="tr-TR" sz="2000" b="1" dirty="0" smtClean="0">
                <a:latin typeface="Times New Roman" panose="02020603050405020304" pitchFamily="18" charset="0"/>
                <a:ea typeface="Calibri" panose="020F0502020204030204" pitchFamily="34" charset="0"/>
                <a:cs typeface="Times New Roman" panose="02020603050405020304" pitchFamily="18" charset="0"/>
              </a:rPr>
              <a:t>1-İş </a:t>
            </a:r>
            <a:r>
              <a:rPr lang="tr-TR" sz="2000" b="1" dirty="0">
                <a:latin typeface="Times New Roman" panose="02020603050405020304" pitchFamily="18" charset="0"/>
                <a:ea typeface="Calibri" panose="020F0502020204030204" pitchFamily="34" charset="0"/>
                <a:cs typeface="Times New Roman" panose="02020603050405020304" pitchFamily="18" charset="0"/>
              </a:rPr>
              <a:t>Ekipmanlarında Güvenlik </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lphaLcParenR"/>
              <a:tabLst>
                <a:tab pos="450215" algn="l"/>
                <a:tab pos="540385" algn="ctr"/>
                <a:tab pos="810260" algn="l"/>
                <a:tab pos="2790825" algn="l"/>
                <a:tab pos="3420745" algn="l"/>
              </a:tabLst>
            </a:pPr>
            <a:r>
              <a:rPr lang="tr-TR" sz="2000" b="1" dirty="0">
                <a:latin typeface="Times New Roman" panose="02020603050405020304" pitchFamily="18" charset="0"/>
                <a:ea typeface="Calibri" panose="020F0502020204030204" pitchFamily="34" charset="0"/>
                <a:cs typeface="Times New Roman" panose="02020603050405020304" pitchFamily="18" charset="0"/>
              </a:rPr>
              <a:t>Tanklar  </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lphaLcParenR"/>
              <a:tabLst>
                <a:tab pos="450215" algn="l"/>
                <a:tab pos="540385" algn="ctr"/>
                <a:tab pos="810260" algn="l"/>
                <a:tab pos="2790825" algn="l"/>
                <a:tab pos="3420745" algn="l"/>
              </a:tabLst>
            </a:pPr>
            <a:r>
              <a:rPr lang="tr-TR" sz="2000" b="1" dirty="0">
                <a:latin typeface="Times New Roman" panose="02020603050405020304" pitchFamily="18" charset="0"/>
                <a:ea typeface="Calibri" panose="020F0502020204030204" pitchFamily="34" charset="0"/>
                <a:cs typeface="Times New Roman" panose="02020603050405020304" pitchFamily="18" charset="0"/>
              </a:rPr>
              <a:t>Raf sistemleri ve diğer taşıyıcı sistemler </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lphaLcParenR"/>
              <a:tabLst>
                <a:tab pos="450215" algn="l"/>
                <a:tab pos="540385" algn="ctr"/>
                <a:tab pos="810260" algn="l"/>
                <a:tab pos="2790825" algn="l"/>
                <a:tab pos="3420745" algn="l"/>
              </a:tabLst>
            </a:pPr>
            <a:r>
              <a:rPr lang="tr-TR" sz="2000" b="1" dirty="0">
                <a:latin typeface="Times New Roman" panose="02020603050405020304" pitchFamily="18" charset="0"/>
                <a:ea typeface="Calibri" panose="020F0502020204030204" pitchFamily="34" charset="0"/>
                <a:cs typeface="Times New Roman" panose="02020603050405020304" pitchFamily="18" charset="0"/>
              </a:rPr>
              <a:t>Elektrik tesisatı  </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marL="12700" algn="just">
              <a:lnSpc>
                <a:spcPct val="107000"/>
              </a:lnSpc>
              <a:spcAft>
                <a:spcPts val="0"/>
              </a:spcAft>
              <a:tabLst>
                <a:tab pos="450215" algn="l"/>
                <a:tab pos="540385" algn="ctr"/>
                <a:tab pos="810260" algn="l"/>
                <a:tab pos="2790825" algn="l"/>
                <a:tab pos="3420745" algn="l"/>
              </a:tabLst>
            </a:pPr>
            <a:r>
              <a:rPr lang="tr-TR" sz="2000" b="1" dirty="0">
                <a:latin typeface="Times New Roman" panose="02020603050405020304" pitchFamily="18" charset="0"/>
                <a:ea typeface="Calibri" panose="020F0502020204030204" pitchFamily="34" charset="0"/>
                <a:cs typeface="Times New Roman" panose="02020603050405020304" pitchFamily="18" charset="0"/>
              </a:rPr>
              <a:t> </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450215" algn="l"/>
                <a:tab pos="540385" algn="ctr"/>
                <a:tab pos="810260" algn="l"/>
                <a:tab pos="2790825" algn="l"/>
                <a:tab pos="3420745" algn="l"/>
              </a:tabLst>
            </a:pPr>
            <a:r>
              <a:rPr lang="tr-TR" sz="2000" b="1" dirty="0">
                <a:latin typeface="Times New Roman" panose="02020603050405020304" pitchFamily="18" charset="0"/>
                <a:ea typeface="Calibri" panose="020F0502020204030204" pitchFamily="34" charset="0"/>
                <a:cs typeface="Times New Roman" panose="02020603050405020304" pitchFamily="18" charset="0"/>
              </a:rPr>
              <a:t>2-İşyeri Bina ve Eklentilerinde Güvenlik</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450215" algn="l"/>
                <a:tab pos="540385" algn="ctr"/>
                <a:tab pos="810260" algn="l"/>
                <a:tab pos="2790825" algn="l"/>
                <a:tab pos="3420745" algn="l"/>
              </a:tabLst>
            </a:pPr>
            <a:r>
              <a:rPr lang="tr-TR" sz="2000" b="1" dirty="0">
                <a:latin typeface="Times New Roman" panose="02020603050405020304" pitchFamily="18" charset="0"/>
                <a:ea typeface="Calibri" panose="020F0502020204030204" pitchFamily="34" charset="0"/>
                <a:cs typeface="Times New Roman" panose="02020603050405020304" pitchFamily="18" charset="0"/>
              </a:rPr>
              <a:t>a) Yağmur suyu tahliye sistemleri </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450215" algn="l"/>
                <a:tab pos="540385" algn="ctr"/>
                <a:tab pos="810260" algn="l"/>
                <a:tab pos="2790825" algn="l"/>
                <a:tab pos="3420745" algn="l"/>
              </a:tabLst>
            </a:pPr>
            <a:r>
              <a:rPr lang="tr-TR" sz="2000" b="1" dirty="0">
                <a:latin typeface="Times New Roman" panose="02020603050405020304" pitchFamily="18" charset="0"/>
                <a:ea typeface="Calibri" panose="020F0502020204030204" pitchFamily="34" charset="0"/>
                <a:cs typeface="Times New Roman" panose="02020603050405020304" pitchFamily="18" charset="0"/>
              </a:rPr>
              <a:t>b) Çatı sistemleri</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450215" algn="l"/>
                <a:tab pos="540385" algn="ctr"/>
                <a:tab pos="810260" algn="l"/>
                <a:tab pos="2790825" algn="l"/>
                <a:tab pos="3420745" algn="l"/>
              </a:tabLst>
            </a:pPr>
            <a:r>
              <a:rPr lang="tr-TR" sz="2000" b="1" dirty="0">
                <a:latin typeface="Times New Roman" panose="02020603050405020304" pitchFamily="18" charset="0"/>
                <a:ea typeface="Calibri" panose="020F0502020204030204" pitchFamily="34" charset="0"/>
                <a:cs typeface="Times New Roman" panose="02020603050405020304" pitchFamily="18" charset="0"/>
              </a:rPr>
              <a:t>c) Zemin ve istinat duvarları </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450215" algn="l"/>
                <a:tab pos="540385" algn="ctr"/>
                <a:tab pos="810260" algn="l"/>
                <a:tab pos="2790825" algn="l"/>
                <a:tab pos="3420745" algn="l"/>
              </a:tabLst>
            </a:pPr>
            <a:r>
              <a:rPr lang="tr-TR" sz="2000" b="1" dirty="0">
                <a:latin typeface="Times New Roman" panose="02020603050405020304" pitchFamily="18" charset="0"/>
                <a:ea typeface="Calibri" panose="020F0502020204030204" pitchFamily="34" charset="0"/>
                <a:cs typeface="Times New Roman" panose="02020603050405020304" pitchFamily="18" charset="0"/>
              </a:rPr>
              <a:t>d) Yıldırımdan korunma tesisatı </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450215" algn="l"/>
                <a:tab pos="540385" algn="ctr"/>
                <a:tab pos="810260" algn="l"/>
                <a:tab pos="2790825" algn="l"/>
                <a:tab pos="3420745" algn="l"/>
              </a:tabLst>
            </a:pPr>
            <a:r>
              <a:rPr lang="tr-TR" sz="2000" b="1" dirty="0">
                <a:latin typeface="Times New Roman" panose="02020603050405020304" pitchFamily="18" charset="0"/>
                <a:ea typeface="Calibri" panose="020F0502020204030204" pitchFamily="34" charset="0"/>
                <a:cs typeface="Times New Roman" panose="02020603050405020304" pitchFamily="18" charset="0"/>
              </a:rPr>
              <a:t> </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450215" algn="l"/>
                <a:tab pos="540385" algn="ctr"/>
                <a:tab pos="810260" algn="l"/>
                <a:tab pos="2790825" algn="l"/>
                <a:tab pos="3420745" algn="l"/>
              </a:tabLst>
            </a:pPr>
            <a:r>
              <a:rPr lang="tr-TR" sz="2000" b="1" dirty="0">
                <a:latin typeface="Times New Roman" panose="02020603050405020304" pitchFamily="18" charset="0"/>
                <a:ea typeface="Calibri" panose="020F0502020204030204" pitchFamily="34" charset="0"/>
                <a:cs typeface="Times New Roman" panose="02020603050405020304" pitchFamily="18" charset="0"/>
              </a:rPr>
              <a:t>3-Proses Güvenliği</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lphaLcParenR"/>
              <a:tabLst>
                <a:tab pos="450215" algn="l"/>
                <a:tab pos="540385" algn="ctr"/>
                <a:tab pos="810260" algn="l"/>
                <a:tab pos="2790825" algn="l"/>
                <a:tab pos="3420745" algn="l"/>
              </a:tabLst>
            </a:pPr>
            <a:r>
              <a:rPr lang="tr-TR" sz="2000" b="1" dirty="0">
                <a:latin typeface="Times New Roman" panose="02020603050405020304" pitchFamily="18" charset="0"/>
                <a:ea typeface="Calibri" panose="020F0502020204030204" pitchFamily="34" charset="0"/>
                <a:cs typeface="Times New Roman" panose="02020603050405020304" pitchFamily="18" charset="0"/>
              </a:rPr>
              <a:t>Deprem </a:t>
            </a:r>
            <a:r>
              <a:rPr lang="tr-TR" sz="2000" b="1" dirty="0" err="1">
                <a:latin typeface="Times New Roman" panose="02020603050405020304" pitchFamily="18" charset="0"/>
                <a:ea typeface="Calibri" panose="020F0502020204030204" pitchFamily="34" charset="0"/>
                <a:cs typeface="Times New Roman" panose="02020603050405020304" pitchFamily="18" charset="0"/>
              </a:rPr>
              <a:t>sensörü</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lphaLcParenR"/>
              <a:tabLst>
                <a:tab pos="450215" algn="l"/>
                <a:tab pos="540385" algn="ctr"/>
                <a:tab pos="810260" algn="l"/>
                <a:tab pos="2790825" algn="l"/>
                <a:tab pos="3420745" algn="l"/>
              </a:tabLst>
            </a:pPr>
            <a:r>
              <a:rPr lang="tr-TR" sz="2000" b="1" dirty="0">
                <a:latin typeface="Times New Roman" panose="02020603050405020304" pitchFamily="18" charset="0"/>
                <a:ea typeface="Calibri" panose="020F0502020204030204" pitchFamily="34" charset="0"/>
                <a:cs typeface="Times New Roman" panose="02020603050405020304" pitchFamily="18" charset="0"/>
              </a:rPr>
              <a:t>Deprem vanası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9350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33337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9" name="Dikdörtgen 8"/>
          <p:cNvSpPr/>
          <p:nvPr/>
        </p:nvSpPr>
        <p:spPr>
          <a:xfrm>
            <a:off x="702986" y="1610544"/>
            <a:ext cx="6774730" cy="2610458"/>
          </a:xfrm>
          <a:prstGeom prst="rect">
            <a:avLst/>
          </a:prstGeom>
        </p:spPr>
        <p:txBody>
          <a:bodyPr wrap="square">
            <a:spAutoFit/>
          </a:bodyPr>
          <a:lstStyle/>
          <a:p>
            <a:pPr algn="just">
              <a:lnSpc>
                <a:spcPct val="107000"/>
              </a:lnSpc>
              <a:spcAft>
                <a:spcPts val="0"/>
              </a:spcAft>
              <a:tabLst>
                <a:tab pos="450215" algn="l"/>
                <a:tab pos="540385" algn="ctr"/>
                <a:tab pos="810260" algn="l"/>
                <a:tab pos="2790825" algn="l"/>
                <a:tab pos="3420745" algn="l"/>
              </a:tabLst>
            </a:pPr>
            <a:r>
              <a:rPr lang="tr-TR" sz="2200" b="1" dirty="0">
                <a:latin typeface="Times New Roman" panose="02020603050405020304" pitchFamily="18" charset="0"/>
                <a:ea typeface="Calibri" panose="020F0502020204030204" pitchFamily="34" charset="0"/>
                <a:cs typeface="Times New Roman" panose="02020603050405020304" pitchFamily="18" charset="0"/>
              </a:rPr>
              <a:t>d) Yıldırımdan korunma tesisatı </a:t>
            </a:r>
            <a:endParaRPr lang="tr-TR" sz="2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Meteoroloji Genel Müdürlüğü’nün Yıldırım Tespit ve Takip Sisteminden elde edilen veriler </a:t>
            </a:r>
          </a:p>
          <a:p>
            <a:pPr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İşyerinin bulunduğu ……. bölgeye 2017 yılında 16 kez, 2018 yılında 141 kez ve 2019 Eylül ayına kadar 78 kez yıldırım düşmüştür. </a:t>
            </a:r>
          </a:p>
          <a:p>
            <a:pPr>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İRAP raporu verileri </a:t>
            </a:r>
            <a:endParaRPr lang="tr-TR"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Resim 9" descr="C:\Users\gonca.sener\Desktop\2023 BİLDİRİ-2\bildiri fotolar\yıldırım tesisatı.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7006" y="1610544"/>
            <a:ext cx="3134903" cy="2668725"/>
          </a:xfrm>
          <a:prstGeom prst="rect">
            <a:avLst/>
          </a:prstGeom>
          <a:noFill/>
          <a:ln>
            <a:noFill/>
          </a:ln>
        </p:spPr>
      </p:pic>
      <p:sp>
        <p:nvSpPr>
          <p:cNvPr id="11" name="Dikdörtgen 10"/>
          <p:cNvSpPr/>
          <p:nvPr/>
        </p:nvSpPr>
        <p:spPr>
          <a:xfrm>
            <a:off x="7578041" y="4578156"/>
            <a:ext cx="4304576" cy="405367"/>
          </a:xfrm>
          <a:prstGeom prst="rect">
            <a:avLst/>
          </a:prstGeom>
        </p:spPr>
        <p:txBody>
          <a:bodyPr wrap="none">
            <a:spAutoFit/>
          </a:bodyPr>
          <a:lstStyle/>
          <a:p>
            <a:pPr algn="just">
              <a:lnSpc>
                <a:spcPct val="107000"/>
              </a:lnSpc>
              <a:spcAft>
                <a:spcPts val="800"/>
              </a:spcAft>
            </a:pPr>
            <a:r>
              <a:rPr lang="tr-TR" sz="2000" b="1" dirty="0">
                <a:latin typeface="Times New Roman" panose="02020603050405020304" pitchFamily="18" charset="0"/>
                <a:ea typeface="Calibri" panose="020F0502020204030204" pitchFamily="34" charset="0"/>
                <a:cs typeface="Times New Roman" panose="02020603050405020304" pitchFamily="18" charset="0"/>
              </a:rPr>
              <a:t>Yıldırımdan korunma tesisatı projesi </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4582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6" y="31985"/>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8" y="31985"/>
            <a:ext cx="10235375" cy="502774"/>
          </a:xfrm>
          <a:prstGeom prst="rect">
            <a:avLst/>
          </a:prstGeom>
        </p:spPr>
        <p:txBody>
          <a:bodyPr vert="horz" lIns="91440" tIns="45720" rIns="91440" bIns="45720" rtlCol="0" anchor="ct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endParaRPr lang="en-GB" sz="3200" dirty="0">
              <a:solidFill>
                <a:srgbClr val="FFFFFF"/>
              </a:solidFill>
            </a:endParaRPr>
          </a:p>
        </p:txBody>
      </p:sp>
      <p:pic>
        <p:nvPicPr>
          <p:cNvPr id="6" name="Resim 5">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333376" y="920515"/>
            <a:ext cx="11560628" cy="5905500"/>
          </a:xfrm>
          <a:prstGeom prst="rect">
            <a:avLst/>
          </a:prstGeom>
        </p:spPr>
      </p:pic>
      <p:sp>
        <p:nvSpPr>
          <p:cNvPr id="7" name="Rectangle 5">
            <a:extLst>
              <a:ext uri="{FF2B5EF4-FFF2-40B4-BE49-F238E27FC236}">
                <a16:creationId xmlns:a16="http://schemas.microsoft.com/office/drawing/2014/main" id="{D608068E-82CC-2A44-9826-D03844D4D3A7}"/>
              </a:ext>
            </a:extLst>
          </p:cNvPr>
          <p:cNvSpPr/>
          <p:nvPr/>
        </p:nvSpPr>
        <p:spPr>
          <a:xfrm>
            <a:off x="5128052" y="5828123"/>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x-none"/>
          </a:p>
        </p:txBody>
      </p:sp>
      <p:pic>
        <p:nvPicPr>
          <p:cNvPr id="8"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2" y="5639854"/>
            <a:ext cx="1939373" cy="1186161"/>
          </a:xfrm>
          <a:prstGeom prst="rect">
            <a:avLst/>
          </a:prstGeom>
        </p:spPr>
      </p:pic>
      <p:sp>
        <p:nvSpPr>
          <p:cNvPr id="9" name="Dikdörtgen 8"/>
          <p:cNvSpPr/>
          <p:nvPr/>
        </p:nvSpPr>
        <p:spPr>
          <a:xfrm>
            <a:off x="901831" y="1122208"/>
            <a:ext cx="10388337" cy="1885901"/>
          </a:xfrm>
          <a:prstGeom prst="rect">
            <a:avLst/>
          </a:prstGeom>
        </p:spPr>
        <p:txBody>
          <a:bodyPr wrap="square">
            <a:spAutoFit/>
          </a:bodyPr>
          <a:lstStyle/>
          <a:p>
            <a:pPr>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Yıldırımdan korunma tesisatının kapsama alan projesi hazırlanmalıdır.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İş Ekipmanlarının Kullanımında Sağlık Ve Güvenlik Şartları Yönetmeliği / Ek II / 2.3. Tesisatlar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2.3.7. Elektrik, topraklama ve yıldırımdan korunma tesisatları için periyodik kontrolde tesisat projesi aranır. (</a:t>
            </a:r>
            <a:r>
              <a:rPr lang="tr-TR" sz="2200" i="1" dirty="0">
                <a:latin typeface="Times New Roman" panose="02020603050405020304" pitchFamily="18" charset="0"/>
                <a:ea typeface="Calibri" panose="020F0502020204030204" pitchFamily="34" charset="0"/>
                <a:cs typeface="Times New Roman" panose="02020603050405020304" pitchFamily="18" charset="0"/>
              </a:rPr>
              <a:t>31/12/2023 tarihinde yürürlüğe girer)</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Resim 9"/>
          <p:cNvPicPr>
            <a:picLocks noChangeAspect="1"/>
          </p:cNvPicPr>
          <p:nvPr/>
        </p:nvPicPr>
        <p:blipFill>
          <a:blip r:embed="rId5"/>
          <a:stretch>
            <a:fillRect/>
          </a:stretch>
        </p:blipFill>
        <p:spPr>
          <a:xfrm>
            <a:off x="3535470" y="2992669"/>
            <a:ext cx="4071960" cy="2688369"/>
          </a:xfrm>
          <a:prstGeom prst="rect">
            <a:avLst/>
          </a:prstGeom>
        </p:spPr>
      </p:pic>
    </p:spTree>
    <p:extLst>
      <p:ext uri="{BB962C8B-B14F-4D97-AF65-F5344CB8AC3E}">
        <p14:creationId xmlns:p14="http://schemas.microsoft.com/office/powerpoint/2010/main" val="601876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8" name="Dikdörtgen 7"/>
          <p:cNvSpPr/>
          <p:nvPr/>
        </p:nvSpPr>
        <p:spPr>
          <a:xfrm>
            <a:off x="425279" y="1133734"/>
            <a:ext cx="4451860" cy="436786"/>
          </a:xfrm>
          <a:prstGeom prst="rect">
            <a:avLst/>
          </a:prstGeom>
        </p:spPr>
        <p:txBody>
          <a:bodyPr wrap="none">
            <a:spAutoFit/>
          </a:bodyPr>
          <a:lstStyle/>
          <a:p>
            <a:pPr algn="ctr">
              <a:lnSpc>
                <a:spcPct val="107000"/>
              </a:lnSpc>
              <a:spcAft>
                <a:spcPts val="0"/>
              </a:spcAft>
            </a:pPr>
            <a:r>
              <a:rPr lang="tr-TR" sz="2200" b="1" dirty="0">
                <a:latin typeface="Times New Roman" panose="02020603050405020304" pitchFamily="18" charset="0"/>
                <a:ea typeface="Calibri" panose="020F0502020204030204" pitchFamily="34" charset="0"/>
                <a:cs typeface="Times New Roman" panose="02020603050405020304" pitchFamily="18" charset="0"/>
              </a:rPr>
              <a:t>Acil Durumu Planı güncellendi mi?</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Dikdörtgen 8"/>
          <p:cNvSpPr/>
          <p:nvPr/>
        </p:nvSpPr>
        <p:spPr>
          <a:xfrm>
            <a:off x="297998" y="1758789"/>
            <a:ext cx="11419520" cy="3352841"/>
          </a:xfrm>
          <a:prstGeom prst="rect">
            <a:avLst/>
          </a:prstGeom>
        </p:spPr>
        <p:txBody>
          <a:bodyPr wrap="square">
            <a:spAutoFit/>
          </a:bodyPr>
          <a:lstStyle/>
          <a:p>
            <a:pPr algn="just">
              <a:lnSpc>
                <a:spcPct val="107000"/>
              </a:lnSpc>
              <a:spcAft>
                <a:spcPts val="0"/>
              </a:spcAft>
            </a:pPr>
            <a:r>
              <a:rPr lang="tr-TR" sz="2200" i="1" dirty="0">
                <a:latin typeface="Times New Roman" panose="02020603050405020304" pitchFamily="18" charset="0"/>
                <a:ea typeface="Calibri" panose="020F0502020204030204" pitchFamily="34" charset="0"/>
                <a:cs typeface="Times New Roman" panose="02020603050405020304" pitchFamily="18" charset="0"/>
              </a:rPr>
              <a:t>İşyerlerinde Acil Durumlar Hakkında Yönetmelik Madde 5 /f, Madde 8</a:t>
            </a:r>
            <a:r>
              <a:rPr lang="tr-TR" sz="2200" b="1" i="1" dirty="0">
                <a:latin typeface="Times New Roman" panose="02020603050405020304" pitchFamily="18" charset="0"/>
                <a:ea typeface="Calibri" panose="020F0502020204030204" pitchFamily="34" charset="0"/>
                <a:cs typeface="Times New Roman" panose="02020603050405020304" pitchFamily="18" charset="0"/>
              </a:rPr>
              <a:t>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tr-TR" sz="2200" b="1" i="1" dirty="0">
                <a:latin typeface="Times New Roman" panose="02020603050405020304" pitchFamily="18" charset="0"/>
                <a:ea typeface="Calibri" panose="020F0502020204030204" pitchFamily="34" charset="0"/>
                <a:cs typeface="Times New Roman" panose="02020603050405020304" pitchFamily="18" charset="0"/>
              </a:rPr>
              <a:t>(Değişik:RG-1/10/2021-31615)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İşveren acil durumlarda enerji kaynaklarının ve tehlike yaratabilecek sistemlerin olumsuz durumlar yaratmayacak ve koruyucu sistemleri etkilemeyecek şekilde devre dışı bırakılması ile ilgili gerekli düzenlemeleri yapar.</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İşyerinde meydana gelebilecek acil durumlar, yapılan risk değerlendirmesi sonuçları ile aşağıdaki ve benzeri hususlar dikkate alınarak belirlenir: a) yangın ve patlama ihtimali, b) tehlikeli kimyasal, biyolojik, radyoaktif ve nükleer maddelerden kaynaklanan yayılım, zehirlenme ve salgın hastalık ihtimali, c) </a:t>
            </a:r>
            <a:r>
              <a:rPr lang="tr-TR" sz="2200" b="1" u="sng" dirty="0">
                <a:latin typeface="Times New Roman" panose="02020603050405020304" pitchFamily="18" charset="0"/>
                <a:ea typeface="Calibri" panose="020F0502020204030204" pitchFamily="34" charset="0"/>
                <a:cs typeface="Times New Roman" panose="02020603050405020304" pitchFamily="18" charset="0"/>
              </a:rPr>
              <a:t>doğal afetlerin</a:t>
            </a:r>
            <a:r>
              <a:rPr lang="tr-TR" sz="2200" dirty="0">
                <a:latin typeface="Times New Roman" panose="02020603050405020304" pitchFamily="18" charset="0"/>
                <a:ea typeface="Calibri" panose="020F0502020204030204" pitchFamily="34" charset="0"/>
                <a:cs typeface="Times New Roman" panose="02020603050405020304" pitchFamily="18" charset="0"/>
              </a:rPr>
              <a:t> meydana gelme ihtimali, ç) sabotaj ihtimali.</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7476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416299"/>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tr-TR" sz="3200" b="1" dirty="0">
                <a:latin typeface="Times New Roman" panose="02020603050405020304" pitchFamily="18" charset="0"/>
                <a:cs typeface="Times New Roman" panose="02020603050405020304" pitchFamily="18" charset="0"/>
              </a:rPr>
              <a:t>3-Proses</a:t>
            </a:r>
            <a:r>
              <a:rPr lang="tr-TR" b="1" dirty="0"/>
              <a:t> </a:t>
            </a:r>
            <a:r>
              <a:rPr lang="tr-TR" sz="3200" b="1" dirty="0">
                <a:latin typeface="Times New Roman" panose="02020603050405020304" pitchFamily="18" charset="0"/>
                <a:cs typeface="Times New Roman" panose="02020603050405020304" pitchFamily="18" charset="0"/>
              </a:rPr>
              <a:t>Güvenliği</a:t>
            </a:r>
            <a:endParaRPr lang="tr-TR" sz="3200" dirty="0">
              <a:latin typeface="Times New Roman" panose="02020603050405020304" pitchFamily="18" charset="0"/>
              <a:cs typeface="Times New Roman" panose="02020603050405020304" pitchFamily="18" charset="0"/>
            </a:endParaRPr>
          </a:p>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2" name="Dikdörtgen 1"/>
          <p:cNvSpPr/>
          <p:nvPr/>
        </p:nvSpPr>
        <p:spPr>
          <a:xfrm>
            <a:off x="1150070" y="1583093"/>
            <a:ext cx="9605914" cy="2453364"/>
          </a:xfrm>
          <a:prstGeom prst="rect">
            <a:avLst/>
          </a:prstGeom>
        </p:spPr>
        <p:txBody>
          <a:bodyPr wrap="square">
            <a:spAutoFit/>
          </a:bodyPr>
          <a:lstStyle/>
          <a:p>
            <a:pPr marL="457200">
              <a:lnSpc>
                <a:spcPct val="107000"/>
              </a:lnSpc>
              <a:spcAft>
                <a:spcPts val="800"/>
              </a:spcAft>
            </a:pPr>
            <a:r>
              <a:rPr lang="tr-TR" sz="2200" b="1" dirty="0">
                <a:latin typeface="Times New Roman" panose="02020603050405020304" pitchFamily="18" charset="0"/>
                <a:ea typeface="Calibri" panose="020F0502020204030204" pitchFamily="34" charset="0"/>
                <a:cs typeface="Times New Roman" panose="02020603050405020304" pitchFamily="18" charset="0"/>
              </a:rPr>
              <a:t>a) Deprem </a:t>
            </a:r>
            <a:r>
              <a:rPr lang="tr-TR" sz="2200" b="1" dirty="0" err="1">
                <a:latin typeface="Times New Roman" panose="02020603050405020304" pitchFamily="18" charset="0"/>
                <a:ea typeface="Calibri" panose="020F0502020204030204" pitchFamily="34" charset="0"/>
                <a:cs typeface="Times New Roman" panose="02020603050405020304" pitchFamily="18" charset="0"/>
              </a:rPr>
              <a:t>Sensörü</a:t>
            </a:r>
            <a:r>
              <a:rPr lang="tr-TR" sz="2200" b="1" dirty="0">
                <a:latin typeface="Times New Roman" panose="02020603050405020304" pitchFamily="18" charset="0"/>
                <a:ea typeface="Calibri" panose="020F0502020204030204" pitchFamily="34" charset="0"/>
                <a:cs typeface="Times New Roman" panose="02020603050405020304" pitchFamily="18" charset="0"/>
              </a:rPr>
              <a:t> </a:t>
            </a:r>
            <a:endParaRPr lang="tr-TR" sz="2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Patlayıcı ortamlarda kurulan</a:t>
            </a:r>
            <a:r>
              <a:rPr lang="tr-TR" sz="2200" b="1" dirty="0">
                <a:latin typeface="Times New Roman" panose="02020603050405020304" pitchFamily="18" charset="0"/>
                <a:ea typeface="Calibri" panose="020F0502020204030204" pitchFamily="34" charset="0"/>
                <a:cs typeface="Times New Roman" panose="02020603050405020304" pitchFamily="18" charset="0"/>
              </a:rPr>
              <a:t> </a:t>
            </a:r>
            <a:r>
              <a:rPr lang="tr-TR" sz="2200" dirty="0">
                <a:latin typeface="Times New Roman" panose="02020603050405020304" pitchFamily="18" charset="0"/>
                <a:ea typeface="Calibri" panose="020F0502020204030204" pitchFamily="34" charset="0"/>
                <a:cs typeface="Times New Roman" panose="02020603050405020304" pitchFamily="18" charset="0"/>
              </a:rPr>
              <a:t>deprem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sensörleri</a:t>
            </a:r>
            <a:r>
              <a:rPr lang="tr-TR" sz="2200" dirty="0">
                <a:latin typeface="Times New Roman" panose="02020603050405020304" pitchFamily="18" charset="0"/>
                <a:ea typeface="Calibri" panose="020F0502020204030204" pitchFamily="34" charset="0"/>
                <a:cs typeface="Times New Roman" panose="02020603050405020304" pitchFamily="18" charset="0"/>
              </a:rPr>
              <a:t>, deprem sırasında proses kaynaklı olarak ortaya çıkabilecek yangın, parlama, patlama gibi durumların önüne geçebilmek amaçlı olarak kullanılmaktadır. </a:t>
            </a:r>
          </a:p>
          <a:p>
            <a:pPr algn="just">
              <a:lnSpc>
                <a:spcPct val="107000"/>
              </a:lnSpc>
              <a:spcAft>
                <a:spcPts val="80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Deprem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sensörü</a:t>
            </a:r>
            <a:r>
              <a:rPr lang="tr-TR" sz="2200" dirty="0">
                <a:latin typeface="Times New Roman" panose="02020603050405020304" pitchFamily="18" charset="0"/>
                <a:ea typeface="Calibri" panose="020F0502020204030204" pitchFamily="34" charset="0"/>
                <a:cs typeface="Times New Roman" panose="02020603050405020304" pitchFamily="18" charset="0"/>
              </a:rPr>
              <a:t>, yer sarsıntısı sırasında meydana gelen ivme veya hareketi algılamaktadır. </a:t>
            </a:r>
            <a:endParaRPr lang="tr-TR"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Resim 8"/>
          <p:cNvPicPr>
            <a:picLocks noChangeAspect="1"/>
          </p:cNvPicPr>
          <p:nvPr/>
        </p:nvPicPr>
        <p:blipFill>
          <a:blip r:embed="rId5"/>
          <a:stretch>
            <a:fillRect/>
          </a:stretch>
        </p:blipFill>
        <p:spPr>
          <a:xfrm>
            <a:off x="4185501" y="3905250"/>
            <a:ext cx="4321926" cy="1857700"/>
          </a:xfrm>
          <a:prstGeom prst="rect">
            <a:avLst/>
          </a:prstGeom>
        </p:spPr>
      </p:pic>
    </p:spTree>
    <p:extLst>
      <p:ext uri="{BB962C8B-B14F-4D97-AF65-F5344CB8AC3E}">
        <p14:creationId xmlns:p14="http://schemas.microsoft.com/office/powerpoint/2010/main" val="3330053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2" name="Dikdörtgen 1"/>
          <p:cNvSpPr/>
          <p:nvPr/>
        </p:nvSpPr>
        <p:spPr>
          <a:xfrm>
            <a:off x="1084082" y="1553359"/>
            <a:ext cx="9681327" cy="3455433"/>
          </a:xfrm>
          <a:prstGeom prst="rect">
            <a:avLst/>
          </a:prstGeom>
        </p:spPr>
        <p:txBody>
          <a:bodyPr wrap="square">
            <a:spAutoFit/>
          </a:bodyPr>
          <a:lstStyle/>
          <a:p>
            <a:pPr algn="just">
              <a:lnSpc>
                <a:spcPct val="107000"/>
              </a:lnSpc>
              <a:spcAft>
                <a:spcPts val="80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Deprem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sensörlerinin</a:t>
            </a:r>
            <a:r>
              <a:rPr lang="tr-TR" sz="2200" dirty="0">
                <a:latin typeface="Times New Roman" panose="02020603050405020304" pitchFamily="18" charset="0"/>
                <a:ea typeface="Calibri" panose="020F0502020204030204" pitchFamily="34" charset="0"/>
                <a:cs typeface="Times New Roman" panose="02020603050405020304" pitchFamily="18" charset="0"/>
              </a:rPr>
              <a:t> çalışma prensipleri farklılık gösterebilmektedir. Yaygın olarak kullanılanlar aşağıda belirtilmiştir:</a:t>
            </a:r>
          </a:p>
          <a:p>
            <a:pPr marL="342900" lvl="0" indent="-342900" algn="just">
              <a:lnSpc>
                <a:spcPct val="107000"/>
              </a:lnSpc>
              <a:spcAft>
                <a:spcPts val="0"/>
              </a:spcAft>
              <a:buFont typeface="Times New Roman" panose="02020603050405020304" pitchFamily="18" charset="0"/>
              <a:buChar char="-"/>
            </a:pPr>
            <a:r>
              <a:rPr lang="tr-TR" sz="2200" dirty="0">
                <a:latin typeface="Times New Roman" panose="02020603050405020304" pitchFamily="18" charset="0"/>
                <a:ea typeface="Calibri" panose="020F0502020204030204" pitchFamily="34" charset="0"/>
                <a:cs typeface="Times New Roman" panose="02020603050405020304" pitchFamily="18" charset="0"/>
              </a:rPr>
              <a:t>Hareket Algılama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Sensörü</a:t>
            </a:r>
            <a:r>
              <a:rPr lang="tr-TR" sz="2200" dirty="0">
                <a:latin typeface="Times New Roman" panose="02020603050405020304" pitchFamily="18" charset="0"/>
                <a:ea typeface="Calibri" panose="020F0502020204030204" pitchFamily="34" charset="0"/>
                <a:cs typeface="Times New Roman" panose="02020603050405020304" pitchFamily="18" charset="0"/>
              </a:rPr>
              <a:t>: Zemindeki hareketi algılarlar. Örneğin, </a:t>
            </a:r>
            <a:r>
              <a:rPr lang="tr-TR" sz="2200" dirty="0" err="1">
                <a:latin typeface="Times New Roman" panose="02020603050405020304" pitchFamily="18" charset="0"/>
                <a:ea typeface="Calibri" panose="020F0502020204030204" pitchFamily="34" charset="0"/>
                <a:cs typeface="Times New Roman" panose="02020603050405020304" pitchFamily="18" charset="0"/>
              </a:rPr>
              <a:t>piezo</a:t>
            </a:r>
            <a:r>
              <a:rPr lang="tr-TR" sz="2200" dirty="0">
                <a:latin typeface="Times New Roman" panose="02020603050405020304" pitchFamily="18" charset="0"/>
                <a:ea typeface="Calibri" panose="020F0502020204030204" pitchFamily="34" charset="0"/>
                <a:cs typeface="Times New Roman" panose="02020603050405020304" pitchFamily="18" charset="0"/>
              </a:rPr>
              <a:t>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sensörler</a:t>
            </a:r>
            <a:r>
              <a:rPr lang="tr-TR" sz="2200" dirty="0">
                <a:latin typeface="Times New Roman" panose="02020603050405020304" pitchFamily="18" charset="0"/>
                <a:ea typeface="Calibri" panose="020F0502020204030204" pitchFamily="34" charset="0"/>
                <a:cs typeface="Times New Roman" panose="02020603050405020304" pitchFamily="18" charset="0"/>
              </a:rPr>
              <a:t> veya ivme ölçerler</a:t>
            </a:r>
          </a:p>
          <a:p>
            <a:pPr marL="342900" lvl="0" indent="-342900" algn="just">
              <a:lnSpc>
                <a:spcPct val="107000"/>
              </a:lnSpc>
              <a:spcAft>
                <a:spcPts val="0"/>
              </a:spcAft>
              <a:buFont typeface="Times New Roman" panose="02020603050405020304" pitchFamily="18" charset="0"/>
              <a:buChar char="-"/>
            </a:pPr>
            <a:r>
              <a:rPr lang="tr-TR" sz="2200" dirty="0">
                <a:latin typeface="Times New Roman" panose="02020603050405020304" pitchFamily="18" charset="0"/>
                <a:ea typeface="Calibri" panose="020F0502020204030204" pitchFamily="34" charset="0"/>
                <a:cs typeface="Times New Roman" panose="02020603050405020304" pitchFamily="18" charset="0"/>
              </a:rPr>
              <a:t>Sıvı </a:t>
            </a:r>
            <a:r>
              <a:rPr lang="tr-TR" sz="2200" dirty="0" err="1">
                <a:latin typeface="Times New Roman" panose="02020603050405020304" pitchFamily="18" charset="0"/>
                <a:ea typeface="Calibri" panose="020F0502020204030204" pitchFamily="34" charset="0"/>
                <a:cs typeface="Times New Roman" panose="02020603050405020304" pitchFamily="18" charset="0"/>
              </a:rPr>
              <a:t>Dolumlu</a:t>
            </a:r>
            <a:r>
              <a:rPr lang="tr-TR" sz="2200" dirty="0">
                <a:latin typeface="Times New Roman" panose="02020603050405020304" pitchFamily="18" charset="0"/>
                <a:ea typeface="Calibri" panose="020F0502020204030204" pitchFamily="34" charset="0"/>
                <a:cs typeface="Times New Roman" panose="02020603050405020304" pitchFamily="18" charset="0"/>
              </a:rPr>
              <a:t>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Sensörler</a:t>
            </a:r>
            <a:r>
              <a:rPr lang="tr-TR" sz="2200" dirty="0">
                <a:latin typeface="Times New Roman" panose="02020603050405020304" pitchFamily="18" charset="0"/>
                <a:ea typeface="Calibri" panose="020F0502020204030204" pitchFamily="34" charset="0"/>
                <a:cs typeface="Times New Roman" panose="02020603050405020304" pitchFamily="18" charset="0"/>
              </a:rPr>
              <a:t>: içerisinde sıvı bulunan kabın içinde </a:t>
            </a:r>
            <a:r>
              <a:rPr lang="tr-TR" sz="2200" dirty="0" smtClean="0">
                <a:latin typeface="Times New Roman" panose="02020603050405020304" pitchFamily="18" charset="0"/>
                <a:ea typeface="Calibri" panose="020F0502020204030204" pitchFamily="34" charset="0"/>
                <a:cs typeface="Times New Roman" panose="02020603050405020304" pitchFamily="18" charset="0"/>
              </a:rPr>
              <a:t>zemin </a:t>
            </a:r>
            <a:r>
              <a:rPr lang="tr-TR" sz="2200" dirty="0">
                <a:latin typeface="Times New Roman" panose="02020603050405020304" pitchFamily="18" charset="0"/>
                <a:ea typeface="Calibri" panose="020F0502020204030204" pitchFamily="34" charset="0"/>
                <a:cs typeface="Times New Roman" panose="02020603050405020304" pitchFamily="18" charset="0"/>
              </a:rPr>
              <a:t>hareketine bağlı olarak basınç değişiklikleri meydana gelir. Oluşan bu basınç değişimi, deprem titreşiminin tespitinde kullanılmaktadır.</a:t>
            </a:r>
          </a:p>
          <a:p>
            <a:pPr marL="342900" lvl="0" indent="-342900" algn="just">
              <a:lnSpc>
                <a:spcPct val="107000"/>
              </a:lnSpc>
              <a:spcAft>
                <a:spcPts val="800"/>
              </a:spcAft>
              <a:buFont typeface="Times New Roman" panose="02020603050405020304" pitchFamily="18" charset="0"/>
              <a:buChar char="-"/>
            </a:pPr>
            <a:r>
              <a:rPr lang="tr-TR" sz="2200" dirty="0">
                <a:latin typeface="Times New Roman" panose="02020603050405020304" pitchFamily="18" charset="0"/>
                <a:ea typeface="Calibri" panose="020F0502020204030204" pitchFamily="34" charset="0"/>
                <a:cs typeface="Times New Roman" panose="02020603050405020304" pitchFamily="18" charset="0"/>
              </a:rPr>
              <a:t>Elektromanyetik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Sensörler</a:t>
            </a:r>
            <a:r>
              <a:rPr lang="tr-TR" sz="2200" dirty="0">
                <a:latin typeface="Times New Roman" panose="02020603050405020304" pitchFamily="18" charset="0"/>
                <a:ea typeface="Calibri" panose="020F0502020204030204" pitchFamily="34" charset="0"/>
                <a:cs typeface="Times New Roman" panose="02020603050405020304" pitchFamily="18" charset="0"/>
              </a:rPr>
              <a:t>: Deprem sırasında meydana gelen elektriksel yüklerin değişimi sonucu oluşan elektromanyetik dalgaların tespit edilir. </a:t>
            </a:r>
            <a:endParaRPr lang="tr-TR"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Resim 7" descr="Accurate pictorial representation of EM waves? | ResearchGate"/>
          <p:cNvPicPr/>
          <p:nvPr/>
        </p:nvPicPr>
        <p:blipFill>
          <a:blip r:embed="rId5">
            <a:extLst>
              <a:ext uri="{28A0092B-C50C-407E-A947-70E740481C1C}">
                <a14:useLocalDpi xmlns:a14="http://schemas.microsoft.com/office/drawing/2010/main" val="0"/>
              </a:ext>
            </a:extLst>
          </a:blip>
          <a:srcRect/>
          <a:stretch>
            <a:fillRect/>
          </a:stretch>
        </p:blipFill>
        <p:spPr bwMode="auto">
          <a:xfrm>
            <a:off x="8858372" y="4633695"/>
            <a:ext cx="2000250" cy="1136650"/>
          </a:xfrm>
          <a:prstGeom prst="rect">
            <a:avLst/>
          </a:prstGeom>
          <a:noFill/>
          <a:ln>
            <a:noFill/>
          </a:ln>
        </p:spPr>
      </p:pic>
      <p:sp>
        <p:nvSpPr>
          <p:cNvPr id="9" name="Dikdörtgen 8"/>
          <p:cNvSpPr/>
          <p:nvPr/>
        </p:nvSpPr>
        <p:spPr>
          <a:xfrm>
            <a:off x="1084081" y="4924592"/>
            <a:ext cx="7371761" cy="816890"/>
          </a:xfrm>
          <a:prstGeom prst="rect">
            <a:avLst/>
          </a:prstGeom>
        </p:spPr>
        <p:txBody>
          <a:bodyPr wrap="square">
            <a:spAutoFit/>
          </a:bodyPr>
          <a:lstStyle/>
          <a:p>
            <a:pPr marL="342900" lvl="0" indent="-342900" algn="just">
              <a:lnSpc>
                <a:spcPct val="107000"/>
              </a:lnSpc>
              <a:spcAft>
                <a:spcPts val="800"/>
              </a:spcAft>
              <a:buFont typeface="Times New Roman" panose="02020603050405020304" pitchFamily="18" charset="0"/>
              <a:buChar char="-"/>
            </a:pPr>
            <a:r>
              <a:rPr lang="tr-TR" sz="2200" dirty="0">
                <a:latin typeface="Times New Roman" panose="02020603050405020304" pitchFamily="18" charset="0"/>
                <a:ea typeface="Calibri" panose="020F0502020204030204" pitchFamily="34" charset="0"/>
                <a:cs typeface="Times New Roman" panose="02020603050405020304" pitchFamily="18" charset="0"/>
              </a:rPr>
              <a:t>Akustik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Sensörler</a:t>
            </a:r>
            <a:r>
              <a:rPr lang="tr-TR" sz="2200" dirty="0">
                <a:latin typeface="Times New Roman" panose="02020603050405020304" pitchFamily="18" charset="0"/>
                <a:ea typeface="Calibri" panose="020F0502020204030204" pitchFamily="34" charset="0"/>
                <a:cs typeface="Times New Roman" panose="02020603050405020304" pitchFamily="18" charset="0"/>
              </a:rPr>
              <a:t>: Yer hareketi  sırasında ortaya çıkan ses dalgalarını algılayarak deprem olayları tespit edilir. </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1413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06596"/>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2" name="Dikdörtgen 1"/>
          <p:cNvSpPr/>
          <p:nvPr/>
        </p:nvSpPr>
        <p:spPr>
          <a:xfrm>
            <a:off x="1084082" y="1456473"/>
            <a:ext cx="9576572" cy="4439677"/>
          </a:xfrm>
          <a:prstGeom prst="rect">
            <a:avLst/>
          </a:prstGeom>
        </p:spPr>
        <p:txBody>
          <a:bodyPr wrap="square">
            <a:spAutoFit/>
          </a:bodyPr>
          <a:lstStyle/>
          <a:p>
            <a:pPr marL="457200"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Yangın, parlama, patlama riski bulunan işyerlerinde deprem sırasında elektrik enerjisinin kesilmesi veya kimyasal madde akışının durdurulması gerekmektedir.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marL="800100" indent="-342900" algn="just">
              <a:lnSpc>
                <a:spcPct val="107000"/>
              </a:lnSpc>
              <a:spcAft>
                <a:spcPts val="800"/>
              </a:spcAft>
              <a:buFont typeface="Arial" panose="020B0604020202020204" pitchFamily="34" charset="0"/>
              <a:buChar char="•"/>
            </a:pPr>
            <a:r>
              <a:rPr lang="tr-TR" sz="2200" b="1" dirty="0">
                <a:latin typeface="Times New Roman" panose="02020603050405020304" pitchFamily="18" charset="0"/>
                <a:ea typeface="Calibri" panose="020F0502020204030204" pitchFamily="34" charset="0"/>
                <a:cs typeface="Times New Roman" panose="02020603050405020304" pitchFamily="18" charset="0"/>
              </a:rPr>
              <a:t>Bazı durumlarda elektrik enerjisinin kesilmesi proses güvenliği açısından sıkıntılara yol açabilir. Bu gibi durumlarda risk değerlendirmesi yapılarak deprem sırasında tehlike arz eden proses için ek önlemler gerekebilir. Örneğin, ekzotermik reaksiyon içeren proseslerde elektrik enerjisinin kesilmesi tehlikenin önüne geçemeyebilir. Bu gibi durumlarda deprem sırasında sistemin otomatik olarak soğutma işlemine geçmesi için ek çalışmalar yapılması gerekmektedir. </a:t>
            </a:r>
            <a:endParaRPr lang="tr-TR" sz="2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6218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8" name="Dikdörtgen 7"/>
          <p:cNvSpPr/>
          <p:nvPr/>
        </p:nvSpPr>
        <p:spPr>
          <a:xfrm>
            <a:off x="848411" y="1160110"/>
            <a:ext cx="10605155" cy="4419800"/>
          </a:xfrm>
          <a:prstGeom prst="rect">
            <a:avLst/>
          </a:prstGeom>
        </p:spPr>
        <p:txBody>
          <a:bodyPr wrap="square">
            <a:spAutoFit/>
          </a:bodyPr>
          <a:lstStyle/>
          <a:p>
            <a:pPr marL="457200" algn="just">
              <a:lnSpc>
                <a:spcPct val="107000"/>
              </a:lnSpc>
              <a:spcAft>
                <a:spcPts val="0"/>
              </a:spcAft>
            </a:pPr>
            <a:r>
              <a:rPr lang="tr-TR" sz="2400" b="1" dirty="0">
                <a:latin typeface="Times New Roman" panose="02020603050405020304" pitchFamily="18" charset="0"/>
                <a:ea typeface="Calibri" panose="020F0502020204030204" pitchFamily="34" charset="0"/>
                <a:cs typeface="Times New Roman" panose="02020603050405020304" pitchFamily="18" charset="0"/>
              </a:rPr>
              <a:t>Deprem sırasında borular içerisinde geçen kimyasal madde akışının kesilmesi sırasında bazı hususlara dikkat edilmelidir.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tr-TR" sz="2400" dirty="0">
                <a:latin typeface="Times New Roman" panose="02020603050405020304" pitchFamily="18" charset="0"/>
                <a:ea typeface="Calibri" panose="020F0502020204030204" pitchFamily="34" charset="0"/>
                <a:cs typeface="Times New Roman" panose="02020603050405020304" pitchFamily="18" charset="0"/>
              </a:rPr>
              <a:t>İşyeri alanı içerisinden bulunan tanklardan borular vasıtasıyla aktarım yapılması durumunda boru içerisinde akışın kesilmesi kontrollü gerçekleştirilebilir. Ancak bazı durumlarda işyeri alanı dışından yeraltı veya yerüstünden borular ile kimyasal madde temin edilebilmektedir. Bu gibi durumlarda deprem sırasında işyeri alanı içerisinden boruda ki kimyasal madde akışının kesilmesi ve aynı anda kimyasal madde temin edilen noktadaki kimyasal madde akışının kesilmemesi veya boru hattı içindeki basıncın tahliye edilmemesi basınç farkı meydana getireceğinden tehlikeli olabilir.  </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8350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r>
              <a:rPr lang="tr-TR" sz="3200" dirty="0">
                <a:solidFill>
                  <a:srgbClr val="FFFFFF"/>
                </a:solidFill>
              </a:rPr>
              <a:t>………………………………….</a:t>
            </a:r>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33337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pic>
        <p:nvPicPr>
          <p:cNvPr id="8" name="Resim 7" descr="C:\Users\gokcen.temirci\Desktop\2023 Yılı Kocaeli Sunum\deprem sensörü bağlantı 1.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533" y="1432874"/>
            <a:ext cx="7051249" cy="3688401"/>
          </a:xfrm>
          <a:prstGeom prst="rect">
            <a:avLst/>
          </a:prstGeom>
          <a:noFill/>
          <a:ln>
            <a:noFill/>
          </a:ln>
        </p:spPr>
      </p:pic>
      <p:sp>
        <p:nvSpPr>
          <p:cNvPr id="2" name="Dikdörtgen 1"/>
          <p:cNvSpPr/>
          <p:nvPr/>
        </p:nvSpPr>
        <p:spPr>
          <a:xfrm>
            <a:off x="8181473" y="1924195"/>
            <a:ext cx="3712531" cy="1523622"/>
          </a:xfrm>
          <a:prstGeom prst="rect">
            <a:avLst/>
          </a:prstGeom>
        </p:spPr>
        <p:txBody>
          <a:bodyPr wrap="square">
            <a:spAutoFit/>
          </a:bodyPr>
          <a:lstStyle/>
          <a:p>
            <a:pPr algn="just">
              <a:lnSpc>
                <a:spcPct val="107000"/>
              </a:lnSpc>
              <a:spcAft>
                <a:spcPts val="80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Deprem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sensörü</a:t>
            </a:r>
            <a:r>
              <a:rPr lang="tr-TR" sz="2200" dirty="0">
                <a:latin typeface="Times New Roman" panose="02020603050405020304" pitchFamily="18" charset="0"/>
                <a:ea typeface="Calibri" panose="020F0502020204030204" pitchFamily="34" charset="0"/>
                <a:cs typeface="Times New Roman" panose="02020603050405020304" pitchFamily="18" charset="0"/>
              </a:rPr>
              <a:t>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selenoid</a:t>
            </a:r>
            <a:r>
              <a:rPr lang="tr-TR" sz="2200" dirty="0">
                <a:latin typeface="Times New Roman" panose="02020603050405020304" pitchFamily="18" charset="0"/>
                <a:ea typeface="Calibri" panose="020F0502020204030204" pitchFamily="34" charset="0"/>
                <a:cs typeface="Times New Roman" panose="02020603050405020304" pitchFamily="18" charset="0"/>
              </a:rPr>
              <a:t> vana ve elektrik sigortası haricinde asansörlere ve yangın alarm sistemine de bağlanabilir. </a:t>
            </a:r>
            <a:endParaRPr lang="tr-TR" sz="2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3638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2" name="Dikdörtgen 1"/>
          <p:cNvSpPr/>
          <p:nvPr/>
        </p:nvSpPr>
        <p:spPr>
          <a:xfrm>
            <a:off x="297997" y="1049848"/>
            <a:ext cx="11473700" cy="4989315"/>
          </a:xfrm>
          <a:prstGeom prst="rect">
            <a:avLst/>
          </a:prstGeom>
        </p:spPr>
        <p:txBody>
          <a:bodyPr wrap="square">
            <a:spAutoFit/>
          </a:bodyPr>
          <a:lstStyle/>
          <a:p>
            <a:pPr algn="just">
              <a:lnSpc>
                <a:spcPct val="107000"/>
              </a:lnSpc>
              <a:spcAft>
                <a:spcPts val="800"/>
              </a:spcAft>
            </a:pPr>
            <a:r>
              <a:rPr lang="tr-TR" sz="2200" b="1" dirty="0">
                <a:latin typeface="Times New Roman" panose="02020603050405020304" pitchFamily="18" charset="0"/>
                <a:ea typeface="Calibri" panose="020F0502020204030204" pitchFamily="34" charset="0"/>
                <a:cs typeface="Times New Roman" panose="02020603050405020304" pitchFamily="18" charset="0"/>
              </a:rPr>
              <a:t>Binaların Yangından Korunması Hakkında Yönetmelik Madde 62’ de </a:t>
            </a:r>
            <a:r>
              <a:rPr lang="tr-TR" sz="2200" dirty="0">
                <a:latin typeface="Times New Roman" panose="02020603050405020304" pitchFamily="18" charset="0"/>
                <a:ea typeface="Calibri" panose="020F0502020204030204" pitchFamily="34" charset="0"/>
                <a:cs typeface="Times New Roman" panose="02020603050405020304" pitchFamily="18" charset="0"/>
              </a:rPr>
              <a:t>birinci ve ikinci derece deprem bölgelerinde bulunan yüksek binalarda, deprem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sensöründen</a:t>
            </a:r>
            <a:r>
              <a:rPr lang="tr-TR" sz="2200" dirty="0">
                <a:latin typeface="Times New Roman" panose="02020603050405020304" pitchFamily="18" charset="0"/>
                <a:ea typeface="Calibri" panose="020F0502020204030204" pitchFamily="34" charset="0"/>
                <a:cs typeface="Times New Roman" panose="02020603050405020304" pitchFamily="18" charset="0"/>
              </a:rPr>
              <a:t> uyarı alarak asansörlerin deprem sırasında durabileceği en yakın kata gidip, kapılarını açıp, hareket etmeyecek tertibat ve programa sahip olması gerektiği belirtilmiştir.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200" b="1" i="1" dirty="0">
                <a:latin typeface="Times New Roman" panose="02020603050405020304" pitchFamily="18" charset="0"/>
                <a:ea typeface="Calibri" panose="020F0502020204030204" pitchFamily="34" charset="0"/>
                <a:cs typeface="Times New Roman" panose="02020603050405020304" pitchFamily="18" charset="0"/>
              </a:rPr>
              <a:t>NOT: Birinci ve ikinci derece deprem bölgelerinde, kaçış koridorları ve merdivenlerindeki acil aydınlatmanın, kendi başlarına çalışabilen bataryalı acil aydınlatma armatürleri ile sağlanması gerekir.</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200" b="1" dirty="0">
                <a:latin typeface="Times New Roman" panose="02020603050405020304" pitchFamily="18" charset="0"/>
                <a:ea typeface="Calibri" panose="020F0502020204030204" pitchFamily="34" charset="0"/>
                <a:cs typeface="Times New Roman" panose="02020603050405020304" pitchFamily="18" charset="0"/>
              </a:rPr>
              <a:t>Binaların Yangından Korunması Hakkında Yönetmelik Madde 112’de </a:t>
            </a:r>
            <a:r>
              <a:rPr lang="tr-TR" sz="2200" dirty="0">
                <a:latin typeface="Times New Roman" panose="02020603050405020304" pitchFamily="18" charset="0"/>
                <a:ea typeface="Calibri" panose="020F0502020204030204" pitchFamily="34" charset="0"/>
                <a:cs typeface="Times New Roman" panose="02020603050405020304" pitchFamily="18" charset="0"/>
              </a:rPr>
              <a:t>birinci ve ikinci derece deprem bölgelerinde bulunan ve bina yüksekliği 21.50 m’den fazla olan otel ve motel gibi konaklama tesisleri, toplanma amaçlı binalar, sağlık, eğitim, ticaret ve sanayi binaları ile yüksek binaların ana girişinde, sarsıntı olduğunda gaz akışını kesen tertibat, gaz dağıtım şirketi veya yetkili kıldığı kuruluş tarafından yaptırılır ve belediye gaz dağıtım şirketi tarafından kontrol edildiği belirtilmiştir.  </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4899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2" name="Dikdörtgen 1"/>
          <p:cNvSpPr/>
          <p:nvPr/>
        </p:nvSpPr>
        <p:spPr>
          <a:xfrm>
            <a:off x="820133" y="1821193"/>
            <a:ext cx="10142180" cy="1541448"/>
          </a:xfrm>
          <a:prstGeom prst="rect">
            <a:avLst/>
          </a:prstGeom>
        </p:spPr>
        <p:txBody>
          <a:bodyPr wrap="square">
            <a:spAutoFit/>
          </a:bodyPr>
          <a:lstStyle/>
          <a:p>
            <a:pPr algn="just">
              <a:lnSpc>
                <a:spcPct val="107000"/>
              </a:lnSpc>
              <a:spcAft>
                <a:spcPts val="800"/>
              </a:spcAft>
            </a:pPr>
            <a:r>
              <a:rPr lang="tr-TR" sz="2200" b="1" dirty="0">
                <a:latin typeface="Times New Roman" panose="02020603050405020304" pitchFamily="18" charset="0"/>
                <a:ea typeface="Calibri" panose="020F0502020204030204" pitchFamily="34" charset="0"/>
                <a:cs typeface="Times New Roman" panose="02020603050405020304" pitchFamily="18" charset="0"/>
              </a:rPr>
              <a:t>Binaların Yangından Korunması Hakkında Yönetmelik Madde 160’a göre </a:t>
            </a:r>
            <a:r>
              <a:rPr lang="tr-TR" sz="2200" dirty="0">
                <a:latin typeface="Times New Roman" panose="02020603050405020304" pitchFamily="18" charset="0"/>
                <a:ea typeface="Calibri" panose="020F0502020204030204" pitchFamily="34" charset="0"/>
                <a:cs typeface="Times New Roman" panose="02020603050405020304" pitchFamily="18" charset="0"/>
              </a:rPr>
              <a:t>b</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irinci ve ikinci derece deprem bölgelerinde bulunan yapı yüksekliği 51.50 m’den fazla olan binalarda deprem </a:t>
            </a:r>
            <a:r>
              <a:rPr lang="tr-TR"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sensörü</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kullanılması ve asansörlerin deprem sırasında en uygun kata gidip, kapılarını açıp, hareket etmeyecek tertibat ve programa sahip olması zorunludur.</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2841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r>
              <a:rPr lang="tr-TR" sz="3400" b="1" dirty="0" smtClean="0">
                <a:solidFill>
                  <a:srgbClr val="FFFFFF"/>
                </a:solidFill>
              </a:rPr>
              <a:t>GİRİŞ</a:t>
            </a:r>
            <a:endParaRPr lang="en-GB" sz="3400" b="1"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7" name="Rectangle 6">
            <a:extLst>
              <a:ext uri="{FF2B5EF4-FFF2-40B4-BE49-F238E27FC236}">
                <a16:creationId xmlns:a16="http://schemas.microsoft.com/office/drawing/2014/main" id="{034D6D24-F27F-C840-BC30-2AABB804F9E5}"/>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9" name="Picture 8" descr="Logo&#10;&#10;Description automatically generated">
            <a:extLst>
              <a:ext uri="{FF2B5EF4-FFF2-40B4-BE49-F238E27FC236}">
                <a16:creationId xmlns:a16="http://schemas.microsoft.com/office/drawing/2014/main" id="{84AE86AD-8518-A046-BED2-958216F094F0}"/>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2" name="Dikdörtgen 1"/>
          <p:cNvSpPr/>
          <p:nvPr/>
        </p:nvSpPr>
        <p:spPr>
          <a:xfrm>
            <a:off x="535708" y="1181652"/>
            <a:ext cx="11018982" cy="4591129"/>
          </a:xfrm>
          <a:prstGeom prst="rect">
            <a:avLst/>
          </a:prstGeom>
        </p:spPr>
        <p:txBody>
          <a:bodyPr wrap="square">
            <a:spAutoFit/>
          </a:bodyPr>
          <a:lstStyle/>
          <a:p>
            <a:pPr>
              <a:lnSpc>
                <a:spcPct val="107000"/>
              </a:lnSpc>
              <a:spcAft>
                <a:spcPts val="800"/>
              </a:spcAft>
              <a:tabLst>
                <a:tab pos="450215" algn="l"/>
                <a:tab pos="540385" algn="ctr"/>
                <a:tab pos="810260" algn="l"/>
                <a:tab pos="2790825" algn="l"/>
                <a:tab pos="3420745" algn="l"/>
              </a:tabLst>
            </a:pPr>
            <a:r>
              <a:rPr lang="tr-TR" b="1" i="1" dirty="0">
                <a:latin typeface="Times New Roman" panose="02020603050405020304" pitchFamily="18" charset="0"/>
                <a:ea typeface="Calibri" panose="020F0502020204030204" pitchFamily="34" charset="0"/>
                <a:cs typeface="Times New Roman" panose="02020603050405020304" pitchFamily="18" charset="0"/>
              </a:rPr>
              <a:t>Doğal Afetler </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0215" algn="l"/>
                <a:tab pos="540385" algn="ctr"/>
                <a:tab pos="810260" algn="l"/>
                <a:tab pos="2790825" algn="l"/>
                <a:tab pos="3420745" algn="l"/>
              </a:tabLst>
            </a:pPr>
            <a:r>
              <a:rPr lang="tr-TR" b="1" dirty="0">
                <a:latin typeface="Times New Roman" panose="02020603050405020304" pitchFamily="18" charset="0"/>
                <a:ea typeface="Calibri" panose="020F0502020204030204" pitchFamily="34" charset="0"/>
                <a:cs typeface="Times New Roman" panose="02020603050405020304" pitchFamily="18" charset="0"/>
              </a:rPr>
              <a:t>-DEPREM</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0215" algn="l"/>
                <a:tab pos="540385" algn="ctr"/>
                <a:tab pos="810260" algn="l"/>
                <a:tab pos="2790825" algn="l"/>
                <a:tab pos="3420745" algn="l"/>
              </a:tabLst>
            </a:pPr>
            <a:r>
              <a:rPr lang="tr-TR" b="1" dirty="0">
                <a:latin typeface="Times New Roman" panose="02020603050405020304" pitchFamily="18" charset="0"/>
                <a:ea typeface="Calibri" panose="020F0502020204030204" pitchFamily="34" charset="0"/>
                <a:cs typeface="Times New Roman" panose="02020603050405020304" pitchFamily="18" charset="0"/>
              </a:rPr>
              <a:t>-SEL</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0215" algn="l"/>
                <a:tab pos="540385" algn="ctr"/>
                <a:tab pos="810260" algn="l"/>
                <a:tab pos="2790825" algn="l"/>
                <a:tab pos="3420745" algn="l"/>
              </a:tabLst>
            </a:pPr>
            <a:r>
              <a:rPr lang="tr-TR" b="1" dirty="0">
                <a:latin typeface="Times New Roman" panose="02020603050405020304" pitchFamily="18" charset="0"/>
                <a:ea typeface="Calibri" panose="020F0502020204030204" pitchFamily="34" charset="0"/>
                <a:cs typeface="Times New Roman" panose="02020603050405020304" pitchFamily="18" charset="0"/>
              </a:rPr>
              <a:t>-ANİ İKLİM DEĞİŞİKLİKLERİ (MEVSİM NORMALLERİ DIŞINDA SICAK / SOĞUK)</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0215" algn="l"/>
                <a:tab pos="540385" algn="ctr"/>
                <a:tab pos="810260" algn="l"/>
                <a:tab pos="2790825" algn="l"/>
                <a:tab pos="3420745" algn="l"/>
              </a:tabLst>
            </a:pPr>
            <a:r>
              <a:rPr lang="tr-TR" b="1" dirty="0">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tr-TR" dirty="0">
                <a:solidFill>
                  <a:srgbClr val="022032"/>
                </a:solidFill>
                <a:latin typeface="Times New Roman" panose="02020603050405020304" pitchFamily="18" charset="0"/>
                <a:ea typeface="Calibri" panose="020F0502020204030204" pitchFamily="34" charset="0"/>
                <a:cs typeface="Times New Roman" panose="02020603050405020304" pitchFamily="18" charset="0"/>
              </a:rPr>
              <a:t>03.07.2023- 06.07.2023 tarihlerinde tüm dünyada 19. yüzyılın sonunda kayıtlar tutulmaya başladığı dönemden bu yana sıcaklık rekoru kırıldı. (Küresel ortalama sıcaklık 17,23 derece) </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“Bu bir doğal afettir”</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Ülkemizin içinde yer aldığı Akdeniz Havzası küresel iklim değişikliğine karşı yerkürenin en hassas bölgelerinden birisidir. Tüm dünyadaki sıcaklık artışlarının ülkemizin büyük bir kısmında etkili olması beklenmektedir (yaklaşık 2 °C artış)</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0215" algn="l"/>
                <a:tab pos="540385" algn="ctr"/>
                <a:tab pos="810260" algn="l"/>
                <a:tab pos="2790825" algn="l"/>
                <a:tab pos="3420745" algn="l"/>
              </a:tabLst>
            </a:pPr>
            <a:r>
              <a:rPr lang="tr-TR" dirty="0">
                <a:latin typeface="Times New Roman" panose="02020603050405020304" pitchFamily="18" charset="0"/>
                <a:ea typeface="Calibri" panose="020F0502020204030204" pitchFamily="34" charset="0"/>
                <a:cs typeface="Times New Roman" panose="02020603050405020304" pitchFamily="18" charset="0"/>
              </a:rPr>
              <a:t>Bu nedenle doğal afetler kapsamında ani iklim değişikliklerinin (mevsim normalleri dışında sıcak / soğuk) işyerindeki kimyasal yönetimine etkileri de incelenecektir.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7711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68173"/>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2" name="Dikdörtgen 1"/>
          <p:cNvSpPr/>
          <p:nvPr/>
        </p:nvSpPr>
        <p:spPr>
          <a:xfrm>
            <a:off x="499621" y="1237783"/>
            <a:ext cx="10671142" cy="1281761"/>
          </a:xfrm>
          <a:prstGeom prst="rect">
            <a:avLst/>
          </a:prstGeom>
        </p:spPr>
        <p:txBody>
          <a:bodyPr wrap="square">
            <a:spAutoFit/>
          </a:bodyPr>
          <a:lstStyle/>
          <a:p>
            <a:pPr>
              <a:lnSpc>
                <a:spcPct val="107000"/>
              </a:lnSpc>
              <a:spcAft>
                <a:spcPts val="800"/>
              </a:spcAft>
            </a:pPr>
            <a:r>
              <a:rPr lang="tr-TR" sz="2200" b="1" dirty="0">
                <a:latin typeface="Times New Roman" panose="02020603050405020304" pitchFamily="18" charset="0"/>
                <a:ea typeface="Calibri" panose="020F0502020204030204" pitchFamily="34" charset="0"/>
                <a:cs typeface="Times New Roman" panose="02020603050405020304" pitchFamily="18" charset="0"/>
              </a:rPr>
              <a:t>Deprem </a:t>
            </a:r>
            <a:r>
              <a:rPr lang="tr-TR" sz="2200" b="1" dirty="0" err="1">
                <a:latin typeface="Times New Roman" panose="02020603050405020304" pitchFamily="18" charset="0"/>
                <a:ea typeface="Calibri" panose="020F0502020204030204" pitchFamily="34" charset="0"/>
                <a:cs typeface="Times New Roman" panose="02020603050405020304" pitchFamily="18" charset="0"/>
              </a:rPr>
              <a:t>sensörünün</a:t>
            </a:r>
            <a:r>
              <a:rPr lang="tr-TR" sz="2200" b="1" dirty="0">
                <a:latin typeface="Times New Roman" panose="02020603050405020304" pitchFamily="18" charset="0"/>
                <a:ea typeface="Calibri" panose="020F0502020204030204" pitchFamily="34" charset="0"/>
                <a:cs typeface="Times New Roman" panose="02020603050405020304" pitchFamily="18" charset="0"/>
              </a:rPr>
              <a:t> kurulumunda dikkat edilmesi gereken bazı hususlar şunlardır:</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tr-TR" sz="2200" dirty="0">
                <a:latin typeface="Times New Roman" panose="02020603050405020304" pitchFamily="18" charset="0"/>
                <a:ea typeface="Calibri" panose="020F0502020204030204" pitchFamily="34" charset="0"/>
                <a:cs typeface="Times New Roman" panose="02020603050405020304" pitchFamily="18" charset="0"/>
              </a:rPr>
              <a:t>Deprem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sensörünün</a:t>
            </a:r>
            <a:r>
              <a:rPr lang="tr-TR" sz="2200" dirty="0">
                <a:latin typeface="Times New Roman" panose="02020603050405020304" pitchFamily="18" charset="0"/>
                <a:ea typeface="Calibri" panose="020F0502020204030204" pitchFamily="34" charset="0"/>
                <a:cs typeface="Times New Roman" panose="02020603050405020304" pitchFamily="18" charset="0"/>
              </a:rPr>
              <a:t> zemin seviyesinden yüksek bir noktada konumlandırılması gerekiyorsa,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sensörün</a:t>
            </a:r>
            <a:r>
              <a:rPr lang="tr-TR" sz="2200" dirty="0">
                <a:latin typeface="Times New Roman" panose="02020603050405020304" pitchFamily="18" charset="0"/>
                <a:ea typeface="Calibri" panose="020F0502020204030204" pitchFamily="34" charset="0"/>
                <a:cs typeface="Times New Roman" panose="02020603050405020304" pitchFamily="18" charset="0"/>
              </a:rPr>
              <a:t> kolon veya kiriş üzerine tesis edilmesi gerekmektedir.</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Resim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75465" y="2584194"/>
            <a:ext cx="2226310" cy="1771650"/>
          </a:xfrm>
          <a:prstGeom prst="rect">
            <a:avLst/>
          </a:prstGeom>
          <a:noFill/>
          <a:ln>
            <a:noFill/>
          </a:ln>
        </p:spPr>
      </p:pic>
      <p:sp>
        <p:nvSpPr>
          <p:cNvPr id="9" name="Dikdörtgen 8"/>
          <p:cNvSpPr/>
          <p:nvPr/>
        </p:nvSpPr>
        <p:spPr>
          <a:xfrm>
            <a:off x="499621" y="2790107"/>
            <a:ext cx="8644379" cy="1179169"/>
          </a:xfrm>
          <a:prstGeom prst="rect">
            <a:avLst/>
          </a:prstGeom>
        </p:spPr>
        <p:txBody>
          <a:bodyPr wrap="square">
            <a:spAutoFit/>
          </a:bodyPr>
          <a:lstStyle/>
          <a:p>
            <a:pPr marL="342900" lvl="0" indent="-342900" algn="just">
              <a:lnSpc>
                <a:spcPct val="107000"/>
              </a:lnSpc>
              <a:spcAft>
                <a:spcPts val="800"/>
              </a:spcAft>
              <a:buFont typeface="Times New Roman" panose="02020603050405020304" pitchFamily="18" charset="0"/>
              <a:buChar char="-"/>
            </a:pPr>
            <a:r>
              <a:rPr lang="tr-TR" sz="2200" dirty="0">
                <a:latin typeface="Times New Roman" panose="02020603050405020304" pitchFamily="18" charset="0"/>
                <a:ea typeface="Calibri" panose="020F0502020204030204" pitchFamily="34" charset="0"/>
                <a:cs typeface="Times New Roman" panose="02020603050405020304" pitchFamily="18" charset="0"/>
              </a:rPr>
              <a:t>Deprem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sensörü</a:t>
            </a:r>
            <a:r>
              <a:rPr lang="tr-TR" sz="2200" dirty="0">
                <a:latin typeface="Times New Roman" panose="02020603050405020304" pitchFamily="18" charset="0"/>
                <a:ea typeface="Calibri" panose="020F0502020204030204" pitchFamily="34" charset="0"/>
                <a:cs typeface="Times New Roman" panose="02020603050405020304" pitchFamily="18" charset="0"/>
              </a:rPr>
              <a:t> zemin seviyesinde yerleştirilecekse, yakınında ağır iş makinası gibi taşıtların geçmesi sonucu oluşabilecek sarsıntılar dikkate alınarak uygun bir yere yerleştirilmelidir. </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Resim 9"/>
          <p:cNvPicPr/>
          <p:nvPr/>
        </p:nvPicPr>
        <p:blipFill>
          <a:blip r:embed="rId6">
            <a:extLst>
              <a:ext uri="{28A0092B-C50C-407E-A947-70E740481C1C}">
                <a14:useLocalDpi xmlns:a14="http://schemas.microsoft.com/office/drawing/2010/main" val="0"/>
              </a:ext>
            </a:extLst>
          </a:blip>
          <a:srcRect/>
          <a:stretch>
            <a:fillRect/>
          </a:stretch>
        </p:blipFill>
        <p:spPr bwMode="auto">
          <a:xfrm>
            <a:off x="5835192" y="3884774"/>
            <a:ext cx="2677212" cy="1756720"/>
          </a:xfrm>
          <a:prstGeom prst="rect">
            <a:avLst/>
          </a:prstGeom>
          <a:noFill/>
          <a:ln>
            <a:noFill/>
          </a:ln>
        </p:spPr>
      </p:pic>
    </p:spTree>
    <p:extLst>
      <p:ext uri="{BB962C8B-B14F-4D97-AF65-F5344CB8AC3E}">
        <p14:creationId xmlns:p14="http://schemas.microsoft.com/office/powerpoint/2010/main" val="2944967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2" name="Dikdörtgen 1"/>
          <p:cNvSpPr/>
          <p:nvPr/>
        </p:nvSpPr>
        <p:spPr>
          <a:xfrm>
            <a:off x="603315" y="1418044"/>
            <a:ext cx="10265790" cy="1179169"/>
          </a:xfrm>
          <a:prstGeom prst="rect">
            <a:avLst/>
          </a:prstGeom>
        </p:spPr>
        <p:txBody>
          <a:bodyPr wrap="square">
            <a:spAutoFit/>
          </a:bodyPr>
          <a:lstStyle/>
          <a:p>
            <a:pPr marL="342900" lvl="0" indent="-342900" algn="just">
              <a:lnSpc>
                <a:spcPct val="107000"/>
              </a:lnSpc>
              <a:spcAft>
                <a:spcPts val="800"/>
              </a:spcAft>
              <a:buFont typeface="Times New Roman" panose="02020603050405020304" pitchFamily="18" charset="0"/>
              <a:buChar char="-"/>
            </a:pPr>
            <a:r>
              <a:rPr lang="tr-TR" sz="2200" dirty="0">
                <a:latin typeface="Times New Roman" panose="02020603050405020304" pitchFamily="18" charset="0"/>
                <a:ea typeface="Calibri" panose="020F0502020204030204" pitchFamily="34" charset="0"/>
                <a:cs typeface="Times New Roman" panose="02020603050405020304" pitchFamily="18" charset="0"/>
              </a:rPr>
              <a:t>Deprem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sensörünün</a:t>
            </a:r>
            <a:r>
              <a:rPr lang="tr-TR" sz="2200" dirty="0">
                <a:latin typeface="Times New Roman" panose="02020603050405020304" pitchFamily="18" charset="0"/>
                <a:ea typeface="Calibri" panose="020F0502020204030204" pitchFamily="34" charset="0"/>
                <a:cs typeface="Times New Roman" panose="02020603050405020304" pitchFamily="18" charset="0"/>
              </a:rPr>
              <a:t> dış koruyucu muhafazası toz ve suya karşı korumalı olmalıdır. (IP koruma sınıfı).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Sensörün</a:t>
            </a:r>
            <a:r>
              <a:rPr lang="tr-TR" sz="2200" dirty="0">
                <a:latin typeface="Times New Roman" panose="02020603050405020304" pitchFamily="18" charset="0"/>
                <a:ea typeface="Calibri" panose="020F0502020204030204" pitchFamily="34" charset="0"/>
                <a:cs typeface="Times New Roman" panose="02020603050405020304" pitchFamily="18" charset="0"/>
              </a:rPr>
              <a:t> toz geçirmez özellikte olması önemlidir. </a:t>
            </a:r>
            <a:r>
              <a:rPr lang="tr-TR" sz="2200" b="1" dirty="0">
                <a:latin typeface="Times New Roman" panose="02020603050405020304" pitchFamily="18" charset="0"/>
                <a:ea typeface="Calibri" panose="020F0502020204030204" pitchFamily="34" charset="0"/>
                <a:cs typeface="Times New Roman" panose="02020603050405020304" pitchFamily="18" charset="0"/>
              </a:rPr>
              <a:t>Konumlandırma zemin seviyesinde olacaksa sıvı koruma seviyesi en az 7 olmalıdır.  </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Resim 7"/>
          <p:cNvPicPr/>
          <p:nvPr/>
        </p:nvPicPr>
        <p:blipFill>
          <a:blip r:embed="rId5"/>
          <a:stretch>
            <a:fillRect/>
          </a:stretch>
        </p:blipFill>
        <p:spPr>
          <a:xfrm>
            <a:off x="2615810" y="2681394"/>
            <a:ext cx="5024486" cy="2975773"/>
          </a:xfrm>
          <a:prstGeom prst="rect">
            <a:avLst/>
          </a:prstGeom>
        </p:spPr>
      </p:pic>
    </p:spTree>
    <p:extLst>
      <p:ext uri="{BB962C8B-B14F-4D97-AF65-F5344CB8AC3E}">
        <p14:creationId xmlns:p14="http://schemas.microsoft.com/office/powerpoint/2010/main" val="1413130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2" name="Dikdörtgen 1"/>
          <p:cNvSpPr/>
          <p:nvPr/>
        </p:nvSpPr>
        <p:spPr>
          <a:xfrm>
            <a:off x="848411" y="1782602"/>
            <a:ext cx="10180950" cy="2266005"/>
          </a:xfrm>
          <a:prstGeom prst="rect">
            <a:avLst/>
          </a:prstGeom>
        </p:spPr>
        <p:txBody>
          <a:bodyPr wrap="square">
            <a:spAutoFit/>
          </a:bodyPr>
          <a:lstStyle/>
          <a:p>
            <a:pPr marL="342900" lvl="0" indent="-342900" algn="just">
              <a:lnSpc>
                <a:spcPct val="107000"/>
              </a:lnSpc>
              <a:spcAft>
                <a:spcPts val="0"/>
              </a:spcAft>
              <a:buFont typeface="Times New Roman" panose="02020603050405020304" pitchFamily="18" charset="0"/>
              <a:buChar char="-"/>
            </a:pPr>
            <a:r>
              <a:rPr lang="tr-TR" sz="2200" dirty="0">
                <a:latin typeface="Times New Roman" panose="02020603050405020304" pitchFamily="18" charset="0"/>
                <a:ea typeface="Calibri" panose="020F0502020204030204" pitchFamily="34" charset="0"/>
                <a:cs typeface="Times New Roman" panose="02020603050405020304" pitchFamily="18" charset="0"/>
              </a:rPr>
              <a:t>Deprem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sensörünün</a:t>
            </a:r>
            <a:r>
              <a:rPr lang="tr-TR" sz="2200" dirty="0">
                <a:latin typeface="Times New Roman" panose="02020603050405020304" pitchFamily="18" charset="0"/>
                <a:ea typeface="Calibri" panose="020F0502020204030204" pitchFamily="34" charset="0"/>
                <a:cs typeface="Times New Roman" panose="02020603050405020304" pitchFamily="18" charset="0"/>
              </a:rPr>
              <a:t> çalışma sıcaklık aralığına dikkat edilmeli ve buna uygun yere yerleştirilmelidir.</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tr-TR" sz="2200" dirty="0">
                <a:latin typeface="Times New Roman" panose="02020603050405020304" pitchFamily="18" charset="0"/>
                <a:ea typeface="Calibri" panose="020F0502020204030204" pitchFamily="34" charset="0"/>
                <a:cs typeface="Times New Roman" panose="02020603050405020304" pitchFamily="18" charset="0"/>
              </a:rPr>
              <a:t>Bazı deprem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sensörlerinin</a:t>
            </a:r>
            <a:r>
              <a:rPr lang="tr-TR" sz="2200" dirty="0">
                <a:latin typeface="Times New Roman" panose="02020603050405020304" pitchFamily="18" charset="0"/>
                <a:ea typeface="Calibri" panose="020F0502020204030204" pitchFamily="34" charset="0"/>
                <a:cs typeface="Times New Roman" panose="02020603050405020304" pitchFamily="18" charset="0"/>
              </a:rPr>
              <a:t> katalogları incelendiğinde,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sensörün</a:t>
            </a:r>
            <a:r>
              <a:rPr lang="tr-TR" sz="2200" dirty="0">
                <a:latin typeface="Times New Roman" panose="02020603050405020304" pitchFamily="18" charset="0"/>
                <a:ea typeface="Calibri" panose="020F0502020204030204" pitchFamily="34" charset="0"/>
                <a:cs typeface="Times New Roman" panose="02020603050405020304" pitchFamily="18" charset="0"/>
              </a:rPr>
              <a:t> özellikle patlayıcı ortamlarda konumlandırılamayacağı belirtilmiştir. Bu gibi durumlarda patlamadan korunma dokümanı sonucunda, deprem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sensörünün</a:t>
            </a:r>
            <a:r>
              <a:rPr lang="tr-TR" sz="2200" dirty="0">
                <a:latin typeface="Times New Roman" panose="02020603050405020304" pitchFamily="18" charset="0"/>
                <a:ea typeface="Calibri" panose="020F0502020204030204" pitchFamily="34" charset="0"/>
                <a:cs typeface="Times New Roman" panose="02020603050405020304" pitchFamily="18" charset="0"/>
              </a:rPr>
              <a:t> tespit edilen tehlikeli bölge dışında konumlandırılması gerekmektedir. </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6365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2" name="Dikdörtgen 1"/>
          <p:cNvSpPr/>
          <p:nvPr/>
        </p:nvSpPr>
        <p:spPr>
          <a:xfrm>
            <a:off x="791851" y="1604655"/>
            <a:ext cx="10595727" cy="2972737"/>
          </a:xfrm>
          <a:prstGeom prst="rect">
            <a:avLst/>
          </a:prstGeom>
        </p:spPr>
        <p:txBody>
          <a:bodyPr wrap="square">
            <a:spAutoFit/>
          </a:bodyPr>
          <a:lstStyle/>
          <a:p>
            <a:pPr marL="342900" lvl="0" indent="-342900" algn="just">
              <a:lnSpc>
                <a:spcPct val="107000"/>
              </a:lnSpc>
              <a:spcAft>
                <a:spcPts val="0"/>
              </a:spcAft>
              <a:buFont typeface="Times New Roman" panose="02020603050405020304" pitchFamily="18" charset="0"/>
              <a:buChar char="-"/>
            </a:pPr>
            <a:r>
              <a:rPr lang="tr-TR" sz="2200" dirty="0">
                <a:latin typeface="Times New Roman" panose="02020603050405020304" pitchFamily="18" charset="0"/>
                <a:ea typeface="Calibri" panose="020F0502020204030204" pitchFamily="34" charset="0"/>
                <a:cs typeface="Times New Roman" panose="02020603050405020304" pitchFamily="18" charset="0"/>
              </a:rPr>
              <a:t>Patlamadan korunma dokümanına göre tehlikeli bölgede konumlandırılan deprem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sensörlerinin</a:t>
            </a:r>
            <a:r>
              <a:rPr lang="tr-TR" sz="2200" dirty="0">
                <a:latin typeface="Times New Roman" panose="02020603050405020304" pitchFamily="18" charset="0"/>
                <a:ea typeface="Calibri" panose="020F0502020204030204" pitchFamily="34" charset="0"/>
                <a:cs typeface="Times New Roman" panose="02020603050405020304" pitchFamily="18" charset="0"/>
              </a:rPr>
              <a:t> </a:t>
            </a:r>
            <a:r>
              <a:rPr lang="tr-TR" sz="2200" dirty="0" err="1">
                <a:latin typeface="Times New Roman" panose="02020603050405020304" pitchFamily="18" charset="0"/>
                <a:ea typeface="Calibri" panose="020F0502020204030204" pitchFamily="34" charset="0"/>
                <a:cs typeface="Times New Roman" panose="02020603050405020304" pitchFamily="18" charset="0"/>
              </a:rPr>
              <a:t>ex</a:t>
            </a:r>
            <a:r>
              <a:rPr lang="tr-TR" sz="2200" dirty="0">
                <a:latin typeface="Times New Roman" panose="02020603050405020304" pitchFamily="18" charset="0"/>
                <a:ea typeface="Calibri" panose="020F0502020204030204" pitchFamily="34" charset="0"/>
                <a:cs typeface="Times New Roman" panose="02020603050405020304" pitchFamily="18" charset="0"/>
              </a:rPr>
              <a:t> </a:t>
            </a:r>
            <a:r>
              <a:rPr lang="tr-TR" sz="2200" dirty="0" err="1">
                <a:latin typeface="Times New Roman" panose="02020603050405020304" pitchFamily="18" charset="0"/>
                <a:ea typeface="Calibri" panose="020F0502020204030204" pitchFamily="34" charset="0"/>
                <a:cs typeface="Times New Roman" panose="02020603050405020304" pitchFamily="18" charset="0"/>
              </a:rPr>
              <a:t>proof</a:t>
            </a:r>
            <a:r>
              <a:rPr lang="tr-TR" sz="2200" dirty="0">
                <a:latin typeface="Times New Roman" panose="02020603050405020304" pitchFamily="18" charset="0"/>
                <a:ea typeface="Calibri" panose="020F0502020204030204" pitchFamily="34" charset="0"/>
                <a:cs typeface="Times New Roman" panose="02020603050405020304" pitchFamily="18" charset="0"/>
              </a:rPr>
              <a:t> özellikte olmasına dikkat edilmelidir.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tr-TR" sz="2200" dirty="0">
                <a:latin typeface="Times New Roman" panose="02020603050405020304" pitchFamily="18" charset="0"/>
                <a:ea typeface="Calibri" panose="020F0502020204030204" pitchFamily="34" charset="0"/>
                <a:cs typeface="Times New Roman" panose="02020603050405020304" pitchFamily="18" charset="0"/>
              </a:rPr>
              <a:t>Tehlikeli alan içinde konumlandırılan deprem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sensörlerinin</a:t>
            </a:r>
            <a:r>
              <a:rPr lang="tr-TR" sz="2200" dirty="0">
                <a:latin typeface="Times New Roman" panose="02020603050405020304" pitchFamily="18" charset="0"/>
                <a:ea typeface="Calibri" panose="020F0502020204030204" pitchFamily="34" charset="0"/>
                <a:cs typeface="Times New Roman" panose="02020603050405020304" pitchFamily="18" charset="0"/>
              </a:rPr>
              <a:t> muhafazaları kesinlikle açılmamalıdır. Deprem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sensörü</a:t>
            </a:r>
            <a:r>
              <a:rPr lang="tr-TR" sz="2200" dirty="0">
                <a:latin typeface="Times New Roman" panose="02020603050405020304" pitchFamily="18" charset="0"/>
                <a:ea typeface="Calibri" panose="020F0502020204030204" pitchFamily="34" charset="0"/>
                <a:cs typeface="Times New Roman" panose="02020603050405020304" pitchFamily="18" charset="0"/>
              </a:rPr>
              <a:t> tehlikeli alanda patlamaya sebebiyet verebilir.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tr-TR" sz="2200" dirty="0">
                <a:latin typeface="Times New Roman" panose="02020603050405020304" pitchFamily="18" charset="0"/>
                <a:ea typeface="Calibri" panose="020F0502020204030204" pitchFamily="34" charset="0"/>
                <a:cs typeface="Times New Roman" panose="02020603050405020304" pitchFamily="18" charset="0"/>
              </a:rPr>
              <a:t>Deprem haricinde meydana gelebilecek elektromanyetik dalgalardan etkilenmeyecek özellikte deprem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sensörü</a:t>
            </a:r>
            <a:r>
              <a:rPr lang="tr-TR" sz="2200" dirty="0">
                <a:latin typeface="Times New Roman" panose="02020603050405020304" pitchFamily="18" charset="0"/>
                <a:ea typeface="Calibri" panose="020F0502020204030204" pitchFamily="34" charset="0"/>
                <a:cs typeface="Times New Roman" panose="02020603050405020304" pitchFamily="18" charset="0"/>
              </a:rPr>
              <a:t> seçimine dikkat edilmelidir.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tr-TR" sz="2200" dirty="0">
                <a:latin typeface="Times New Roman" panose="02020603050405020304" pitchFamily="18" charset="0"/>
                <a:ea typeface="Calibri" panose="020F0502020204030204" pitchFamily="34" charset="0"/>
                <a:cs typeface="Times New Roman" panose="02020603050405020304" pitchFamily="18" charset="0"/>
              </a:rPr>
              <a:t>Deprem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sensörünün</a:t>
            </a:r>
            <a:r>
              <a:rPr lang="tr-TR" sz="2200" dirty="0">
                <a:latin typeface="Times New Roman" panose="02020603050405020304" pitchFamily="18" charset="0"/>
                <a:ea typeface="Calibri" panose="020F0502020204030204" pitchFamily="34" charset="0"/>
                <a:cs typeface="Times New Roman" panose="02020603050405020304" pitchFamily="18" charset="0"/>
              </a:rPr>
              <a:t> TS EN 12884 ve ASCE/SEI 25-97 </a:t>
            </a:r>
            <a:r>
              <a:rPr lang="tr-TR" sz="2200" dirty="0" err="1">
                <a:latin typeface="Times New Roman" panose="02020603050405020304" pitchFamily="18" charset="0"/>
                <a:ea typeface="Calibri" panose="020F0502020204030204" pitchFamily="34" charset="0"/>
                <a:cs typeface="Times New Roman" panose="02020603050405020304" pitchFamily="18" charset="0"/>
              </a:rPr>
              <a:t>Earthquake-Actuated</a:t>
            </a:r>
            <a:r>
              <a:rPr lang="tr-TR" sz="2200" dirty="0">
                <a:latin typeface="Times New Roman" panose="02020603050405020304" pitchFamily="18" charset="0"/>
                <a:ea typeface="Calibri" panose="020F0502020204030204" pitchFamily="34" charset="0"/>
                <a:cs typeface="Times New Roman" panose="02020603050405020304" pitchFamily="18" charset="0"/>
              </a:rPr>
              <a:t> </a:t>
            </a:r>
            <a:r>
              <a:rPr lang="tr-TR" sz="2200" dirty="0" err="1">
                <a:latin typeface="Times New Roman" panose="02020603050405020304" pitchFamily="18" charset="0"/>
                <a:ea typeface="Calibri" panose="020F0502020204030204" pitchFamily="34" charset="0"/>
                <a:cs typeface="Times New Roman" panose="02020603050405020304" pitchFamily="18" charset="0"/>
              </a:rPr>
              <a:t>Automatic</a:t>
            </a:r>
            <a:r>
              <a:rPr lang="tr-TR" sz="2200" dirty="0">
                <a:latin typeface="Times New Roman" panose="02020603050405020304" pitchFamily="18" charset="0"/>
                <a:ea typeface="Calibri" panose="020F0502020204030204" pitchFamily="34" charset="0"/>
                <a:cs typeface="Times New Roman" panose="02020603050405020304" pitchFamily="18" charset="0"/>
              </a:rPr>
              <a:t> </a:t>
            </a:r>
            <a:r>
              <a:rPr lang="tr-TR" sz="2200" dirty="0" err="1">
                <a:latin typeface="Times New Roman" panose="02020603050405020304" pitchFamily="18" charset="0"/>
                <a:ea typeface="Calibri" panose="020F0502020204030204" pitchFamily="34" charset="0"/>
                <a:cs typeface="Times New Roman" panose="02020603050405020304" pitchFamily="18" charset="0"/>
              </a:rPr>
              <a:t>Gas</a:t>
            </a:r>
            <a:r>
              <a:rPr lang="tr-TR" sz="2200" dirty="0">
                <a:latin typeface="Times New Roman" panose="02020603050405020304" pitchFamily="18" charset="0"/>
                <a:ea typeface="Calibri" panose="020F0502020204030204" pitchFamily="34" charset="0"/>
                <a:cs typeface="Times New Roman" panose="02020603050405020304" pitchFamily="18" charset="0"/>
              </a:rPr>
              <a:t>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Shutoff</a:t>
            </a:r>
            <a:r>
              <a:rPr lang="tr-TR" sz="2200" dirty="0">
                <a:latin typeface="Times New Roman" panose="02020603050405020304" pitchFamily="18" charset="0"/>
                <a:ea typeface="Calibri" panose="020F0502020204030204" pitchFamily="34" charset="0"/>
                <a:cs typeface="Times New Roman" panose="02020603050405020304" pitchFamily="18" charset="0"/>
              </a:rPr>
              <a:t> </a:t>
            </a:r>
            <a:r>
              <a:rPr lang="tr-TR" sz="2200" dirty="0" err="1">
                <a:latin typeface="Times New Roman" panose="02020603050405020304" pitchFamily="18" charset="0"/>
                <a:ea typeface="Calibri" panose="020F0502020204030204" pitchFamily="34" charset="0"/>
                <a:cs typeface="Times New Roman" panose="02020603050405020304" pitchFamily="18" charset="0"/>
              </a:rPr>
              <a:t>Devices</a:t>
            </a:r>
            <a:r>
              <a:rPr lang="tr-TR" sz="2200" dirty="0">
                <a:latin typeface="Times New Roman" panose="02020603050405020304" pitchFamily="18" charset="0"/>
                <a:ea typeface="Calibri" panose="020F0502020204030204" pitchFamily="34" charset="0"/>
                <a:cs typeface="Times New Roman" panose="02020603050405020304" pitchFamily="18" charset="0"/>
              </a:rPr>
              <a:t>  standartlarına uygun olarak üretildiği  belgelendirilmelidir. </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9322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2" name="Dikdörtgen 1"/>
          <p:cNvSpPr/>
          <p:nvPr/>
        </p:nvSpPr>
        <p:spPr>
          <a:xfrm>
            <a:off x="227316" y="1039707"/>
            <a:ext cx="11197970" cy="1823576"/>
          </a:xfrm>
          <a:prstGeom prst="rect">
            <a:avLst/>
          </a:prstGeom>
        </p:spPr>
        <p:txBody>
          <a:bodyPr wrap="square">
            <a:spAutoFit/>
          </a:bodyPr>
          <a:lstStyle/>
          <a:p>
            <a:pPr marL="342900" lvl="0" indent="-342900">
              <a:lnSpc>
                <a:spcPct val="107000"/>
              </a:lnSpc>
              <a:spcAft>
                <a:spcPts val="800"/>
              </a:spcAft>
              <a:buFont typeface="+mj-lt"/>
              <a:buAutoNum type="alphaLcParenR"/>
            </a:pPr>
            <a:r>
              <a:rPr lang="tr-TR" sz="2200" b="1" dirty="0">
                <a:latin typeface="Times New Roman" panose="02020603050405020304" pitchFamily="18" charset="0"/>
                <a:ea typeface="Calibri" panose="020F0502020204030204" pitchFamily="34" charset="0"/>
                <a:cs typeface="Times New Roman" panose="02020603050405020304" pitchFamily="18" charset="0"/>
              </a:rPr>
              <a:t>Deprem Vanası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1440"/>
              </a:spcBef>
              <a:spcAft>
                <a:spcPts val="600"/>
              </a:spcAft>
            </a:pPr>
            <a:r>
              <a:rPr lang="tr-TR" sz="2200" dirty="0">
                <a:latin typeface="Times New Roman" panose="02020603050405020304" pitchFamily="18" charset="0"/>
                <a:ea typeface="Times New Roman" panose="02020603050405020304" pitchFamily="18" charset="0"/>
                <a:cs typeface="Times New Roman" panose="02020603050405020304" pitchFamily="18" charset="0"/>
              </a:rPr>
              <a:t>Deprem anında, aşındırıcı olmayan ancak patlayıcı ortam oluşturabilecek gazların (Doğalgaz, LPG, </a:t>
            </a:r>
            <a:r>
              <a:rPr lang="tr-TR" sz="2200" dirty="0" err="1">
                <a:latin typeface="Times New Roman" panose="02020603050405020304" pitchFamily="18" charset="0"/>
                <a:ea typeface="Times New Roman" panose="02020603050405020304" pitchFamily="18" charset="0"/>
                <a:cs typeface="Times New Roman" panose="02020603050405020304" pitchFamily="18" charset="0"/>
              </a:rPr>
              <a:t>propan</a:t>
            </a:r>
            <a:r>
              <a:rPr lang="tr-TR" sz="2200" dirty="0">
                <a:latin typeface="Times New Roman" panose="02020603050405020304" pitchFamily="18" charset="0"/>
                <a:ea typeface="Times New Roman" panose="02020603050405020304" pitchFamily="18" charset="0"/>
                <a:cs typeface="Times New Roman" panose="02020603050405020304" pitchFamily="18" charset="0"/>
              </a:rPr>
              <a:t> gibi) boru hatları içerisinden taşınması sırasında boru hattındaki gaz akışını kesebilen ekipmanlardır. </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Resim 7" descr="C:\Users\gokcen.temirci\Desktop\2023 Yılı Kocaeli Sunum\dsBuffer.bmp.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7993" y="2977887"/>
            <a:ext cx="2920060" cy="2680289"/>
          </a:xfrm>
          <a:prstGeom prst="rect">
            <a:avLst/>
          </a:prstGeom>
          <a:noFill/>
          <a:ln>
            <a:noFill/>
          </a:ln>
        </p:spPr>
      </p:pic>
      <p:pic>
        <p:nvPicPr>
          <p:cNvPr id="9" name="Resim 8" descr="C:\Users\gokcen.temirci\Desktop\2023 Yılı Kocaeli Sunum\Adsız.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8747" y="2644775"/>
            <a:ext cx="3315764" cy="3027064"/>
          </a:xfrm>
          <a:prstGeom prst="rect">
            <a:avLst/>
          </a:prstGeom>
          <a:noFill/>
          <a:ln>
            <a:noFill/>
          </a:ln>
        </p:spPr>
      </p:pic>
    </p:spTree>
    <p:extLst>
      <p:ext uri="{BB962C8B-B14F-4D97-AF65-F5344CB8AC3E}">
        <p14:creationId xmlns:p14="http://schemas.microsoft.com/office/powerpoint/2010/main" val="865779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2" name="Dikdörtgen 1"/>
          <p:cNvSpPr/>
          <p:nvPr/>
        </p:nvSpPr>
        <p:spPr>
          <a:xfrm>
            <a:off x="622169" y="1940901"/>
            <a:ext cx="11057641" cy="2416687"/>
          </a:xfrm>
          <a:prstGeom prst="rect">
            <a:avLst/>
          </a:prstGeom>
        </p:spPr>
        <p:txBody>
          <a:bodyPr wrap="square">
            <a:spAutoFit/>
          </a:bodyPr>
          <a:lstStyle/>
          <a:p>
            <a:pPr algn="just">
              <a:lnSpc>
                <a:spcPct val="107000"/>
              </a:lnSpc>
              <a:spcBef>
                <a:spcPts val="1440"/>
              </a:spcBef>
              <a:spcAft>
                <a:spcPts val="600"/>
              </a:spcAft>
            </a:pPr>
            <a:r>
              <a:rPr lang="tr-TR" sz="2200" dirty="0">
                <a:latin typeface="Times New Roman" panose="02020603050405020304" pitchFamily="18" charset="0"/>
                <a:ea typeface="Times New Roman" panose="02020603050405020304" pitchFamily="18" charset="0"/>
                <a:cs typeface="Times New Roman" panose="02020603050405020304" pitchFamily="18" charset="0"/>
              </a:rPr>
              <a:t>Yapılan çalışmalara göre deprem sonrası meydana gelen yangınların bir çoğunun patlayıcı gazlardan kaynaklı olduğunu göstermektedir.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1440"/>
              </a:spcBef>
              <a:spcAft>
                <a:spcPts val="600"/>
              </a:spcAft>
            </a:pPr>
            <a:r>
              <a:rPr lang="tr-TR" sz="2200" dirty="0">
                <a:latin typeface="Times New Roman" panose="02020603050405020304" pitchFamily="18" charset="0"/>
                <a:ea typeface="Times New Roman" panose="02020603050405020304" pitchFamily="18" charset="0"/>
                <a:cs typeface="Times New Roman" panose="02020603050405020304" pitchFamily="18" charset="0"/>
              </a:rPr>
              <a:t>Bu ekipmanlar TS 12884 standardına göre imal edilmelidir.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1440"/>
              </a:spcBef>
              <a:spcAft>
                <a:spcPts val="600"/>
              </a:spcAft>
            </a:pPr>
            <a:r>
              <a:rPr lang="tr-TR" sz="2200" dirty="0">
                <a:latin typeface="Times New Roman" panose="02020603050405020304" pitchFamily="18" charset="0"/>
                <a:ea typeface="Times New Roman" panose="02020603050405020304" pitchFamily="18" charset="0"/>
                <a:cs typeface="Times New Roman" panose="02020603050405020304" pitchFamily="18" charset="0"/>
              </a:rPr>
              <a:t>Bazı vanalar gazın borudan aşağıya doğru akışı etrafında tasarlanmıştır, bazıları ise gazın boru boyunca yatay olarak akması için tasarlanmıştır. Vana seçiminde bu hususa dikkat edilmelidir. </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9170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2" name="Dikdörtgen 1"/>
          <p:cNvSpPr/>
          <p:nvPr/>
        </p:nvSpPr>
        <p:spPr>
          <a:xfrm>
            <a:off x="425279" y="1518715"/>
            <a:ext cx="5739851" cy="3141245"/>
          </a:xfrm>
          <a:prstGeom prst="rect">
            <a:avLst/>
          </a:prstGeom>
        </p:spPr>
        <p:txBody>
          <a:bodyPr wrap="square">
            <a:spAutoFit/>
          </a:bodyPr>
          <a:lstStyle/>
          <a:p>
            <a:pPr algn="just">
              <a:lnSpc>
                <a:spcPct val="107000"/>
              </a:lnSpc>
              <a:spcBef>
                <a:spcPts val="1440"/>
              </a:spcBef>
              <a:spcAft>
                <a:spcPts val="600"/>
              </a:spcAft>
            </a:pPr>
            <a:r>
              <a:rPr lang="tr-TR" sz="2200" b="1" dirty="0">
                <a:latin typeface="Times New Roman" panose="02020603050405020304" pitchFamily="18" charset="0"/>
                <a:ea typeface="Times New Roman" panose="02020603050405020304" pitchFamily="18" charset="0"/>
                <a:cs typeface="Times New Roman" panose="02020603050405020304" pitchFamily="18" charset="0"/>
              </a:rPr>
              <a:t>Mekanik deprem vanası nasıl çalışır?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1440"/>
              </a:spcBef>
              <a:spcAft>
                <a:spcPts val="600"/>
              </a:spcAft>
            </a:pPr>
            <a:r>
              <a:rPr lang="tr-TR" sz="2200" b="1" dirty="0">
                <a:latin typeface="Times New Roman" panose="02020603050405020304" pitchFamily="18" charset="0"/>
                <a:ea typeface="Times New Roman" panose="02020603050405020304" pitchFamily="18" charset="0"/>
                <a:cs typeface="Times New Roman" panose="02020603050405020304" pitchFamily="18" charset="0"/>
              </a:rPr>
              <a:t>Yatay boru hatlarında kullanılan mekanik deprem vanalarının çalışma prensibi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1440"/>
              </a:spcBef>
              <a:spcAft>
                <a:spcPts val="600"/>
              </a:spcAft>
              <a:buFont typeface="Times New Roman" panose="02020603050405020304" pitchFamily="18" charset="0"/>
              <a:buChar char="-"/>
            </a:pPr>
            <a:r>
              <a:rPr lang="tr-TR" sz="2200" dirty="0">
                <a:latin typeface="Times New Roman" panose="02020603050405020304" pitchFamily="18" charset="0"/>
                <a:ea typeface="Times New Roman" panose="02020603050405020304" pitchFamily="18" charset="0"/>
                <a:cs typeface="Times New Roman" panose="02020603050405020304" pitchFamily="18" charset="0"/>
              </a:rPr>
              <a:t>Deprem sırasında vana içerisinde bulunan deprem kaynaklı sarsıntıyı algılaması ile kapatma kapağı serbest kalarak boruyu kapatır. </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Resim 7" descr="https://retrofitexpress.com/wp-content/uploads/2022/08/h-valve-operation_hd.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2520" y="1027522"/>
            <a:ext cx="5250729" cy="4740300"/>
          </a:xfrm>
          <a:prstGeom prst="rect">
            <a:avLst/>
          </a:prstGeom>
          <a:noFill/>
          <a:ln>
            <a:noFill/>
          </a:ln>
        </p:spPr>
      </p:pic>
    </p:spTree>
    <p:extLst>
      <p:ext uri="{BB962C8B-B14F-4D97-AF65-F5344CB8AC3E}">
        <p14:creationId xmlns:p14="http://schemas.microsoft.com/office/powerpoint/2010/main" val="2261174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2" name="Dikdörtgen 1"/>
          <p:cNvSpPr/>
          <p:nvPr/>
        </p:nvSpPr>
        <p:spPr>
          <a:xfrm>
            <a:off x="425279" y="1429604"/>
            <a:ext cx="6096000" cy="2142381"/>
          </a:xfrm>
          <a:prstGeom prst="rect">
            <a:avLst/>
          </a:prstGeom>
        </p:spPr>
        <p:txBody>
          <a:bodyPr>
            <a:spAutoFit/>
          </a:bodyPr>
          <a:lstStyle/>
          <a:p>
            <a:pPr algn="just">
              <a:lnSpc>
                <a:spcPct val="107000"/>
              </a:lnSpc>
              <a:spcBef>
                <a:spcPts val="1440"/>
              </a:spcBef>
              <a:spcAft>
                <a:spcPts val="600"/>
              </a:spcAft>
            </a:pPr>
            <a:r>
              <a:rPr lang="tr-TR" sz="2200" b="1" dirty="0">
                <a:latin typeface="Times New Roman" panose="02020603050405020304" pitchFamily="18" charset="0"/>
                <a:ea typeface="Times New Roman" panose="02020603050405020304" pitchFamily="18" charset="0"/>
                <a:cs typeface="Times New Roman" panose="02020603050405020304" pitchFamily="18" charset="0"/>
              </a:rPr>
              <a:t>Dikey boru hatlarında mekanik deprem vanalarının çalışma prensibi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1440"/>
              </a:spcBef>
              <a:spcAft>
                <a:spcPts val="600"/>
              </a:spcAft>
              <a:buFont typeface="Times New Roman" panose="02020603050405020304" pitchFamily="18" charset="0"/>
              <a:buChar char="-"/>
            </a:pPr>
            <a:r>
              <a:rPr lang="tr-TR" sz="2200" b="1" dirty="0">
                <a:latin typeface="Times New Roman" panose="02020603050405020304" pitchFamily="18" charset="0"/>
                <a:ea typeface="Times New Roman" panose="02020603050405020304" pitchFamily="18" charset="0"/>
                <a:cs typeface="Times New Roman" panose="02020603050405020304" pitchFamily="18" charset="0"/>
              </a:rPr>
              <a:t> </a:t>
            </a:r>
            <a:r>
              <a:rPr lang="tr-TR" sz="2200" dirty="0">
                <a:latin typeface="Times New Roman" panose="02020603050405020304" pitchFamily="18" charset="0"/>
                <a:ea typeface="Times New Roman" panose="02020603050405020304" pitchFamily="18" charset="0"/>
                <a:cs typeface="Times New Roman" panose="02020603050405020304" pitchFamily="18" charset="0"/>
              </a:rPr>
              <a:t>Temel olarak deprem sırasında vana içerisinde bulunan metal topun sarsıntı sırasında gaz boru hattını tıkaması prensibine dayanarak çalışır. </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Resim 7" descr="Earthquake Valve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1279" y="1122058"/>
            <a:ext cx="5008180" cy="4457495"/>
          </a:xfrm>
          <a:prstGeom prst="rect">
            <a:avLst/>
          </a:prstGeom>
          <a:noFill/>
          <a:ln>
            <a:noFill/>
          </a:ln>
        </p:spPr>
      </p:pic>
    </p:spTree>
    <p:extLst>
      <p:ext uri="{BB962C8B-B14F-4D97-AF65-F5344CB8AC3E}">
        <p14:creationId xmlns:p14="http://schemas.microsoft.com/office/powerpoint/2010/main" val="427417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2" name="Dikdörtgen 1"/>
          <p:cNvSpPr/>
          <p:nvPr/>
        </p:nvSpPr>
        <p:spPr>
          <a:xfrm>
            <a:off x="556181" y="1348174"/>
            <a:ext cx="11114203" cy="3141245"/>
          </a:xfrm>
          <a:prstGeom prst="rect">
            <a:avLst/>
          </a:prstGeom>
        </p:spPr>
        <p:txBody>
          <a:bodyPr wrap="square">
            <a:spAutoFit/>
          </a:bodyPr>
          <a:lstStyle/>
          <a:p>
            <a:pPr algn="just">
              <a:lnSpc>
                <a:spcPct val="107000"/>
              </a:lnSpc>
              <a:spcBef>
                <a:spcPts val="1440"/>
              </a:spcBef>
              <a:spcAft>
                <a:spcPts val="600"/>
              </a:spcAft>
            </a:pPr>
            <a:r>
              <a:rPr lang="tr-TR" sz="2200" dirty="0">
                <a:latin typeface="Times New Roman" panose="02020603050405020304" pitchFamily="18" charset="0"/>
                <a:ea typeface="Times New Roman" panose="02020603050405020304" pitchFamily="18" charset="0"/>
                <a:cs typeface="Times New Roman" panose="02020603050405020304" pitchFamily="18" charset="0"/>
              </a:rPr>
              <a:t>Deprem sonrası otomatik olarak deprem vanası açılmaz. Tekrardan kurulması gerekmektedir.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1440"/>
              </a:spcBef>
              <a:spcAft>
                <a:spcPts val="600"/>
              </a:spcAft>
            </a:pPr>
            <a:r>
              <a:rPr lang="tr-TR" sz="2200" dirty="0">
                <a:latin typeface="Times New Roman" panose="02020603050405020304" pitchFamily="18" charset="0"/>
                <a:ea typeface="Times New Roman" panose="02020603050405020304" pitchFamily="18" charset="0"/>
                <a:cs typeface="Times New Roman" panose="02020603050405020304" pitchFamily="18" charset="0"/>
              </a:rPr>
              <a:t>Mekanik deprem vanasının yerleşimine dikkat edilmelidir. Yakınından geçebilecek ve sarsıntıya sebep olabilecek iş makinaları gibi faktörler değerlendirilerek konumlandırılmalıdır.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1440"/>
              </a:spcBef>
              <a:spcAft>
                <a:spcPts val="600"/>
              </a:spcAft>
            </a:pPr>
            <a:r>
              <a:rPr lang="tr-TR" sz="2200" dirty="0">
                <a:latin typeface="Times New Roman" panose="02020603050405020304" pitchFamily="18" charset="0"/>
                <a:ea typeface="Times New Roman" panose="02020603050405020304" pitchFamily="18" charset="0"/>
                <a:cs typeface="Times New Roman" panose="02020603050405020304" pitchFamily="18" charset="0"/>
              </a:rPr>
              <a:t>Elektrik enerjisi kullanmaması aşırı akış veya basınç gibi durumlarda devreye girmesi sebebiyle mekanik vanalar avantajlı olabilir. Ancak standardına göre üretilmeyen ve kurulumun doğru gerçekleştirilmemesi tehlike arz edebilir. Bu gibi durumlarda tehlikeli bölgeler ek önlem olarak aşırı akış vanasının de tesis edilmesi gerekebilir. </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3137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pic>
        <p:nvPicPr>
          <p:cNvPr id="8" name="Resim 7"/>
          <p:cNvPicPr/>
          <p:nvPr/>
        </p:nvPicPr>
        <p:blipFill>
          <a:blip r:embed="rId5">
            <a:extLst>
              <a:ext uri="{28A0092B-C50C-407E-A947-70E740481C1C}">
                <a14:useLocalDpi xmlns:a14="http://schemas.microsoft.com/office/drawing/2010/main" val="0"/>
              </a:ext>
            </a:extLst>
          </a:blip>
          <a:srcRect/>
          <a:stretch>
            <a:fillRect/>
          </a:stretch>
        </p:blipFill>
        <p:spPr bwMode="auto">
          <a:xfrm>
            <a:off x="539063" y="1236506"/>
            <a:ext cx="5759450" cy="2032000"/>
          </a:xfrm>
          <a:prstGeom prst="rect">
            <a:avLst/>
          </a:prstGeom>
          <a:noFill/>
          <a:ln>
            <a:noFill/>
          </a:ln>
        </p:spPr>
      </p:pic>
      <p:sp>
        <p:nvSpPr>
          <p:cNvPr id="2" name="Dikdörtgen 1"/>
          <p:cNvSpPr/>
          <p:nvPr/>
        </p:nvSpPr>
        <p:spPr>
          <a:xfrm>
            <a:off x="6539578" y="1963277"/>
            <a:ext cx="5215647" cy="2610458"/>
          </a:xfrm>
          <a:prstGeom prst="rect">
            <a:avLst/>
          </a:prstGeom>
        </p:spPr>
        <p:txBody>
          <a:bodyPr wrap="square">
            <a:spAutoFit/>
          </a:bodyPr>
          <a:lstStyle/>
          <a:p>
            <a:pPr algn="just">
              <a:lnSpc>
                <a:spcPct val="107000"/>
              </a:lnSpc>
              <a:spcBef>
                <a:spcPts val="1440"/>
              </a:spcBef>
              <a:spcAft>
                <a:spcPts val="600"/>
              </a:spcAft>
            </a:pPr>
            <a:r>
              <a:rPr lang="tr-TR" sz="2200" dirty="0" smtClean="0">
                <a:latin typeface="Times New Roman" panose="02020603050405020304" pitchFamily="18" charset="0"/>
                <a:ea typeface="Times New Roman" panose="02020603050405020304" pitchFamily="18" charset="0"/>
                <a:cs typeface="Times New Roman" panose="02020603050405020304" pitchFamily="18" charset="0"/>
              </a:rPr>
              <a:t>Deprem riskine karşı aşırı akış vanasının tek başına önlem olarak kullanılması doğru değildir. Düşük basınç ve düşük akış hızlarında aşırı akış vanası devreye giremeyebilir. Bu nedenle mekanik deprem vanası ve aşırı akış vanasının beraber kullanılması tercih edilmelidir.  </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018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graphicFrame>
        <p:nvGraphicFramePr>
          <p:cNvPr id="2" name="Tablo 1"/>
          <p:cNvGraphicFramePr>
            <a:graphicFrameLocks noGrp="1"/>
          </p:cNvGraphicFramePr>
          <p:nvPr>
            <p:extLst>
              <p:ext uri="{D42A27DB-BD31-4B8C-83A1-F6EECF244321}">
                <p14:modId xmlns:p14="http://schemas.microsoft.com/office/powerpoint/2010/main" val="833329036"/>
              </p:ext>
            </p:extLst>
          </p:nvPr>
        </p:nvGraphicFramePr>
        <p:xfrm>
          <a:off x="5998883" y="1317094"/>
          <a:ext cx="5814414" cy="3994547"/>
        </p:xfrm>
        <a:graphic>
          <a:graphicData uri="http://schemas.openxmlformats.org/drawingml/2006/table">
            <a:tbl>
              <a:tblPr firstRow="1" firstCol="1" bandRow="1">
                <a:tableStyleId>{5C22544A-7EE6-4342-B048-85BDC9FD1C3A}</a:tableStyleId>
              </a:tblPr>
              <a:tblGrid>
                <a:gridCol w="1937710">
                  <a:extLst>
                    <a:ext uri="{9D8B030D-6E8A-4147-A177-3AD203B41FA5}">
                      <a16:colId xmlns:a16="http://schemas.microsoft.com/office/drawing/2014/main" val="402575120"/>
                    </a:ext>
                  </a:extLst>
                </a:gridCol>
                <a:gridCol w="1938352">
                  <a:extLst>
                    <a:ext uri="{9D8B030D-6E8A-4147-A177-3AD203B41FA5}">
                      <a16:colId xmlns:a16="http://schemas.microsoft.com/office/drawing/2014/main" val="1826685949"/>
                    </a:ext>
                  </a:extLst>
                </a:gridCol>
                <a:gridCol w="1938352">
                  <a:extLst>
                    <a:ext uri="{9D8B030D-6E8A-4147-A177-3AD203B41FA5}">
                      <a16:colId xmlns:a16="http://schemas.microsoft.com/office/drawing/2014/main" val="3710605919"/>
                    </a:ext>
                  </a:extLst>
                </a:gridCol>
              </a:tblGrid>
              <a:tr h="1252012">
                <a:tc>
                  <a:txBody>
                    <a:bodyPr/>
                    <a:lstStyle/>
                    <a:p>
                      <a:pPr algn="just">
                        <a:lnSpc>
                          <a:spcPct val="115000"/>
                        </a:lnSpc>
                        <a:spcAft>
                          <a:spcPts val="0"/>
                        </a:spcAft>
                      </a:pPr>
                      <a:r>
                        <a:rPr lang="tr-TR" sz="1050">
                          <a:effectLst/>
                        </a:rPr>
                        <a:t>EKİPMAN ADI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tr-TR" sz="1050" dirty="0">
                          <a:effectLst/>
                        </a:rPr>
                        <a:t>KONTROL PERİYODU</a:t>
                      </a:r>
                      <a:endParaRPr lang="tr-TR" sz="1100" dirty="0">
                        <a:effectLst/>
                      </a:endParaRPr>
                    </a:p>
                    <a:p>
                      <a:pPr algn="ctr">
                        <a:lnSpc>
                          <a:spcPct val="115000"/>
                        </a:lnSpc>
                        <a:spcAft>
                          <a:spcPts val="0"/>
                        </a:spcAft>
                      </a:pPr>
                      <a:r>
                        <a:rPr lang="tr-TR" sz="1050" dirty="0">
                          <a:effectLst/>
                        </a:rPr>
                        <a:t>(Azami Süre)</a:t>
                      </a:r>
                      <a:endParaRPr lang="tr-TR" sz="1100" dirty="0">
                        <a:effectLst/>
                      </a:endParaRPr>
                    </a:p>
                    <a:p>
                      <a:pPr>
                        <a:lnSpc>
                          <a:spcPct val="115000"/>
                        </a:lnSpc>
                        <a:spcAft>
                          <a:spcPts val="0"/>
                        </a:spcAft>
                      </a:pPr>
                      <a:r>
                        <a:rPr lang="tr-TR" sz="1050" dirty="0">
                          <a:effectLst/>
                        </a:rPr>
                        <a:t>(İlgili standardın             öngördüğü süreler saklı kalmak koşulu ile)</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tr-TR" sz="1050">
                          <a:effectLst/>
                        </a:rPr>
                        <a:t>PERİYODİK KONTROL KRİTERLERİ</a:t>
                      </a:r>
                      <a:endParaRPr lang="tr-TR" sz="1100">
                        <a:effectLst/>
                      </a:endParaRPr>
                    </a:p>
                    <a:p>
                      <a:pPr algn="just">
                        <a:lnSpc>
                          <a:spcPct val="115000"/>
                        </a:lnSpc>
                        <a:spcAft>
                          <a:spcPts val="0"/>
                        </a:spcAft>
                      </a:pPr>
                      <a:r>
                        <a:rPr lang="tr-TR" sz="1050">
                          <a:effectLst/>
                        </a:rPr>
                        <a:t>(İlgili standartlar aşağıda belirtilmiştir.)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9666966"/>
                  </a:ext>
                </a:extLst>
              </a:tr>
              <a:tr h="1252012">
                <a:tc>
                  <a:txBody>
                    <a:bodyPr/>
                    <a:lstStyle/>
                    <a:p>
                      <a:pPr algn="just">
                        <a:lnSpc>
                          <a:spcPct val="115000"/>
                        </a:lnSpc>
                        <a:spcAft>
                          <a:spcPts val="0"/>
                        </a:spcAft>
                      </a:pPr>
                      <a:r>
                        <a:rPr lang="tr-TR" sz="1050" dirty="0">
                          <a:effectLst/>
                        </a:rPr>
                        <a:t>Atmosferik, bombeli yatay veya dikey silindirik, prizmatik, çelik veya </a:t>
                      </a:r>
                      <a:r>
                        <a:rPr lang="tr-TR" sz="1050" dirty="0" err="1">
                          <a:effectLst/>
                        </a:rPr>
                        <a:t>termoplastik</a:t>
                      </a:r>
                      <a:r>
                        <a:rPr lang="tr-TR" sz="1050" dirty="0">
                          <a:effectLst/>
                        </a:rPr>
                        <a:t>, açık veya kapalı tehlikeli sıvı depolama tankı </a:t>
                      </a:r>
                      <a:r>
                        <a:rPr lang="tr-TR" sz="1050" baseline="30000" dirty="0">
                          <a:effectLst/>
                        </a:rPr>
                        <a:t>(3)</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tr-TR" sz="1050" dirty="0">
                          <a:effectLst/>
                        </a:rPr>
                        <a:t>Standartlarda süre belirtilmemişse 1 Yıl</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tr-TR" sz="1050" dirty="0">
                          <a:effectLst/>
                        </a:rPr>
                        <a:t>TS EN 12285-2, TS 8991, TS 712, TS EN 12573-1, TS EN 12573-2, TS EN 12573-3 standartlarında belirtilen kriterlere uygun olarak yapılır.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5846569"/>
                  </a:ext>
                </a:extLst>
              </a:tr>
              <a:tr h="1252012">
                <a:tc>
                  <a:txBody>
                    <a:bodyPr/>
                    <a:lstStyle/>
                    <a:p>
                      <a:pPr algn="just">
                        <a:lnSpc>
                          <a:spcPct val="115000"/>
                        </a:lnSpc>
                        <a:spcAft>
                          <a:spcPts val="0"/>
                        </a:spcAft>
                      </a:pPr>
                      <a:r>
                        <a:rPr lang="tr-TR" sz="1050" dirty="0">
                          <a:effectLst/>
                        </a:rPr>
                        <a:t>Atmosferik, dik, silindirik, yer üstü, çelik kaynaklı birleştirmeli, açık ya da kapalı tavanlı tehlikeli sıvı depolama tankları </a:t>
                      </a:r>
                      <a:r>
                        <a:rPr lang="tr-TR" sz="1050" baseline="30000" dirty="0">
                          <a:effectLst/>
                        </a:rPr>
                        <a:t>(3)</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tr-TR" sz="1050" dirty="0">
                          <a:effectLst/>
                        </a:rPr>
                        <a:t>Standartlarda süre belirtilmemişse 10 Yıl</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tr-TR" sz="1050">
                          <a:effectLst/>
                        </a:rPr>
                        <a:t>API 620, API 650, API 653 ve API 2610 standartlarında belirtilen kriterlere uygun olarak yapılır.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4108483"/>
                  </a:ext>
                </a:extLst>
              </a:tr>
              <a:tr h="238511">
                <a:tc gridSpan="3">
                  <a:txBody>
                    <a:bodyPr/>
                    <a:lstStyle/>
                    <a:p>
                      <a:pPr algn="just">
                        <a:lnSpc>
                          <a:spcPct val="115000"/>
                        </a:lnSpc>
                        <a:spcAft>
                          <a:spcPts val="0"/>
                        </a:spcAft>
                      </a:pPr>
                      <a:r>
                        <a:rPr lang="tr-TR" sz="1050" baseline="30000" dirty="0">
                          <a:effectLst/>
                        </a:rPr>
                        <a:t>(3)</a:t>
                      </a:r>
                      <a:r>
                        <a:rPr lang="tr-TR" sz="1050" dirty="0">
                          <a:effectLst/>
                        </a:rPr>
                        <a:t> Tehlikeli sıvılar: aşındırıcı veya sağlığa zararlı sıvılardır.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704185403"/>
                  </a:ext>
                </a:extLst>
              </a:tr>
            </a:tbl>
          </a:graphicData>
        </a:graphic>
      </p:graphicFrame>
      <p:sp>
        <p:nvSpPr>
          <p:cNvPr id="8" name="Rectangle 1"/>
          <p:cNvSpPr>
            <a:spLocks noChangeArrowheads="1"/>
          </p:cNvSpPr>
          <p:nvPr/>
        </p:nvSpPr>
        <p:spPr bwMode="auto">
          <a:xfrm>
            <a:off x="477970" y="956604"/>
            <a:ext cx="5520912" cy="470898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69875" algn="l"/>
              </a:tabLst>
              <a:defRPr>
                <a:solidFill>
                  <a:schemeClr val="tx1"/>
                </a:solidFill>
                <a:latin typeface="Arial" panose="020B0604020202020204" pitchFamily="34" charset="0"/>
              </a:defRPr>
            </a:lvl1pPr>
            <a:lvl2pPr eaLnBrk="0" fontAlgn="base" hangingPunct="0">
              <a:spcBef>
                <a:spcPct val="0"/>
              </a:spcBef>
              <a:spcAft>
                <a:spcPct val="0"/>
              </a:spcAft>
              <a:tabLst>
                <a:tab pos="269875" algn="l"/>
              </a:tabLst>
              <a:defRPr>
                <a:solidFill>
                  <a:schemeClr val="tx1"/>
                </a:solidFill>
                <a:latin typeface="Arial" panose="020B0604020202020204" pitchFamily="34" charset="0"/>
              </a:defRPr>
            </a:lvl2pPr>
            <a:lvl3pPr eaLnBrk="0" fontAlgn="base" hangingPunct="0">
              <a:spcBef>
                <a:spcPct val="0"/>
              </a:spcBef>
              <a:spcAft>
                <a:spcPct val="0"/>
              </a:spcAft>
              <a:tabLst>
                <a:tab pos="269875" algn="l"/>
              </a:tabLst>
              <a:defRPr>
                <a:solidFill>
                  <a:schemeClr val="tx1"/>
                </a:solidFill>
                <a:latin typeface="Arial" panose="020B0604020202020204" pitchFamily="34" charset="0"/>
              </a:defRPr>
            </a:lvl3pPr>
            <a:lvl4pPr eaLnBrk="0" fontAlgn="base" hangingPunct="0">
              <a:spcBef>
                <a:spcPct val="0"/>
              </a:spcBef>
              <a:spcAft>
                <a:spcPct val="0"/>
              </a:spcAft>
              <a:tabLst>
                <a:tab pos="269875" algn="l"/>
              </a:tabLst>
              <a:defRPr>
                <a:solidFill>
                  <a:schemeClr val="tx1"/>
                </a:solidFill>
                <a:latin typeface="Arial" panose="020B0604020202020204" pitchFamily="34" charset="0"/>
              </a:defRPr>
            </a:lvl4pPr>
            <a:lvl5pPr eaLnBrk="0" fontAlgn="base" hangingPunct="0">
              <a:spcBef>
                <a:spcPct val="0"/>
              </a:spcBef>
              <a:spcAft>
                <a:spcPct val="0"/>
              </a:spcAft>
              <a:tabLst>
                <a:tab pos="269875" algn="l"/>
              </a:tabLst>
              <a:defRPr>
                <a:solidFill>
                  <a:schemeClr val="tx1"/>
                </a:solidFill>
                <a:latin typeface="Arial" panose="020B0604020202020204" pitchFamily="34" charset="0"/>
              </a:defRPr>
            </a:lvl5pPr>
            <a:lvl6pPr eaLnBrk="0" fontAlgn="base" hangingPunct="0">
              <a:spcBef>
                <a:spcPct val="0"/>
              </a:spcBef>
              <a:spcAft>
                <a:spcPct val="0"/>
              </a:spcAft>
              <a:tabLst>
                <a:tab pos="269875" algn="l"/>
              </a:tabLst>
              <a:defRPr>
                <a:solidFill>
                  <a:schemeClr val="tx1"/>
                </a:solidFill>
                <a:latin typeface="Arial" panose="020B0604020202020204" pitchFamily="34" charset="0"/>
              </a:defRPr>
            </a:lvl6pPr>
            <a:lvl7pPr eaLnBrk="0" fontAlgn="base" hangingPunct="0">
              <a:spcBef>
                <a:spcPct val="0"/>
              </a:spcBef>
              <a:spcAft>
                <a:spcPct val="0"/>
              </a:spcAft>
              <a:tabLst>
                <a:tab pos="269875" algn="l"/>
              </a:tabLst>
              <a:defRPr>
                <a:solidFill>
                  <a:schemeClr val="tx1"/>
                </a:solidFill>
                <a:latin typeface="Arial" panose="020B0604020202020204" pitchFamily="34" charset="0"/>
              </a:defRPr>
            </a:lvl7pPr>
            <a:lvl8pPr eaLnBrk="0" fontAlgn="base" hangingPunct="0">
              <a:spcBef>
                <a:spcPct val="0"/>
              </a:spcBef>
              <a:spcAft>
                <a:spcPct val="0"/>
              </a:spcAft>
              <a:tabLst>
                <a:tab pos="269875" algn="l"/>
              </a:tabLst>
              <a:defRPr>
                <a:solidFill>
                  <a:schemeClr val="tx1"/>
                </a:solidFill>
                <a:latin typeface="Arial" panose="020B0604020202020204" pitchFamily="34" charset="0"/>
              </a:defRPr>
            </a:lvl8pPr>
            <a:lvl9pPr eaLnBrk="0" fontAlgn="base" hangingPunct="0">
              <a:spcBef>
                <a:spcPct val="0"/>
              </a:spcBef>
              <a:spcAft>
                <a:spcPct val="0"/>
              </a:spcAft>
              <a:tabLst>
                <a:tab pos="26987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69875" algn="l"/>
              </a:tabLst>
            </a:pPr>
            <a:r>
              <a:rPr kumimoji="0" lang="tr-TR" altLang="tr-TR"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r>
              <a:rPr kumimoji="0" lang="tr-TR" altLang="tr-TR"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Tanklar  </a:t>
            </a:r>
            <a:endParaRPr kumimoji="0" lang="tr-TR" altLang="tr-TR" sz="20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69875" algn="l"/>
              </a:tabLst>
            </a:pPr>
            <a:r>
              <a:rPr kumimoji="0" lang="tr-TR" altLang="tr-TR"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İşyerinde kurulu yatay / dikey tankların (atmosferik/basın</a:t>
            </a:r>
            <a:r>
              <a:rPr kumimoji="0" lang="tr-TR" altLang="tr-T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ç</a:t>
            </a:r>
            <a:r>
              <a:rPr kumimoji="0" lang="tr-TR" altLang="tr-TR"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lı) depreme ve a</a:t>
            </a:r>
            <a:r>
              <a:rPr kumimoji="0" lang="tr-TR" altLang="tr-T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ç</a:t>
            </a:r>
            <a:r>
              <a:rPr kumimoji="0" lang="tr-TR" altLang="tr-TR"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ık alanda kurulu olanların deprem/yağış/r</a:t>
            </a:r>
            <a:r>
              <a:rPr kumimoji="0" lang="tr-TR" altLang="tr-T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ü</a:t>
            </a:r>
            <a:r>
              <a:rPr kumimoji="0" lang="tr-TR" altLang="tr-TR"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zgar y</a:t>
            </a:r>
            <a:r>
              <a:rPr kumimoji="0" lang="tr-TR" altLang="tr-T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ü</a:t>
            </a:r>
            <a:r>
              <a:rPr kumimoji="0" lang="tr-TR" altLang="tr-TR"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t>
            </a:r>
            <a:r>
              <a:rPr kumimoji="0" lang="tr-TR" altLang="tr-T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ü</a:t>
            </a:r>
            <a:r>
              <a:rPr kumimoji="0" lang="tr-TR" altLang="tr-TR"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ne dayanımının kontrol edilmesi </a:t>
            </a:r>
            <a:endParaRPr kumimoji="0" lang="tr-TR" altLang="tr-TR" sz="20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69875" algn="l"/>
              </a:tabLst>
            </a:pPr>
            <a:r>
              <a:rPr kumimoji="0" lang="tr-TR" altLang="tr-TR"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Kimyasal ihtiva eden tank ve depoların periyodik kontrollerinin yapılmamış olması </a:t>
            </a:r>
            <a:endParaRPr kumimoji="0" lang="tr-TR" altLang="tr-TR" sz="20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69875" algn="l"/>
              </a:tabLst>
            </a:pPr>
            <a:r>
              <a:rPr kumimoji="0" lang="tr-TR" altLang="tr-TR"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Basın</a:t>
            </a:r>
            <a:r>
              <a:rPr kumimoji="0" lang="tr-TR" altLang="tr-T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ç</a:t>
            </a:r>
            <a:r>
              <a:rPr kumimoji="0" lang="tr-TR" altLang="tr-TR"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lı kap ve </a:t>
            </a:r>
            <a:r>
              <a:rPr kumimoji="0" lang="tr-TR" altLang="tr-TR"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tesisatların</a:t>
            </a:r>
            <a:r>
              <a:rPr kumimoji="0" lang="tr-TR" altLang="tr-TR"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periyodik kontrolleri Tablo-1</a:t>
            </a:r>
            <a:r>
              <a:rPr kumimoji="0" lang="tr-TR" altLang="tr-T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tr-TR" altLang="tr-TR"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 </a:t>
            </a:r>
            <a:r>
              <a:rPr kumimoji="0" lang="tr-TR" altLang="tr-TR" sz="2000" b="0"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(Değişik:RG-18/2/2022-31754) </a:t>
            </a:r>
            <a:r>
              <a:rPr kumimoji="0" lang="tr-TR" altLang="tr-TR"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r>
              <a:rPr kumimoji="0" lang="tr-TR" altLang="tr-T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tr-TR" altLang="tr-TR"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 yapılır. </a:t>
            </a:r>
            <a:endParaRPr kumimoji="0" lang="tr-TR" altLang="tr-TR" sz="20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69875" algn="l"/>
              </a:tabLst>
            </a:pPr>
            <a:r>
              <a:rPr kumimoji="0" lang="tr-TR" altLang="tr-TR" sz="20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(6331 Sayılı İş Sağlığı ve Güvenliği Kanunu Madde: 30; </a:t>
            </a:r>
            <a:r>
              <a:rPr kumimoji="0" lang="tr-TR" altLang="tr-TR" sz="2000" b="0" i="1"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İş Ekipmanlarının Kullanımında Sağlık Ve G</a:t>
            </a:r>
            <a:r>
              <a:rPr kumimoji="0" lang="tr-TR" altLang="tr-TR" sz="2000" b="0" i="1" u="none" strike="noStrike" cap="none" normalizeH="0" baseline="0" dirty="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ü</a:t>
            </a:r>
            <a:r>
              <a:rPr kumimoji="0" lang="tr-TR" altLang="tr-TR" sz="2000" b="0" i="1"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venlik Şartları Y</a:t>
            </a:r>
            <a:r>
              <a:rPr kumimoji="0" lang="tr-TR" altLang="tr-TR" sz="2000" b="0" i="1" u="none" strike="noStrike" cap="none" normalizeH="0" baseline="0" dirty="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tr-TR" altLang="tr-TR" sz="2000" b="0" i="1"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netmeliği Madde 7/c Ek-III )</a:t>
            </a:r>
            <a:endParaRPr kumimoji="0" lang="tr-TR" altLang="tr-TR" sz="20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69875" algn="l"/>
              </a:tabLst>
            </a:pPr>
            <a:r>
              <a:rPr kumimoji="0" lang="tr-TR" altLang="tr-TR"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Tablo-1: Basın</a:t>
            </a:r>
            <a:r>
              <a:rPr kumimoji="0" lang="tr-TR" altLang="tr-T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ç</a:t>
            </a:r>
            <a:r>
              <a:rPr kumimoji="0" lang="tr-TR" altLang="tr-TR"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lı kap ve </a:t>
            </a:r>
            <a:r>
              <a:rPr kumimoji="0" lang="tr-TR" altLang="tr-TR"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tesisatların</a:t>
            </a:r>
            <a:r>
              <a:rPr kumimoji="0" lang="tr-TR" altLang="tr-TR"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periyodik kontrol s</a:t>
            </a:r>
            <a:r>
              <a:rPr kumimoji="0" lang="tr-TR" altLang="tr-TR"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ü</a:t>
            </a:r>
            <a:r>
              <a:rPr kumimoji="0" lang="tr-TR" altLang="tr-TR"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releri ile kontrol kriterleri</a:t>
            </a:r>
            <a:endParaRPr kumimoji="0" lang="tr-TR" altLang="tr-TR" sz="2000" b="0" i="0" u="none" strike="noStrike" cap="none" normalizeH="0" baseline="0" dirty="0" smtClean="0">
              <a:ln>
                <a:noFill/>
              </a:ln>
              <a:solidFill>
                <a:schemeClr val="tx1"/>
              </a:solidFill>
              <a:effectLst/>
            </a:endParaRPr>
          </a:p>
        </p:txBody>
      </p:sp>
      <p:sp>
        <p:nvSpPr>
          <p:cNvPr id="10" name="Metin kutusu 9"/>
          <p:cNvSpPr txBox="1"/>
          <p:nvPr/>
        </p:nvSpPr>
        <p:spPr>
          <a:xfrm>
            <a:off x="297997" y="173185"/>
            <a:ext cx="6006773" cy="892552"/>
          </a:xfrm>
          <a:prstGeom prst="rect">
            <a:avLst/>
          </a:prstGeom>
          <a:noFill/>
        </p:spPr>
        <p:txBody>
          <a:bodyPr wrap="none" rtlCol="0">
            <a:spAutoFit/>
          </a:bodyPr>
          <a:lstStyle/>
          <a:p>
            <a:r>
              <a:rPr lang="tr-TR" altLang="tr-TR" sz="3400" b="1" dirty="0">
                <a:latin typeface="Times New Roman" panose="02020603050405020304" pitchFamily="18" charset="0"/>
                <a:ea typeface="Calibri" panose="020F0502020204030204" pitchFamily="34" charset="0"/>
                <a:cs typeface="Times New Roman" panose="02020603050405020304" pitchFamily="18" charset="0"/>
              </a:rPr>
              <a:t>1-İş Ekipmanlarında G</a:t>
            </a:r>
            <a:r>
              <a:rPr lang="tr-TR" altLang="tr-TR" sz="3400" b="1" dirty="0">
                <a:latin typeface="Calibri" panose="020F0502020204030204" pitchFamily="34" charset="0"/>
                <a:ea typeface="Calibri" panose="020F0502020204030204" pitchFamily="34" charset="0"/>
                <a:cs typeface="Times New Roman" panose="02020603050405020304" pitchFamily="18" charset="0"/>
              </a:rPr>
              <a:t>ü</a:t>
            </a:r>
            <a:r>
              <a:rPr lang="tr-TR" altLang="tr-TR" sz="3400" b="1" dirty="0">
                <a:latin typeface="Times New Roman" panose="02020603050405020304" pitchFamily="18" charset="0"/>
                <a:ea typeface="Calibri" panose="020F0502020204030204" pitchFamily="34" charset="0"/>
                <a:cs typeface="Times New Roman" panose="02020603050405020304" pitchFamily="18" charset="0"/>
              </a:rPr>
              <a:t>venlik </a:t>
            </a:r>
            <a:endParaRPr lang="tr-TR" altLang="tr-TR" sz="3400" dirty="0"/>
          </a:p>
          <a:p>
            <a:endParaRPr lang="tr-TR" dirty="0"/>
          </a:p>
        </p:txBody>
      </p:sp>
    </p:spTree>
    <p:extLst>
      <p:ext uri="{BB962C8B-B14F-4D97-AF65-F5344CB8AC3E}">
        <p14:creationId xmlns:p14="http://schemas.microsoft.com/office/powerpoint/2010/main" val="3377212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425279"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2" name="Metin kutusu 1"/>
          <p:cNvSpPr txBox="1"/>
          <p:nvPr/>
        </p:nvSpPr>
        <p:spPr>
          <a:xfrm>
            <a:off x="2309091" y="2354399"/>
            <a:ext cx="7493333" cy="584775"/>
          </a:xfrm>
          <a:prstGeom prst="rect">
            <a:avLst/>
          </a:prstGeom>
          <a:noFill/>
        </p:spPr>
        <p:txBody>
          <a:bodyPr wrap="none" rtlCol="0">
            <a:spAutoFit/>
          </a:bodyPr>
          <a:lstStyle/>
          <a:p>
            <a:r>
              <a:rPr lang="tr-TR" sz="3200" b="1" dirty="0" smtClean="0">
                <a:latin typeface="Times New Roman" panose="02020603050405020304" pitchFamily="18" charset="0"/>
                <a:cs typeface="Times New Roman" panose="02020603050405020304" pitchFamily="18" charset="0"/>
              </a:rPr>
              <a:t>DİNLEDİĞİNİZ İÇİN TEŞEKKÜRLER </a:t>
            </a:r>
            <a:endParaRPr lang="tr-TR"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0763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pic>
        <p:nvPicPr>
          <p:cNvPr id="2" name="Resim 1"/>
          <p:cNvPicPr>
            <a:picLocks noChangeAspect="1"/>
          </p:cNvPicPr>
          <p:nvPr/>
        </p:nvPicPr>
        <p:blipFill>
          <a:blip r:embed="rId5"/>
          <a:stretch>
            <a:fillRect/>
          </a:stretch>
        </p:blipFill>
        <p:spPr>
          <a:xfrm>
            <a:off x="1841750" y="1154900"/>
            <a:ext cx="8508501" cy="3495531"/>
          </a:xfrm>
          <a:prstGeom prst="rect">
            <a:avLst/>
          </a:prstGeom>
        </p:spPr>
      </p:pic>
      <p:sp>
        <p:nvSpPr>
          <p:cNvPr id="9" name="Metin kutusu 8"/>
          <p:cNvSpPr txBox="1"/>
          <p:nvPr/>
        </p:nvSpPr>
        <p:spPr>
          <a:xfrm>
            <a:off x="4194491" y="4749940"/>
            <a:ext cx="3108351" cy="461665"/>
          </a:xfrm>
          <a:prstGeom prst="rect">
            <a:avLst/>
          </a:prstGeom>
          <a:noFill/>
        </p:spPr>
        <p:txBody>
          <a:bodyPr wrap="none" rtlCol="0">
            <a:spAutoFit/>
          </a:bodyPr>
          <a:lstStyle/>
          <a:p>
            <a:r>
              <a:rPr lang="tr-TR" sz="2400" b="1" dirty="0" smtClean="0"/>
              <a:t>Tankın Zemine Montajı</a:t>
            </a:r>
            <a:endParaRPr lang="tr-TR" sz="2400" b="1" dirty="0"/>
          </a:p>
        </p:txBody>
      </p:sp>
    </p:spTree>
    <p:extLst>
      <p:ext uri="{BB962C8B-B14F-4D97-AF65-F5344CB8AC3E}">
        <p14:creationId xmlns:p14="http://schemas.microsoft.com/office/powerpoint/2010/main" val="825221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33337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8" name="Metin kutusu 7"/>
          <p:cNvSpPr txBox="1"/>
          <p:nvPr/>
        </p:nvSpPr>
        <p:spPr>
          <a:xfrm>
            <a:off x="425279" y="1256192"/>
            <a:ext cx="11311092" cy="4044056"/>
          </a:xfrm>
          <a:prstGeom prst="rect">
            <a:avLst/>
          </a:prstGeom>
          <a:noFill/>
        </p:spPr>
        <p:txBody>
          <a:bodyPr wrap="square" rtlCol="0">
            <a:spAutoFit/>
          </a:bodyPr>
          <a:lstStyle/>
          <a:p>
            <a:pPr>
              <a:lnSpc>
                <a:spcPct val="107000"/>
              </a:lnSpc>
              <a:spcAft>
                <a:spcPts val="0"/>
              </a:spcAft>
            </a:pPr>
            <a:r>
              <a:rPr lang="tr-TR" sz="2400" b="1" i="1" dirty="0">
                <a:latin typeface="Times New Roman" panose="02020603050405020304" pitchFamily="18" charset="0"/>
                <a:ea typeface="Calibri" panose="020F0502020204030204" pitchFamily="34" charset="0"/>
                <a:cs typeface="Times New Roman" panose="02020603050405020304" pitchFamily="18" charset="0"/>
              </a:rPr>
              <a:t>I. TANKLARIN STATİK DAYANIMI HESABINDA KULLANILAN PARAMETRELER  </a:t>
            </a:r>
            <a:endParaRPr lang="tr-TR" sz="24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Arial" panose="020B0604020202020204" pitchFamily="34" charset="0"/>
              <a:buChar char="•"/>
            </a:pPr>
            <a:r>
              <a:rPr lang="tr-TR" sz="2400" dirty="0">
                <a:latin typeface="Times New Roman" panose="02020603050405020304" pitchFamily="18" charset="0"/>
                <a:ea typeface="Calibri" panose="020F0502020204030204" pitchFamily="34" charset="0"/>
                <a:cs typeface="Times New Roman" panose="02020603050405020304" pitchFamily="18" charset="0"/>
              </a:rPr>
              <a:t>Tankın malzemesi (sac, çelik, betonarme, polietilen </a:t>
            </a:r>
            <a:r>
              <a:rPr lang="tr-TR" sz="2400" dirty="0" err="1">
                <a:latin typeface="Times New Roman" panose="02020603050405020304" pitchFamily="18" charset="0"/>
                <a:ea typeface="Calibri" panose="020F0502020204030204" pitchFamily="34" charset="0"/>
                <a:cs typeface="Times New Roman" panose="02020603050405020304" pitchFamily="18" charset="0"/>
              </a:rPr>
              <a:t>v.b</a:t>
            </a:r>
            <a:r>
              <a:rPr lang="tr-TR" sz="2400" dirty="0">
                <a:latin typeface="Times New Roman" panose="02020603050405020304" pitchFamily="18" charset="0"/>
                <a:ea typeface="Calibri" panose="020F0502020204030204" pitchFamily="34" charset="0"/>
                <a:cs typeface="Times New Roman" panose="02020603050405020304" pitchFamily="18" charset="0"/>
              </a:rPr>
              <a:t>.)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Arial" panose="020B0604020202020204" pitchFamily="34" charset="0"/>
              <a:buChar char="•"/>
            </a:pPr>
            <a:r>
              <a:rPr lang="tr-TR" sz="2400" dirty="0">
                <a:latin typeface="Times New Roman" panose="02020603050405020304" pitchFamily="18" charset="0"/>
                <a:ea typeface="Calibri" panose="020F0502020204030204" pitchFamily="34" charset="0"/>
                <a:cs typeface="Times New Roman" panose="02020603050405020304" pitchFamily="18" charset="0"/>
              </a:rPr>
              <a:t>Tank kapasitesi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0"/>
              </a:spcAft>
              <a:buFont typeface="Arial" panose="020B0604020202020204" pitchFamily="34" charset="0"/>
              <a:buChar char="•"/>
            </a:pPr>
            <a:r>
              <a:rPr lang="tr-TR" sz="2400" dirty="0">
                <a:latin typeface="Times New Roman" panose="02020603050405020304" pitchFamily="18" charset="0"/>
                <a:ea typeface="Calibri" panose="020F0502020204030204" pitchFamily="34" charset="0"/>
                <a:cs typeface="Times New Roman" panose="02020603050405020304" pitchFamily="18" charset="0"/>
              </a:rPr>
              <a:t>Tankta depolanan malzemenin cinsi (katı/sıvı/gaz)</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Arial" panose="020B0604020202020204" pitchFamily="34" charset="0"/>
              <a:buChar char="•"/>
            </a:pPr>
            <a:r>
              <a:rPr lang="tr-TR" sz="2400" dirty="0" smtClean="0">
                <a:latin typeface="Times New Roman" panose="02020603050405020304" pitchFamily="18" charset="0"/>
                <a:ea typeface="Calibri" panose="020F0502020204030204" pitchFamily="34" charset="0"/>
                <a:cs typeface="Times New Roman" panose="02020603050405020304" pitchFamily="18" charset="0"/>
              </a:rPr>
              <a:t>Tankın temele </a:t>
            </a:r>
            <a:r>
              <a:rPr lang="tr-TR" sz="2400" dirty="0">
                <a:latin typeface="Times New Roman" panose="02020603050405020304" pitchFamily="18" charset="0"/>
                <a:ea typeface="Calibri" panose="020F0502020204030204" pitchFamily="34" charset="0"/>
                <a:cs typeface="Times New Roman" panose="02020603050405020304" pitchFamily="18" charset="0"/>
              </a:rPr>
              <a:t>oturma sistemi cinsi (toprağa batık / çivileme yöntemi / üstten </a:t>
            </a:r>
            <a:r>
              <a:rPr lang="tr-TR" sz="2400" dirty="0" err="1">
                <a:latin typeface="Times New Roman" panose="02020603050405020304" pitchFamily="18" charset="0"/>
                <a:ea typeface="Calibri" panose="020F0502020204030204" pitchFamily="34" charset="0"/>
                <a:cs typeface="Times New Roman" panose="02020603050405020304" pitchFamily="18" charset="0"/>
              </a:rPr>
              <a:t>monteleme</a:t>
            </a:r>
            <a:r>
              <a:rPr lang="tr-TR" sz="2400" dirty="0">
                <a:latin typeface="Times New Roman" panose="02020603050405020304" pitchFamily="18" charset="0"/>
                <a:ea typeface="Calibri" panose="020F0502020204030204" pitchFamily="34" charset="0"/>
                <a:cs typeface="Times New Roman" panose="02020603050405020304" pitchFamily="18" charset="0"/>
              </a:rPr>
              <a:t>)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Arial" panose="020B0604020202020204" pitchFamily="34" charset="0"/>
              <a:buChar char="•"/>
            </a:pPr>
            <a:r>
              <a:rPr lang="tr-TR" sz="2400" dirty="0">
                <a:latin typeface="Times New Roman" panose="02020603050405020304" pitchFamily="18" charset="0"/>
                <a:ea typeface="Calibri" panose="020F0502020204030204" pitchFamily="34" charset="0"/>
                <a:cs typeface="Times New Roman" panose="02020603050405020304" pitchFamily="18" charset="0"/>
              </a:rPr>
              <a:t>Tankın taban plakası, taşıyıcı parçalar ve tank sabitleme / montaj elemanlarının (</a:t>
            </a:r>
            <a:r>
              <a:rPr lang="tr-TR" sz="2400" dirty="0" err="1">
                <a:latin typeface="Times New Roman" panose="02020603050405020304" pitchFamily="18" charset="0"/>
                <a:ea typeface="Calibri" panose="020F0502020204030204" pitchFamily="34" charset="0"/>
                <a:cs typeface="Times New Roman" panose="02020603050405020304" pitchFamily="18" charset="0"/>
              </a:rPr>
              <a:t>ankraj</a:t>
            </a:r>
            <a:r>
              <a:rPr lang="tr-TR" sz="2400" dirty="0">
                <a:latin typeface="Times New Roman" panose="02020603050405020304" pitchFamily="18" charset="0"/>
                <a:ea typeface="Calibri" panose="020F0502020204030204" pitchFamily="34" charset="0"/>
                <a:cs typeface="Times New Roman" panose="02020603050405020304" pitchFamily="18" charset="0"/>
              </a:rPr>
              <a:t> cıvataları gibi) dayanım değerleri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Arial" panose="020B0604020202020204" pitchFamily="34" charset="0"/>
              <a:buChar char="•"/>
            </a:pPr>
            <a:r>
              <a:rPr lang="tr-TR" sz="2400" dirty="0">
                <a:latin typeface="Times New Roman" panose="02020603050405020304" pitchFamily="18" charset="0"/>
                <a:ea typeface="Calibri" panose="020F0502020204030204" pitchFamily="34" charset="0"/>
                <a:cs typeface="Times New Roman" panose="02020603050405020304" pitchFamily="18" charset="0"/>
              </a:rPr>
              <a:t>Zemin özellikleri ve gerekirse laboratuvar testleri sonuçları (İRAP raporunda zemin sıvılaşma bölgeleri bilgileri kullanılabilir</a:t>
            </a:r>
            <a:endParaRPr lang="tr-TR" sz="2400" dirty="0"/>
          </a:p>
        </p:txBody>
      </p:sp>
    </p:spTree>
    <p:extLst>
      <p:ext uri="{BB962C8B-B14F-4D97-AF65-F5344CB8AC3E}">
        <p14:creationId xmlns:p14="http://schemas.microsoft.com/office/powerpoint/2010/main" val="4037636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6" y="31985"/>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8" y="31985"/>
            <a:ext cx="10235375" cy="502774"/>
          </a:xfrm>
          <a:prstGeom prst="rect">
            <a:avLst/>
          </a:prstGeom>
        </p:spPr>
        <p:txBody>
          <a:bodyPr vert="horz" lIns="91440" tIns="45720" rIns="91440" bIns="45720" rtlCol="0" anchor="ct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endParaRPr lang="en-GB" sz="3200" dirty="0">
              <a:solidFill>
                <a:srgbClr val="FFFFFF"/>
              </a:solidFill>
            </a:endParaRPr>
          </a:p>
        </p:txBody>
      </p:sp>
      <p:pic>
        <p:nvPicPr>
          <p:cNvPr id="6" name="Resim 5">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6" y="819573"/>
            <a:ext cx="11560628" cy="5905500"/>
          </a:xfrm>
          <a:prstGeom prst="rect">
            <a:avLst/>
          </a:prstGeom>
        </p:spPr>
      </p:pic>
      <p:sp>
        <p:nvSpPr>
          <p:cNvPr id="7" name="Rectangle 5">
            <a:extLst>
              <a:ext uri="{FF2B5EF4-FFF2-40B4-BE49-F238E27FC236}">
                <a16:creationId xmlns:a16="http://schemas.microsoft.com/office/drawing/2014/main" id="{D608068E-82CC-2A44-9826-D03844D4D3A7}"/>
              </a:ext>
            </a:extLst>
          </p:cNvPr>
          <p:cNvSpPr/>
          <p:nvPr/>
        </p:nvSpPr>
        <p:spPr>
          <a:xfrm>
            <a:off x="5128052" y="5828123"/>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x-none"/>
          </a:p>
        </p:txBody>
      </p:sp>
      <p:pic>
        <p:nvPicPr>
          <p:cNvPr id="8"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2" y="5639854"/>
            <a:ext cx="1939373" cy="1186161"/>
          </a:xfrm>
          <a:prstGeom prst="rect">
            <a:avLst/>
          </a:prstGeom>
        </p:spPr>
      </p:pic>
      <p:sp>
        <p:nvSpPr>
          <p:cNvPr id="9" name="Dikdörtgen 8"/>
          <p:cNvSpPr/>
          <p:nvPr/>
        </p:nvSpPr>
        <p:spPr>
          <a:xfrm>
            <a:off x="735291" y="1308291"/>
            <a:ext cx="10548594" cy="4024628"/>
          </a:xfrm>
          <a:prstGeom prst="rect">
            <a:avLst/>
          </a:prstGeom>
        </p:spPr>
        <p:txBody>
          <a:bodyPr wrap="square">
            <a:spAutoFit/>
          </a:bodyPr>
          <a:lstStyle/>
          <a:p>
            <a:pPr marL="342900" indent="-342900" algn="just">
              <a:lnSpc>
                <a:spcPct val="107000"/>
              </a:lnSpc>
              <a:spcAft>
                <a:spcPts val="0"/>
              </a:spcAft>
              <a:buFont typeface="Arial" panose="020B0604020202020204" pitchFamily="34" charset="0"/>
              <a:buChar char="•"/>
            </a:pPr>
            <a:r>
              <a:rPr lang="tr-TR" sz="2400" dirty="0">
                <a:latin typeface="Times New Roman" panose="02020603050405020304" pitchFamily="18" charset="0"/>
                <a:ea typeface="Calibri" panose="020F0502020204030204" pitchFamily="34" charset="0"/>
                <a:cs typeface="Times New Roman" panose="02020603050405020304" pitchFamily="18" charset="0"/>
              </a:rPr>
              <a:t>Deprem ivme bilgisi (tankın kendisi ve montaj elemanlarının depreme dayanımını belirlemek için kullanılan hesap modellemelerine yerleştirilecek parametre)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Arial" panose="020B0604020202020204" pitchFamily="34" charset="0"/>
              <a:buChar char="•"/>
            </a:pPr>
            <a:r>
              <a:rPr lang="tr-TR" sz="2400" dirty="0" smtClean="0">
                <a:latin typeface="Times New Roman" panose="02020603050405020304" pitchFamily="18" charset="0"/>
                <a:ea typeface="Calibri" panose="020F0502020204030204" pitchFamily="34" charset="0"/>
                <a:cs typeface="Times New Roman" panose="02020603050405020304" pitchFamily="18" charset="0"/>
              </a:rPr>
              <a:t>İşyerinin </a:t>
            </a:r>
            <a:r>
              <a:rPr lang="tr-TR" sz="2400" dirty="0">
                <a:latin typeface="Times New Roman" panose="02020603050405020304" pitchFamily="18" charset="0"/>
                <a:ea typeface="Calibri" panose="020F0502020204030204" pitchFamily="34" charset="0"/>
                <a:cs typeface="Times New Roman" panose="02020603050405020304" pitchFamily="18" charset="0"/>
              </a:rPr>
              <a:t>bulunduğu bölgedeki yıllık yağış yükü ve rüzgar ortalama değerleri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(İRAP* raporundaki bilgiler veya Meteoroloji Genel Müdürlüğü verileri kullanılabilir)</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a:t>
            </a:r>
            <a:r>
              <a:rPr lang="tr-TR" sz="2400" b="1" dirty="0">
                <a:latin typeface="Times New Roman" panose="02020603050405020304" pitchFamily="18" charset="0"/>
                <a:ea typeface="Calibri" panose="020F0502020204030204" pitchFamily="34" charset="0"/>
                <a:cs typeface="Times New Roman" panose="02020603050405020304" pitchFamily="18" charset="0"/>
              </a:rPr>
              <a:t>İl Risk Azaltma Planı</a:t>
            </a:r>
            <a:endParaRPr lang="tr-TR" sz="24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Tarım ve Orman Bakanlığı Meteoroloji Genel Müdürlüğü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………bölgesindeki Kuvvetli Rüzgar ve Fırtına Devam Saatleri (UTC) verileri</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tr-TR" sz="2400" b="1" i="1" dirty="0">
                <a:latin typeface="Times New Roman" panose="02020603050405020304" pitchFamily="18" charset="0"/>
                <a:ea typeface="Calibri" panose="020F0502020204030204" pitchFamily="34" charset="0"/>
                <a:cs typeface="Times New Roman" panose="02020603050405020304" pitchFamily="18" charset="0"/>
              </a:rPr>
              <a:t>(Parametreler kullanılan hesaplama modellerine göre değişiklik gösterebilir) </a:t>
            </a:r>
            <a:endParaRPr lang="tr-TR" sz="2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5002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7" y="164912"/>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9" y="164912"/>
            <a:ext cx="10235375" cy="5027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endParaRPr lang="en-GB" sz="3200" dirty="0">
              <a:solidFill>
                <a:srgbClr val="FFFFFF"/>
              </a:solidFill>
            </a:endParaRPr>
          </a:p>
        </p:txBody>
      </p:sp>
      <p:pic>
        <p:nvPicPr>
          <p:cNvPr id="3" name="Resim 2">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7" y="952500"/>
            <a:ext cx="11560628" cy="5905500"/>
          </a:xfrm>
          <a:prstGeom prst="rect">
            <a:avLst/>
          </a:prstGeom>
        </p:spPr>
      </p:pic>
      <p:sp>
        <p:nvSpPr>
          <p:cNvPr id="6" name="Rectangle 5">
            <a:extLst>
              <a:ext uri="{FF2B5EF4-FFF2-40B4-BE49-F238E27FC236}">
                <a16:creationId xmlns:a16="http://schemas.microsoft.com/office/drawing/2014/main" id="{D608068E-82CC-2A44-9826-D03844D4D3A7}"/>
              </a:ext>
            </a:extLst>
          </p:cNvPr>
          <p:cNvSpPr/>
          <p:nvPr/>
        </p:nvSpPr>
        <p:spPr>
          <a:xfrm>
            <a:off x="5128053" y="5961050"/>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pic>
        <p:nvPicPr>
          <p:cNvPr id="7"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3" y="5772781"/>
            <a:ext cx="1939373" cy="1186161"/>
          </a:xfrm>
          <a:prstGeom prst="rect">
            <a:avLst/>
          </a:prstGeom>
        </p:spPr>
      </p:pic>
      <p:sp>
        <p:nvSpPr>
          <p:cNvPr id="2" name="Dikdörtgen 1"/>
          <p:cNvSpPr/>
          <p:nvPr/>
        </p:nvSpPr>
        <p:spPr>
          <a:xfrm>
            <a:off x="541703" y="1397994"/>
            <a:ext cx="11210052" cy="2660921"/>
          </a:xfrm>
          <a:prstGeom prst="rect">
            <a:avLst/>
          </a:prstGeom>
        </p:spPr>
        <p:txBody>
          <a:bodyPr wrap="square">
            <a:spAutoFit/>
          </a:bodyPr>
          <a:lstStyle/>
          <a:p>
            <a:pPr algn="just">
              <a:lnSpc>
                <a:spcPct val="107000"/>
              </a:lnSpc>
              <a:spcAft>
                <a:spcPts val="0"/>
              </a:spcAft>
            </a:pPr>
            <a:r>
              <a:rPr lang="tr-TR" sz="2400" b="1" i="1" dirty="0">
                <a:latin typeface="Times New Roman" panose="02020603050405020304" pitchFamily="18" charset="0"/>
                <a:ea typeface="Calibri" panose="020F0502020204030204" pitchFamily="34" charset="0"/>
                <a:cs typeface="Times New Roman" panose="02020603050405020304" pitchFamily="18" charset="0"/>
              </a:rPr>
              <a:t>II. SAHA KONTROLLERİ </a:t>
            </a:r>
            <a:endParaRPr lang="tr-TR" sz="24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Arial" panose="020B0604020202020204" pitchFamily="34" charset="0"/>
              <a:buChar char="•"/>
              <a:tabLst>
                <a:tab pos="450215" algn="l"/>
                <a:tab pos="540385" algn="ctr"/>
                <a:tab pos="810260" algn="l"/>
                <a:tab pos="2790825" algn="l"/>
                <a:tab pos="3420745" algn="l"/>
              </a:tabLst>
            </a:pPr>
            <a:r>
              <a:rPr lang="tr-TR" sz="2400" dirty="0">
                <a:latin typeface="Times New Roman" panose="02020603050405020304" pitchFamily="18" charset="0"/>
                <a:ea typeface="Calibri" panose="020F0502020204030204" pitchFamily="34" charset="0"/>
                <a:cs typeface="Times New Roman" panose="02020603050405020304" pitchFamily="18" charset="0"/>
              </a:rPr>
              <a:t>Tankın zemine sabitleme ekipmanlarının (cıvata </a:t>
            </a:r>
            <a:r>
              <a:rPr lang="tr-TR" sz="2400" dirty="0" err="1">
                <a:latin typeface="Times New Roman" panose="02020603050405020304" pitchFamily="18" charset="0"/>
                <a:ea typeface="Calibri" panose="020F0502020204030204" pitchFamily="34" charset="0"/>
                <a:cs typeface="Times New Roman" panose="02020603050405020304" pitchFamily="18" charset="0"/>
              </a:rPr>
              <a:t>v.b</a:t>
            </a:r>
            <a:r>
              <a:rPr lang="tr-TR" sz="2400" dirty="0">
                <a:latin typeface="Times New Roman" panose="02020603050405020304" pitchFamily="18" charset="0"/>
                <a:ea typeface="Calibri" panose="020F0502020204030204" pitchFamily="34" charset="0"/>
                <a:cs typeface="Times New Roman" panose="02020603050405020304" pitchFamily="18" charset="0"/>
              </a:rPr>
              <a:t>.) korozyon kontrolü</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Arial" panose="020B0604020202020204" pitchFamily="34" charset="0"/>
              <a:buChar char="•"/>
              <a:tabLst>
                <a:tab pos="450215" algn="l"/>
                <a:tab pos="540385" algn="ctr"/>
                <a:tab pos="810260" algn="l"/>
                <a:tab pos="2790825" algn="l"/>
                <a:tab pos="3420745" algn="l"/>
              </a:tabLst>
            </a:pPr>
            <a:r>
              <a:rPr lang="tr-TR" sz="2400" dirty="0">
                <a:latin typeface="Times New Roman" panose="02020603050405020304" pitchFamily="18" charset="0"/>
                <a:ea typeface="Calibri" panose="020F0502020204030204" pitchFamily="34" charset="0"/>
                <a:cs typeface="Times New Roman" panose="02020603050405020304" pitchFamily="18" charset="0"/>
              </a:rPr>
              <a:t>Taşıyıcı beton kaidede çatlak / kırık kontrolü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Arial" panose="020B0604020202020204" pitchFamily="34" charset="0"/>
              <a:buChar char="•"/>
              <a:tabLst>
                <a:tab pos="450215" algn="l"/>
                <a:tab pos="540385" algn="ctr"/>
                <a:tab pos="810260" algn="l"/>
                <a:tab pos="2790825" algn="l"/>
                <a:tab pos="3420745" algn="l"/>
              </a:tabLst>
            </a:pPr>
            <a:r>
              <a:rPr lang="tr-TR" sz="2400" dirty="0">
                <a:latin typeface="Times New Roman" panose="02020603050405020304" pitchFamily="18" charset="0"/>
                <a:ea typeface="Calibri" panose="020F0502020204030204" pitchFamily="34" charset="0"/>
                <a:cs typeface="Times New Roman" panose="02020603050405020304" pitchFamily="18" charset="0"/>
              </a:rPr>
              <a:t>Tank ve taşıyıcı elemanlar üzerinde yalıtım / izolasyon malzemesi varsa sökülerek kontrol </a:t>
            </a:r>
            <a:r>
              <a:rPr lang="tr-TR" sz="2400" dirty="0" smtClean="0">
                <a:latin typeface="Times New Roman" panose="02020603050405020304" pitchFamily="18" charset="0"/>
                <a:ea typeface="Calibri" panose="020F0502020204030204" pitchFamily="34" charset="0"/>
                <a:cs typeface="Times New Roman" panose="02020603050405020304" pitchFamily="18" charset="0"/>
              </a:rPr>
              <a:t>yapılmalıdır.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endParaRPr lang="tr-TR" dirty="0" smtClean="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Resim 7"/>
          <p:cNvPicPr>
            <a:picLocks noChangeAspect="1"/>
          </p:cNvPicPr>
          <p:nvPr/>
        </p:nvPicPr>
        <p:blipFill>
          <a:blip r:embed="rId5"/>
          <a:stretch>
            <a:fillRect/>
          </a:stretch>
        </p:blipFill>
        <p:spPr>
          <a:xfrm>
            <a:off x="7739406" y="2965728"/>
            <a:ext cx="3826594" cy="2860777"/>
          </a:xfrm>
          <a:prstGeom prst="rect">
            <a:avLst/>
          </a:prstGeom>
        </p:spPr>
      </p:pic>
    </p:spTree>
    <p:extLst>
      <p:ext uri="{BB962C8B-B14F-4D97-AF65-F5344CB8AC3E}">
        <p14:creationId xmlns:p14="http://schemas.microsoft.com/office/powerpoint/2010/main" val="966336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jpg">
            <a:extLst>
              <a:ext uri="{FF2B5EF4-FFF2-40B4-BE49-F238E27FC236}">
                <a16:creationId xmlns:a16="http://schemas.microsoft.com/office/drawing/2014/main" id="{7C2DE000-26CE-EE43-9758-A159FBED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6" y="31985"/>
            <a:ext cx="11596008" cy="594360"/>
          </a:xfrm>
          <a:prstGeom prst="rect">
            <a:avLst/>
          </a:prstGeom>
        </p:spPr>
      </p:pic>
      <p:sp>
        <p:nvSpPr>
          <p:cNvPr id="5" name="Title 1">
            <a:extLst>
              <a:ext uri="{FF2B5EF4-FFF2-40B4-BE49-F238E27FC236}">
                <a16:creationId xmlns:a16="http://schemas.microsoft.com/office/drawing/2014/main" id="{6988312C-16E6-0F44-BB95-EBF6498B5538}"/>
              </a:ext>
            </a:extLst>
          </p:cNvPr>
          <p:cNvSpPr txBox="1">
            <a:spLocks/>
          </p:cNvSpPr>
          <p:nvPr/>
        </p:nvSpPr>
        <p:spPr>
          <a:xfrm>
            <a:off x="425278" y="31985"/>
            <a:ext cx="10235375" cy="502774"/>
          </a:xfrm>
          <a:prstGeom prst="rect">
            <a:avLst/>
          </a:prstGeom>
        </p:spPr>
        <p:txBody>
          <a:bodyPr vert="horz" lIns="91440" tIns="45720" rIns="91440" bIns="45720" rtlCol="0" anchor="ct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endParaRPr lang="en-GB" sz="3200" dirty="0">
              <a:solidFill>
                <a:srgbClr val="FFFFFF"/>
              </a:solidFill>
            </a:endParaRPr>
          </a:p>
        </p:txBody>
      </p:sp>
      <p:pic>
        <p:nvPicPr>
          <p:cNvPr id="6" name="Resim 5">
            <a:extLst>
              <a:ext uri="{FF2B5EF4-FFF2-40B4-BE49-F238E27FC236}">
                <a16:creationId xmlns:a16="http://schemas.microsoft.com/office/drawing/2014/main" id="{497A511F-B4E1-4B46-AF25-8CFFE9643C5F}"/>
              </a:ext>
            </a:extLst>
          </p:cNvPr>
          <p:cNvPicPr>
            <a:picLocks noChangeAspect="1"/>
          </p:cNvPicPr>
          <p:nvPr/>
        </p:nvPicPr>
        <p:blipFill>
          <a:blip r:embed="rId3"/>
          <a:stretch>
            <a:fillRect/>
          </a:stretch>
        </p:blipFill>
        <p:spPr>
          <a:xfrm>
            <a:off x="297996" y="819573"/>
            <a:ext cx="11560628" cy="5905500"/>
          </a:xfrm>
          <a:prstGeom prst="rect">
            <a:avLst/>
          </a:prstGeom>
        </p:spPr>
      </p:pic>
      <p:sp>
        <p:nvSpPr>
          <p:cNvPr id="7" name="Rectangle 5">
            <a:extLst>
              <a:ext uri="{FF2B5EF4-FFF2-40B4-BE49-F238E27FC236}">
                <a16:creationId xmlns:a16="http://schemas.microsoft.com/office/drawing/2014/main" id="{D608068E-82CC-2A44-9826-D03844D4D3A7}"/>
              </a:ext>
            </a:extLst>
          </p:cNvPr>
          <p:cNvSpPr/>
          <p:nvPr/>
        </p:nvSpPr>
        <p:spPr>
          <a:xfrm>
            <a:off x="5128052" y="5828123"/>
            <a:ext cx="2174789" cy="78133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x-none"/>
          </a:p>
        </p:txBody>
      </p:sp>
      <p:pic>
        <p:nvPicPr>
          <p:cNvPr id="8" name="Picture 6" descr="Logo&#10;&#10;Description automatically generated">
            <a:extLst>
              <a:ext uri="{FF2B5EF4-FFF2-40B4-BE49-F238E27FC236}">
                <a16:creationId xmlns:a16="http://schemas.microsoft.com/office/drawing/2014/main" id="{E031EC10-ADBD-D54E-B9F1-7391393DF75A}"/>
              </a:ext>
            </a:extLst>
          </p:cNvPr>
          <p:cNvPicPr>
            <a:picLocks noChangeAspect="1"/>
          </p:cNvPicPr>
          <p:nvPr/>
        </p:nvPicPr>
        <p:blipFill>
          <a:blip r:embed="rId4"/>
          <a:stretch>
            <a:fillRect/>
          </a:stretch>
        </p:blipFill>
        <p:spPr>
          <a:xfrm>
            <a:off x="5177042" y="5639854"/>
            <a:ext cx="1939373" cy="1186161"/>
          </a:xfrm>
          <a:prstGeom prst="rect">
            <a:avLst/>
          </a:prstGeom>
        </p:spPr>
      </p:pic>
      <p:sp>
        <p:nvSpPr>
          <p:cNvPr id="9" name="Dikdörtgen 8"/>
          <p:cNvSpPr/>
          <p:nvPr/>
        </p:nvSpPr>
        <p:spPr>
          <a:xfrm>
            <a:off x="707009" y="1011928"/>
            <a:ext cx="10605155" cy="4784130"/>
          </a:xfrm>
          <a:prstGeom prst="rect">
            <a:avLst/>
          </a:prstGeom>
        </p:spPr>
        <p:txBody>
          <a:bodyPr wrap="square">
            <a:spAutoFit/>
          </a:bodyPr>
          <a:lstStyle/>
          <a:p>
            <a:pPr>
              <a:lnSpc>
                <a:spcPct val="107000"/>
              </a:lnSpc>
              <a:spcAft>
                <a:spcPts val="0"/>
              </a:spcAft>
            </a:pPr>
            <a:r>
              <a:rPr lang="tr-TR" sz="2200" b="1" i="1" dirty="0">
                <a:latin typeface="Times New Roman" panose="02020603050405020304" pitchFamily="18" charset="0"/>
                <a:ea typeface="Calibri" panose="020F0502020204030204" pitchFamily="34" charset="0"/>
                <a:cs typeface="Times New Roman" panose="02020603050405020304" pitchFamily="18" charset="0"/>
              </a:rPr>
              <a:t>III. HESAPLAMA </a:t>
            </a:r>
            <a:endParaRPr lang="tr-TR" sz="22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Tasarım hesap yöntemleri ve bilgisayar programları yardımıyla tankın statik dayanımı kontrol ediliyor ve yük altındaki davranışı, deprem/fırtına/sel anındaki davranışları </a:t>
            </a:r>
            <a:r>
              <a:rPr lang="tr-TR" sz="2200" dirty="0" err="1" smtClean="0">
                <a:latin typeface="Times New Roman" panose="02020603050405020304" pitchFamily="18" charset="0"/>
                <a:ea typeface="Calibri" panose="020F0502020204030204" pitchFamily="34" charset="0"/>
                <a:cs typeface="Times New Roman" panose="02020603050405020304" pitchFamily="18" charset="0"/>
              </a:rPr>
              <a:t>simule</a:t>
            </a:r>
            <a:r>
              <a:rPr lang="tr-TR"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tr-TR" sz="2200" dirty="0">
                <a:latin typeface="Times New Roman" panose="02020603050405020304" pitchFamily="18" charset="0"/>
                <a:ea typeface="Calibri" panose="020F0502020204030204" pitchFamily="34" charset="0"/>
                <a:cs typeface="Times New Roman" panose="02020603050405020304" pitchFamily="18" charset="0"/>
              </a:rPr>
              <a:t>edilebiliyor.  Ayrıca </a:t>
            </a:r>
            <a:r>
              <a:rPr lang="tr-TR" sz="2200" dirty="0" smtClean="0">
                <a:latin typeface="Times New Roman" panose="02020603050405020304" pitchFamily="18" charset="0"/>
                <a:ea typeface="Calibri" panose="020F0502020204030204" pitchFamily="34" charset="0"/>
                <a:cs typeface="Times New Roman" panose="02020603050405020304" pitchFamily="18" charset="0"/>
              </a:rPr>
              <a:t>zemin üstü </a:t>
            </a:r>
            <a:r>
              <a:rPr lang="tr-TR" sz="2200" dirty="0">
                <a:latin typeface="Times New Roman" panose="02020603050405020304" pitchFamily="18" charset="0"/>
                <a:ea typeface="Calibri" panose="020F0502020204030204" pitchFamily="34" charset="0"/>
                <a:cs typeface="Times New Roman" panose="02020603050405020304" pitchFamily="18" charset="0"/>
              </a:rPr>
              <a:t>depolama tankları için sismik yükleri hesaplamak için çeşitli yöntemler mevcuttur. </a:t>
            </a:r>
            <a:r>
              <a:rPr lang="tr-TR" sz="2200" dirty="0" smtClean="0">
                <a:latin typeface="Times New Roman" panose="02020603050405020304" pitchFamily="18" charset="0"/>
                <a:ea typeface="Calibri" panose="020F0502020204030204" pitchFamily="34" charset="0"/>
                <a:cs typeface="Times New Roman" panose="02020603050405020304" pitchFamily="18" charset="0"/>
              </a:rPr>
              <a:t>Söz konusu </a:t>
            </a:r>
            <a:r>
              <a:rPr lang="tr-TR" sz="2200" dirty="0">
                <a:latin typeface="Times New Roman" panose="02020603050405020304" pitchFamily="18" charset="0"/>
                <a:ea typeface="Calibri" panose="020F0502020204030204" pitchFamily="34" charset="0"/>
                <a:cs typeface="Times New Roman" panose="02020603050405020304" pitchFamily="18" charset="0"/>
              </a:rPr>
              <a:t>hesaplamalar sonucunda:</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-Rüzgar yüklerine karşı tank sabitleme elemanlarının dayanımı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-Taşıyıcı parçalar ve montaj elemanlarının rüzgar hızından dolayı burkulmaya karşı </a:t>
            </a:r>
            <a:r>
              <a:rPr lang="tr-TR" sz="2200" dirty="0" err="1">
                <a:latin typeface="Times New Roman" panose="02020603050405020304" pitchFamily="18" charset="0"/>
                <a:ea typeface="Calibri" panose="020F0502020204030204" pitchFamily="34" charset="0"/>
                <a:cs typeface="Times New Roman" panose="02020603050405020304" pitchFamily="18" charset="0"/>
              </a:rPr>
              <a:t>stabilitesi</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-Rüzgar yüklerine karşı dayanımı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gibi bilgiler elde edilebilir.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sz="2200" dirty="0">
                <a:latin typeface="Times New Roman" panose="02020603050405020304" pitchFamily="18" charset="0"/>
                <a:ea typeface="Calibri" panose="020F0502020204030204" pitchFamily="34" charset="0"/>
                <a:cs typeface="Times New Roman" panose="02020603050405020304" pitchFamily="18" charset="0"/>
              </a:rPr>
              <a:t>Sıvı içeren depoların zemin sisteminde deprem davranışlarını hesaplayan çeşitli modeller mevcuttur: </a:t>
            </a:r>
            <a:r>
              <a:rPr lang="tr-TR" sz="2200" dirty="0" err="1">
                <a:latin typeface="Times New Roman" panose="02020603050405020304" pitchFamily="18" charset="0"/>
                <a:ea typeface="Calibri" panose="020F0502020204030204" pitchFamily="34" charset="0"/>
                <a:cs typeface="Times New Roman" panose="02020603050405020304" pitchFamily="18" charset="0"/>
              </a:rPr>
              <a:t>Housner</a:t>
            </a:r>
            <a:r>
              <a:rPr lang="tr-TR" sz="2200" dirty="0">
                <a:latin typeface="Times New Roman" panose="02020603050405020304" pitchFamily="18" charset="0"/>
                <a:ea typeface="Calibri" panose="020F0502020204030204" pitchFamily="34" charset="0"/>
                <a:cs typeface="Times New Roman" panose="02020603050405020304" pitchFamily="18" charset="0"/>
              </a:rPr>
              <a:t> Modeli, </a:t>
            </a:r>
            <a:r>
              <a:rPr lang="tr-TR" sz="2200" dirty="0" err="1">
                <a:latin typeface="Times New Roman" panose="02020603050405020304" pitchFamily="18" charset="0"/>
                <a:ea typeface="Calibri" panose="020F0502020204030204" pitchFamily="34" charset="0"/>
                <a:cs typeface="Times New Roman" panose="02020603050405020304" pitchFamily="18" charset="0"/>
              </a:rPr>
              <a:t>Bauer</a:t>
            </a:r>
            <a:r>
              <a:rPr lang="tr-TR" sz="2200" dirty="0">
                <a:latin typeface="Times New Roman" panose="02020603050405020304" pitchFamily="18" charset="0"/>
                <a:ea typeface="Calibri" panose="020F0502020204030204" pitchFamily="34" charset="0"/>
                <a:cs typeface="Times New Roman" panose="02020603050405020304" pitchFamily="18" charset="0"/>
              </a:rPr>
              <a:t> Modeli, </a:t>
            </a:r>
            <a:r>
              <a:rPr lang="tr-TR" sz="2200" dirty="0" err="1">
                <a:latin typeface="Times New Roman" panose="02020603050405020304" pitchFamily="18" charset="0"/>
                <a:ea typeface="Calibri" panose="020F0502020204030204" pitchFamily="34" charset="0"/>
                <a:cs typeface="Times New Roman" panose="02020603050405020304" pitchFamily="18" charset="0"/>
              </a:rPr>
              <a:t>Euler</a:t>
            </a:r>
            <a:r>
              <a:rPr lang="tr-TR" sz="2200" dirty="0">
                <a:latin typeface="Times New Roman" panose="02020603050405020304" pitchFamily="18" charset="0"/>
                <a:ea typeface="Calibri" panose="020F0502020204030204" pitchFamily="34" charset="0"/>
                <a:cs typeface="Times New Roman" panose="02020603050405020304" pitchFamily="18" charset="0"/>
              </a:rPr>
              <a:t> Yaklaşımı…. </a:t>
            </a:r>
            <a:endParaRPr lang="tr-TR" sz="2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687521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2463</Words>
  <Application>Microsoft Office PowerPoint</Application>
  <PresentationFormat>Geniş ekran</PresentationFormat>
  <Paragraphs>179</Paragraphs>
  <Slides>40</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40</vt:i4>
      </vt:variant>
    </vt:vector>
  </HeadingPairs>
  <TitlesOfParts>
    <vt:vector size="45" baseType="lpstr">
      <vt:lpstr>Arial</vt:lpstr>
      <vt:lpstr>Calibri</vt:lpstr>
      <vt:lpstr>Calibri Light</vt:lpstr>
      <vt:lpstr>Times New Roman</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Ceyda ÖZTÜRK</dc:creator>
  <cp:lastModifiedBy>Gonca ŞENER</cp:lastModifiedBy>
  <cp:revision>47</cp:revision>
  <dcterms:created xsi:type="dcterms:W3CDTF">2019-03-06T10:36:16Z</dcterms:created>
  <dcterms:modified xsi:type="dcterms:W3CDTF">2023-08-29T11:47:55Z</dcterms:modified>
</cp:coreProperties>
</file>