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74" r:id="rId4"/>
    <p:sldId id="262" r:id="rId5"/>
    <p:sldId id="263" r:id="rId6"/>
    <p:sldId id="264" r:id="rId7"/>
    <p:sldId id="265" r:id="rId8"/>
    <p:sldId id="266" r:id="rId9"/>
    <p:sldId id="267" r:id="rId10"/>
    <p:sldId id="268" r:id="rId11"/>
    <p:sldId id="269" r:id="rId12"/>
    <p:sldId id="270" r:id="rId13"/>
    <p:sldId id="271" r:id="rId14"/>
    <p:sldId id="272" r:id="rId15"/>
    <p:sldId id="273" r:id="rId16"/>
    <p:sldId id="260" r:id="rId17"/>
  </p:sldIdLst>
  <p:sldSz cx="12192000" cy="6858000"/>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EA1B68-AE78-4700-B144-34261AE82DB8}" v="70" dt="2023-08-17T10:10:55.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1" autoAdjust="0"/>
    <p:restoredTop sz="94685" autoAdjust="0"/>
  </p:normalViewPr>
  <p:slideViewPr>
    <p:cSldViewPr snapToGrid="0" snapToObjects="1">
      <p:cViewPr varScale="1">
        <p:scale>
          <a:sx n="111" d="100"/>
          <a:sy n="111" d="100"/>
        </p:scale>
        <p:origin x="79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Easton" userId="4c6ee9702bd07607" providerId="LiveId" clId="{3DEA1B68-AE78-4700-B144-34261AE82DB8}"/>
    <pc:docChg chg="undo custSel addSld delSld modSld sldOrd">
      <pc:chgData name="Ben Easton" userId="4c6ee9702bd07607" providerId="LiveId" clId="{3DEA1B68-AE78-4700-B144-34261AE82DB8}" dt="2023-08-17T10:12:22.495" v="356" actId="20577"/>
      <pc:docMkLst>
        <pc:docMk/>
      </pc:docMkLst>
      <pc:sldChg chg="modSp mod">
        <pc:chgData name="Ben Easton" userId="4c6ee9702bd07607" providerId="LiveId" clId="{3DEA1B68-AE78-4700-B144-34261AE82DB8}" dt="2023-08-17T09:21:21.133" v="74" actId="20577"/>
        <pc:sldMkLst>
          <pc:docMk/>
          <pc:sldMk cId="1766267786" sldId="256"/>
        </pc:sldMkLst>
        <pc:spChg chg="mod">
          <ac:chgData name="Ben Easton" userId="4c6ee9702bd07607" providerId="LiveId" clId="{3DEA1B68-AE78-4700-B144-34261AE82DB8}" dt="2023-08-17T09:21:21.133" v="74" actId="20577"/>
          <ac:spMkLst>
            <pc:docMk/>
            <pc:sldMk cId="1766267786" sldId="256"/>
            <ac:spMk id="6" creationId="{18B669E7-50FF-374B-8777-D197892956D3}"/>
          </ac:spMkLst>
        </pc:spChg>
      </pc:sldChg>
      <pc:sldChg chg="addSp modSp mod">
        <pc:chgData name="Ben Easton" userId="4c6ee9702bd07607" providerId="LiveId" clId="{3DEA1B68-AE78-4700-B144-34261AE82DB8}" dt="2023-08-17T09:22:56.775" v="83" actId="20577"/>
        <pc:sldMkLst>
          <pc:docMk/>
          <pc:sldMk cId="3909350771" sldId="261"/>
        </pc:sldMkLst>
        <pc:spChg chg="add mod">
          <ac:chgData name="Ben Easton" userId="4c6ee9702bd07607" providerId="LiveId" clId="{3DEA1B68-AE78-4700-B144-34261AE82DB8}" dt="2023-08-17T09:22:56.775" v="83" actId="20577"/>
          <ac:spMkLst>
            <pc:docMk/>
            <pc:sldMk cId="3909350771" sldId="261"/>
            <ac:spMk id="2" creationId="{77D67E9C-2AD1-052D-3B9C-2FC1C129A4AB}"/>
          </ac:spMkLst>
        </pc:spChg>
        <pc:spChg chg="mod">
          <ac:chgData name="Ben Easton" userId="4c6ee9702bd07607" providerId="LiveId" clId="{3DEA1B68-AE78-4700-B144-34261AE82DB8}" dt="2023-08-17T09:21:46.230" v="76" actId="6549"/>
          <ac:spMkLst>
            <pc:docMk/>
            <pc:sldMk cId="3909350771" sldId="261"/>
            <ac:spMk id="5" creationId="{6988312C-16E6-0F44-BB95-EBF6498B5538}"/>
          </ac:spMkLst>
        </pc:spChg>
      </pc:sldChg>
      <pc:sldChg chg="addSp modSp mod">
        <pc:chgData name="Ben Easton" userId="4c6ee9702bd07607" providerId="LiveId" clId="{3DEA1B68-AE78-4700-B144-34261AE82DB8}" dt="2023-08-17T09:25:21.458" v="113" actId="1076"/>
        <pc:sldMkLst>
          <pc:docMk/>
          <pc:sldMk cId="2407711414" sldId="262"/>
        </pc:sldMkLst>
        <pc:spChg chg="add mod">
          <ac:chgData name="Ben Easton" userId="4c6ee9702bd07607" providerId="LiveId" clId="{3DEA1B68-AE78-4700-B144-34261AE82DB8}" dt="2023-08-17T09:25:21.458" v="113" actId="1076"/>
          <ac:spMkLst>
            <pc:docMk/>
            <pc:sldMk cId="2407711414" sldId="262"/>
            <ac:spMk id="2" creationId="{72328FA3-60AA-A68F-ADB2-8BCC8A1472BF}"/>
          </ac:spMkLst>
        </pc:spChg>
        <pc:spChg chg="mod">
          <ac:chgData name="Ben Easton" userId="4c6ee9702bd07607" providerId="LiveId" clId="{3DEA1B68-AE78-4700-B144-34261AE82DB8}" dt="2023-08-17T09:25:04.428" v="111"/>
          <ac:spMkLst>
            <pc:docMk/>
            <pc:sldMk cId="2407711414" sldId="262"/>
            <ac:spMk id="5" creationId="{6988312C-16E6-0F44-BB95-EBF6498B5538}"/>
          </ac:spMkLst>
        </pc:spChg>
      </pc:sldChg>
      <pc:sldChg chg="addSp modSp add mod">
        <pc:chgData name="Ben Easton" userId="4c6ee9702bd07607" providerId="LiveId" clId="{3DEA1B68-AE78-4700-B144-34261AE82DB8}" dt="2023-08-17T09:25:58.697" v="116" actId="1076"/>
        <pc:sldMkLst>
          <pc:docMk/>
          <pc:sldMk cId="19314995" sldId="263"/>
        </pc:sldMkLst>
        <pc:spChg chg="add mod">
          <ac:chgData name="Ben Easton" userId="4c6ee9702bd07607" providerId="LiveId" clId="{3DEA1B68-AE78-4700-B144-34261AE82DB8}" dt="2023-08-17T09:25:58.697" v="116" actId="1076"/>
          <ac:spMkLst>
            <pc:docMk/>
            <pc:sldMk cId="19314995" sldId="263"/>
            <ac:spMk id="2" creationId="{3CA8E6C1-ADEF-4CF5-1807-8AEFC1A4404A}"/>
          </ac:spMkLst>
        </pc:spChg>
        <pc:spChg chg="mod">
          <ac:chgData name="Ben Easton" userId="4c6ee9702bd07607" providerId="LiveId" clId="{3DEA1B68-AE78-4700-B144-34261AE82DB8}" dt="2023-08-17T09:25:35.998" v="114"/>
          <ac:spMkLst>
            <pc:docMk/>
            <pc:sldMk cId="19314995" sldId="263"/>
            <ac:spMk id="5" creationId="{6988312C-16E6-0F44-BB95-EBF6498B5538}"/>
          </ac:spMkLst>
        </pc:spChg>
        <pc:spChg chg="add mod">
          <ac:chgData name="Ben Easton" userId="4c6ee9702bd07607" providerId="LiveId" clId="{3DEA1B68-AE78-4700-B144-34261AE82DB8}" dt="2023-08-17T09:25:58.697" v="116" actId="1076"/>
          <ac:spMkLst>
            <pc:docMk/>
            <pc:sldMk cId="19314995" sldId="263"/>
            <ac:spMk id="6" creationId="{04587B2C-6BE3-1817-797B-C4B1FD3CEACD}"/>
          </ac:spMkLst>
        </pc:spChg>
        <pc:graphicFrameChg chg="add mod">
          <ac:chgData name="Ben Easton" userId="4c6ee9702bd07607" providerId="LiveId" clId="{3DEA1B68-AE78-4700-B144-34261AE82DB8}" dt="2023-08-17T09:25:58.697" v="116" actId="1076"/>
          <ac:graphicFrameMkLst>
            <pc:docMk/>
            <pc:sldMk cId="19314995" sldId="263"/>
            <ac:graphicFrameMk id="9" creationId="{63744D10-B655-32B9-E06B-F2F74AC45BB5}"/>
          </ac:graphicFrameMkLst>
        </pc:graphicFrameChg>
      </pc:sldChg>
      <pc:sldChg chg="new del">
        <pc:chgData name="Ben Easton" userId="4c6ee9702bd07607" providerId="LiveId" clId="{3DEA1B68-AE78-4700-B144-34261AE82DB8}" dt="2023-08-17T09:23:05.358" v="85" actId="47"/>
        <pc:sldMkLst>
          <pc:docMk/>
          <pc:sldMk cId="2580134240" sldId="263"/>
        </pc:sldMkLst>
      </pc:sldChg>
      <pc:sldChg chg="addSp modSp add mod">
        <pc:chgData name="Ben Easton" userId="4c6ee9702bd07607" providerId="LiveId" clId="{3DEA1B68-AE78-4700-B144-34261AE82DB8}" dt="2023-08-17T09:26:35.871" v="120" actId="20577"/>
        <pc:sldMkLst>
          <pc:docMk/>
          <pc:sldMk cId="1486088311" sldId="264"/>
        </pc:sldMkLst>
        <pc:spChg chg="add mod">
          <ac:chgData name="Ben Easton" userId="4c6ee9702bd07607" providerId="LiveId" clId="{3DEA1B68-AE78-4700-B144-34261AE82DB8}" dt="2023-08-17T09:26:35.871" v="120" actId="20577"/>
          <ac:spMkLst>
            <pc:docMk/>
            <pc:sldMk cId="1486088311" sldId="264"/>
            <ac:spMk id="2" creationId="{28503BDE-41E2-E1F7-6CCB-7A6123D0D503}"/>
          </ac:spMkLst>
        </pc:spChg>
        <pc:spChg chg="mod">
          <ac:chgData name="Ben Easton" userId="4c6ee9702bd07607" providerId="LiveId" clId="{3DEA1B68-AE78-4700-B144-34261AE82DB8}" dt="2023-08-17T09:26:16.337" v="117"/>
          <ac:spMkLst>
            <pc:docMk/>
            <pc:sldMk cId="1486088311" sldId="264"/>
            <ac:spMk id="5" creationId="{6988312C-16E6-0F44-BB95-EBF6498B5538}"/>
          </ac:spMkLst>
        </pc:spChg>
      </pc:sldChg>
      <pc:sldChg chg="addSp modSp add mod">
        <pc:chgData name="Ben Easton" userId="4c6ee9702bd07607" providerId="LiveId" clId="{3DEA1B68-AE78-4700-B144-34261AE82DB8}" dt="2023-08-17T09:27:07.344" v="123" actId="1076"/>
        <pc:sldMkLst>
          <pc:docMk/>
          <pc:sldMk cId="2104393066" sldId="265"/>
        </pc:sldMkLst>
        <pc:spChg chg="add mod">
          <ac:chgData name="Ben Easton" userId="4c6ee9702bd07607" providerId="LiveId" clId="{3DEA1B68-AE78-4700-B144-34261AE82DB8}" dt="2023-08-17T09:27:07.344" v="123" actId="1076"/>
          <ac:spMkLst>
            <pc:docMk/>
            <pc:sldMk cId="2104393066" sldId="265"/>
            <ac:spMk id="2" creationId="{E4F950CF-363A-3D22-3259-81EB94D91392}"/>
          </ac:spMkLst>
        </pc:spChg>
        <pc:spChg chg="mod">
          <ac:chgData name="Ben Easton" userId="4c6ee9702bd07607" providerId="LiveId" clId="{3DEA1B68-AE78-4700-B144-34261AE82DB8}" dt="2023-08-17T09:26:50.737" v="121"/>
          <ac:spMkLst>
            <pc:docMk/>
            <pc:sldMk cId="2104393066" sldId="265"/>
            <ac:spMk id="5" creationId="{6988312C-16E6-0F44-BB95-EBF6498B5538}"/>
          </ac:spMkLst>
        </pc:spChg>
        <pc:spChg chg="add mod">
          <ac:chgData name="Ben Easton" userId="4c6ee9702bd07607" providerId="LiveId" clId="{3DEA1B68-AE78-4700-B144-34261AE82DB8}" dt="2023-08-17T09:27:07.344" v="123" actId="1076"/>
          <ac:spMkLst>
            <pc:docMk/>
            <pc:sldMk cId="2104393066" sldId="265"/>
            <ac:spMk id="10" creationId="{3865C6F5-4699-F54F-7C3A-8C306ADECF8C}"/>
          </ac:spMkLst>
        </pc:spChg>
        <pc:picChg chg="add mod">
          <ac:chgData name="Ben Easton" userId="4c6ee9702bd07607" providerId="LiveId" clId="{3DEA1B68-AE78-4700-B144-34261AE82DB8}" dt="2023-08-17T09:27:07.344" v="123" actId="1076"/>
          <ac:picMkLst>
            <pc:docMk/>
            <pc:sldMk cId="2104393066" sldId="265"/>
            <ac:picMk id="6" creationId="{423B6B02-E10C-0ADE-4A5B-FDD794EB59C2}"/>
          </ac:picMkLst>
        </pc:picChg>
        <pc:picChg chg="add mod">
          <ac:chgData name="Ben Easton" userId="4c6ee9702bd07607" providerId="LiveId" clId="{3DEA1B68-AE78-4700-B144-34261AE82DB8}" dt="2023-08-17T09:27:07.344" v="123" actId="1076"/>
          <ac:picMkLst>
            <pc:docMk/>
            <pc:sldMk cId="2104393066" sldId="265"/>
            <ac:picMk id="9" creationId="{6A5D45BE-8387-D0DE-B9FF-669EF9E5E141}"/>
          </ac:picMkLst>
        </pc:picChg>
      </pc:sldChg>
      <pc:sldChg chg="addSp delSp modSp add mod">
        <pc:chgData name="Ben Easton" userId="4c6ee9702bd07607" providerId="LiveId" clId="{3DEA1B68-AE78-4700-B144-34261AE82DB8}" dt="2023-08-17T09:43:05.634" v="202" actId="20577"/>
        <pc:sldMkLst>
          <pc:docMk/>
          <pc:sldMk cId="2276343704" sldId="266"/>
        </pc:sldMkLst>
        <pc:spChg chg="mod">
          <ac:chgData name="Ben Easton" userId="4c6ee9702bd07607" providerId="LiveId" clId="{3DEA1B68-AE78-4700-B144-34261AE82DB8}" dt="2023-08-17T09:27:35.194" v="124"/>
          <ac:spMkLst>
            <pc:docMk/>
            <pc:sldMk cId="2276343704" sldId="266"/>
            <ac:spMk id="5" creationId="{6988312C-16E6-0F44-BB95-EBF6498B5538}"/>
          </ac:spMkLst>
        </pc:spChg>
        <pc:spChg chg="add mod">
          <ac:chgData name="Ben Easton" userId="4c6ee9702bd07607" providerId="LiveId" clId="{3DEA1B68-AE78-4700-B144-34261AE82DB8}" dt="2023-08-17T09:43:05.634" v="202" actId="20577"/>
          <ac:spMkLst>
            <pc:docMk/>
            <pc:sldMk cId="2276343704" sldId="266"/>
            <ac:spMk id="6" creationId="{53D2B938-F4E8-C090-ADC1-13175C80FF9C}"/>
          </ac:spMkLst>
        </pc:spChg>
        <pc:spChg chg="add del mod">
          <ac:chgData name="Ben Easton" userId="4c6ee9702bd07607" providerId="LiveId" clId="{3DEA1B68-AE78-4700-B144-34261AE82DB8}" dt="2023-08-17T09:40:39.254" v="148"/>
          <ac:spMkLst>
            <pc:docMk/>
            <pc:sldMk cId="2276343704" sldId="266"/>
            <ac:spMk id="13" creationId="{6C2B9235-8827-45E0-A75E-17AE6A341BB4}"/>
          </ac:spMkLst>
        </pc:spChg>
        <pc:graphicFrameChg chg="add del mod modGraphic">
          <ac:chgData name="Ben Easton" userId="4c6ee9702bd07607" providerId="LiveId" clId="{3DEA1B68-AE78-4700-B144-34261AE82DB8}" dt="2023-08-17T09:38:06.455" v="132"/>
          <ac:graphicFrameMkLst>
            <pc:docMk/>
            <pc:sldMk cId="2276343704" sldId="266"/>
            <ac:graphicFrameMk id="9" creationId="{9E3074EE-C1C2-F7FA-C68E-D020F8AB266E}"/>
          </ac:graphicFrameMkLst>
        </pc:graphicFrameChg>
        <pc:graphicFrameChg chg="add del mod modGraphic">
          <ac:chgData name="Ben Easton" userId="4c6ee9702bd07607" providerId="LiveId" clId="{3DEA1B68-AE78-4700-B144-34261AE82DB8}" dt="2023-08-17T09:39:43.107" v="139" actId="478"/>
          <ac:graphicFrameMkLst>
            <pc:docMk/>
            <pc:sldMk cId="2276343704" sldId="266"/>
            <ac:graphicFrameMk id="10" creationId="{3696DE03-FDE7-74C3-4548-3246990E2BA9}"/>
          </ac:graphicFrameMkLst>
        </pc:graphicFrameChg>
        <pc:graphicFrameChg chg="add mod modGraphic">
          <ac:chgData name="Ben Easton" userId="4c6ee9702bd07607" providerId="LiveId" clId="{3DEA1B68-AE78-4700-B144-34261AE82DB8}" dt="2023-08-17T09:42:22.036" v="171" actId="122"/>
          <ac:graphicFrameMkLst>
            <pc:docMk/>
            <pc:sldMk cId="2276343704" sldId="266"/>
            <ac:graphicFrameMk id="11" creationId="{4F2A8198-634E-63F0-D294-343C2001522D}"/>
          </ac:graphicFrameMkLst>
        </pc:graphicFrameChg>
        <pc:graphicFrameChg chg="add del mod">
          <ac:chgData name="Ben Easton" userId="4c6ee9702bd07607" providerId="LiveId" clId="{3DEA1B68-AE78-4700-B144-34261AE82DB8}" dt="2023-08-17T09:40:39.254" v="148"/>
          <ac:graphicFrameMkLst>
            <pc:docMk/>
            <pc:sldMk cId="2276343704" sldId="266"/>
            <ac:graphicFrameMk id="12" creationId="{BDC7C472-01A8-CDEA-078C-9FAA4D1FC0C0}"/>
          </ac:graphicFrameMkLst>
        </pc:graphicFrameChg>
        <pc:picChg chg="add mod">
          <ac:chgData name="Ben Easton" userId="4c6ee9702bd07607" providerId="LiveId" clId="{3DEA1B68-AE78-4700-B144-34261AE82DB8}" dt="2023-08-17T09:42:38.819" v="174" actId="14100"/>
          <ac:picMkLst>
            <pc:docMk/>
            <pc:sldMk cId="2276343704" sldId="266"/>
            <ac:picMk id="14" creationId="{949A93CD-0561-ED48-D77F-724AFBC44E25}"/>
          </ac:picMkLst>
        </pc:picChg>
      </pc:sldChg>
      <pc:sldChg chg="addSp modSp add mod">
        <pc:chgData name="Ben Easton" userId="4c6ee9702bd07607" providerId="LiveId" clId="{3DEA1B68-AE78-4700-B144-34261AE82DB8}" dt="2023-08-17T09:44:32.484" v="232" actId="1076"/>
        <pc:sldMkLst>
          <pc:docMk/>
          <pc:sldMk cId="3392063440" sldId="267"/>
        </pc:sldMkLst>
        <pc:spChg chg="mod">
          <ac:chgData name="Ben Easton" userId="4c6ee9702bd07607" providerId="LiveId" clId="{3DEA1B68-AE78-4700-B144-34261AE82DB8}" dt="2023-08-17T09:44:08.866" v="228" actId="947"/>
          <ac:spMkLst>
            <pc:docMk/>
            <pc:sldMk cId="3392063440" sldId="267"/>
            <ac:spMk id="5" creationId="{6988312C-16E6-0F44-BB95-EBF6498B5538}"/>
          </ac:spMkLst>
        </pc:spChg>
        <pc:spChg chg="add mod">
          <ac:chgData name="Ben Easton" userId="4c6ee9702bd07607" providerId="LiveId" clId="{3DEA1B68-AE78-4700-B144-34261AE82DB8}" dt="2023-08-17T09:44:21.850" v="230" actId="1076"/>
          <ac:spMkLst>
            <pc:docMk/>
            <pc:sldMk cId="3392063440" sldId="267"/>
            <ac:spMk id="6" creationId="{BBD002EA-CACD-EC65-A7A7-F576CA7EFBA2}"/>
          </ac:spMkLst>
        </pc:spChg>
        <pc:picChg chg="add mod">
          <ac:chgData name="Ben Easton" userId="4c6ee9702bd07607" providerId="LiveId" clId="{3DEA1B68-AE78-4700-B144-34261AE82DB8}" dt="2023-08-17T09:44:32.484" v="232" actId="1076"/>
          <ac:picMkLst>
            <pc:docMk/>
            <pc:sldMk cId="3392063440" sldId="267"/>
            <ac:picMk id="9" creationId="{CE7E9715-C216-3AF7-BEDF-4FA75480B61C}"/>
          </ac:picMkLst>
        </pc:picChg>
      </pc:sldChg>
      <pc:sldChg chg="addSp modSp add mod">
        <pc:chgData name="Ben Easton" userId="4c6ee9702bd07607" providerId="LiveId" clId="{3DEA1B68-AE78-4700-B144-34261AE82DB8}" dt="2023-08-17T09:48:09.645" v="296" actId="14100"/>
        <pc:sldMkLst>
          <pc:docMk/>
          <pc:sldMk cId="855706305" sldId="268"/>
        </pc:sldMkLst>
        <pc:spChg chg="add mod">
          <ac:chgData name="Ben Easton" userId="4c6ee9702bd07607" providerId="LiveId" clId="{3DEA1B68-AE78-4700-B144-34261AE82DB8}" dt="2023-08-17T09:45:28.373" v="235" actId="1076"/>
          <ac:spMkLst>
            <pc:docMk/>
            <pc:sldMk cId="855706305" sldId="268"/>
            <ac:spMk id="2" creationId="{EE91940A-1E90-7BDF-FD9B-949C6369A4E6}"/>
          </ac:spMkLst>
        </pc:spChg>
        <pc:spChg chg="mod">
          <ac:chgData name="Ben Easton" userId="4c6ee9702bd07607" providerId="LiveId" clId="{3DEA1B68-AE78-4700-B144-34261AE82DB8}" dt="2023-08-17T09:45:11.438" v="233"/>
          <ac:spMkLst>
            <pc:docMk/>
            <pc:sldMk cId="855706305" sldId="268"/>
            <ac:spMk id="5" creationId="{6988312C-16E6-0F44-BB95-EBF6498B5538}"/>
          </ac:spMkLst>
        </pc:spChg>
        <pc:spChg chg="add mod">
          <ac:chgData name="Ben Easton" userId="4c6ee9702bd07607" providerId="LiveId" clId="{3DEA1B68-AE78-4700-B144-34261AE82DB8}" dt="2023-08-17T09:46:35.103" v="265" actId="6549"/>
          <ac:spMkLst>
            <pc:docMk/>
            <pc:sldMk cId="855706305" sldId="268"/>
            <ac:spMk id="6" creationId="{72236456-6F88-520B-97A7-BDA9881D1861}"/>
          </ac:spMkLst>
        </pc:spChg>
        <pc:graphicFrameChg chg="add mod modGraphic">
          <ac:chgData name="Ben Easton" userId="4c6ee9702bd07607" providerId="LiveId" clId="{3DEA1B68-AE78-4700-B144-34261AE82DB8}" dt="2023-08-17T09:48:09.645" v="296" actId="14100"/>
          <ac:graphicFrameMkLst>
            <pc:docMk/>
            <pc:sldMk cId="855706305" sldId="268"/>
            <ac:graphicFrameMk id="9" creationId="{99FDB641-55D9-7140-234D-BCF798A34927}"/>
          </ac:graphicFrameMkLst>
        </pc:graphicFrameChg>
        <pc:picChg chg="add mod">
          <ac:chgData name="Ben Easton" userId="4c6ee9702bd07607" providerId="LiveId" clId="{3DEA1B68-AE78-4700-B144-34261AE82DB8}" dt="2023-08-17T09:45:38.061" v="238" actId="571"/>
          <ac:picMkLst>
            <pc:docMk/>
            <pc:sldMk cId="855706305" sldId="268"/>
            <ac:picMk id="10" creationId="{80F1702A-2B79-7768-0A84-20A53B3C16CE}"/>
          </ac:picMkLst>
        </pc:picChg>
      </pc:sldChg>
      <pc:sldChg chg="addSp modSp add mod">
        <pc:chgData name="Ben Easton" userId="4c6ee9702bd07607" providerId="LiveId" clId="{3DEA1B68-AE78-4700-B144-34261AE82DB8}" dt="2023-08-17T10:03:08.169" v="318" actId="207"/>
        <pc:sldMkLst>
          <pc:docMk/>
          <pc:sldMk cId="2847203072" sldId="269"/>
        </pc:sldMkLst>
        <pc:spChg chg="mod">
          <ac:chgData name="Ben Easton" userId="4c6ee9702bd07607" providerId="LiveId" clId="{3DEA1B68-AE78-4700-B144-34261AE82DB8}" dt="2023-08-17T10:01:33.106" v="307"/>
          <ac:spMkLst>
            <pc:docMk/>
            <pc:sldMk cId="2847203072" sldId="269"/>
            <ac:spMk id="5" creationId="{6988312C-16E6-0F44-BB95-EBF6498B5538}"/>
          </ac:spMkLst>
        </pc:spChg>
        <pc:graphicFrameChg chg="add mod modGraphic">
          <ac:chgData name="Ben Easton" userId="4c6ee9702bd07607" providerId="LiveId" clId="{3DEA1B68-AE78-4700-B144-34261AE82DB8}" dt="2023-08-17T10:02:56.451" v="315" actId="207"/>
          <ac:graphicFrameMkLst>
            <pc:docMk/>
            <pc:sldMk cId="2847203072" sldId="269"/>
            <ac:graphicFrameMk id="2" creationId="{76B3B1BC-1DB0-6D2A-1747-83F8C7F83223}"/>
          </ac:graphicFrameMkLst>
        </pc:graphicFrameChg>
        <pc:graphicFrameChg chg="add mod modGraphic">
          <ac:chgData name="Ben Easton" userId="4c6ee9702bd07607" providerId="LiveId" clId="{3DEA1B68-AE78-4700-B144-34261AE82DB8}" dt="2023-08-17T10:03:08.169" v="318" actId="207"/>
          <ac:graphicFrameMkLst>
            <pc:docMk/>
            <pc:sldMk cId="2847203072" sldId="269"/>
            <ac:graphicFrameMk id="6" creationId="{537A1863-440E-91F4-CC2F-4660C3F653E3}"/>
          </ac:graphicFrameMkLst>
        </pc:graphicFrameChg>
      </pc:sldChg>
      <pc:sldChg chg="addSp delSp modSp add mod">
        <pc:chgData name="Ben Easton" userId="4c6ee9702bd07607" providerId="LiveId" clId="{3DEA1B68-AE78-4700-B144-34261AE82DB8}" dt="2023-08-17T10:04:00.347" v="320"/>
        <pc:sldMkLst>
          <pc:docMk/>
          <pc:sldMk cId="3948787439" sldId="270"/>
        </pc:sldMkLst>
        <pc:spChg chg="mod">
          <ac:chgData name="Ben Easton" userId="4c6ee9702bd07607" providerId="LiveId" clId="{3DEA1B68-AE78-4700-B144-34261AE82DB8}" dt="2023-08-17T10:04:00.347" v="320"/>
          <ac:spMkLst>
            <pc:docMk/>
            <pc:sldMk cId="3948787439" sldId="270"/>
            <ac:spMk id="5" creationId="{6988312C-16E6-0F44-BB95-EBF6498B5538}"/>
          </ac:spMkLst>
        </pc:spChg>
        <pc:spChg chg="add mod">
          <ac:chgData name="Ben Easton" userId="4c6ee9702bd07607" providerId="LiveId" clId="{3DEA1B68-AE78-4700-B144-34261AE82DB8}" dt="2023-08-17T10:03:50.224" v="319"/>
          <ac:spMkLst>
            <pc:docMk/>
            <pc:sldMk cId="3948787439" sldId="270"/>
            <ac:spMk id="12" creationId="{0DD7CBB6-FFAA-6249-6A1C-46F54B0D925D}"/>
          </ac:spMkLst>
        </pc:spChg>
        <pc:graphicFrameChg chg="add del mod">
          <ac:chgData name="Ben Easton" userId="4c6ee9702bd07607" providerId="LiveId" clId="{3DEA1B68-AE78-4700-B144-34261AE82DB8}" dt="2023-08-17T09:56:40.116" v="298"/>
          <ac:graphicFrameMkLst>
            <pc:docMk/>
            <pc:sldMk cId="3948787439" sldId="270"/>
            <ac:graphicFrameMk id="2" creationId="{BBE16F65-D2D4-C8D2-E453-A9ED6E99E656}"/>
          </ac:graphicFrameMkLst>
        </pc:graphicFrameChg>
        <pc:graphicFrameChg chg="add del mod">
          <ac:chgData name="Ben Easton" userId="4c6ee9702bd07607" providerId="LiveId" clId="{3DEA1B68-AE78-4700-B144-34261AE82DB8}" dt="2023-08-17T09:57:16.339" v="300" actId="478"/>
          <ac:graphicFrameMkLst>
            <pc:docMk/>
            <pc:sldMk cId="3948787439" sldId="270"/>
            <ac:graphicFrameMk id="6" creationId="{F68A8E5A-406E-9643-6E37-957E1E81E7CF}"/>
          </ac:graphicFrameMkLst>
        </pc:graphicFrameChg>
        <pc:graphicFrameChg chg="add del mod">
          <ac:chgData name="Ben Easton" userId="4c6ee9702bd07607" providerId="LiveId" clId="{3DEA1B68-AE78-4700-B144-34261AE82DB8}" dt="2023-08-17T10:00:09.991" v="302" actId="478"/>
          <ac:graphicFrameMkLst>
            <pc:docMk/>
            <pc:sldMk cId="3948787439" sldId="270"/>
            <ac:graphicFrameMk id="9" creationId="{12D432B8-FADF-18A7-5DF9-53A4ABA81CBA}"/>
          </ac:graphicFrameMkLst>
        </pc:graphicFrameChg>
        <pc:graphicFrameChg chg="add del mod">
          <ac:chgData name="Ben Easton" userId="4c6ee9702bd07607" providerId="LiveId" clId="{3DEA1B68-AE78-4700-B144-34261AE82DB8}" dt="2023-08-17T10:02:25.582" v="311" actId="478"/>
          <ac:graphicFrameMkLst>
            <pc:docMk/>
            <pc:sldMk cId="3948787439" sldId="270"/>
            <ac:graphicFrameMk id="10" creationId="{654DBF25-A9BE-7337-299C-AD6AD3A587BF}"/>
          </ac:graphicFrameMkLst>
        </pc:graphicFrameChg>
        <pc:graphicFrameChg chg="add del mod">
          <ac:chgData name="Ben Easton" userId="4c6ee9702bd07607" providerId="LiveId" clId="{3DEA1B68-AE78-4700-B144-34261AE82DB8}" dt="2023-08-17T10:02:28.496" v="312" actId="478"/>
          <ac:graphicFrameMkLst>
            <pc:docMk/>
            <pc:sldMk cId="3948787439" sldId="270"/>
            <ac:graphicFrameMk id="11" creationId="{C1C64745-0D77-C03F-97E5-A68310DFE943}"/>
          </ac:graphicFrameMkLst>
        </pc:graphicFrameChg>
      </pc:sldChg>
      <pc:sldChg chg="addSp modSp add mod">
        <pc:chgData name="Ben Easton" userId="4c6ee9702bd07607" providerId="LiveId" clId="{3DEA1B68-AE78-4700-B144-34261AE82DB8}" dt="2023-08-17T10:12:22.495" v="356" actId="20577"/>
        <pc:sldMkLst>
          <pc:docMk/>
          <pc:sldMk cId="4075772389" sldId="271"/>
        </pc:sldMkLst>
        <pc:spChg chg="add mod">
          <ac:chgData name="Ben Easton" userId="4c6ee9702bd07607" providerId="LiveId" clId="{3DEA1B68-AE78-4700-B144-34261AE82DB8}" dt="2023-08-17T10:12:22.495" v="356" actId="20577"/>
          <ac:spMkLst>
            <pc:docMk/>
            <pc:sldMk cId="4075772389" sldId="271"/>
            <ac:spMk id="2" creationId="{8D678BC6-75D9-E672-E0EE-324E64C38401}"/>
          </ac:spMkLst>
        </pc:spChg>
        <pc:spChg chg="mod">
          <ac:chgData name="Ben Easton" userId="4c6ee9702bd07607" providerId="LiveId" clId="{3DEA1B68-AE78-4700-B144-34261AE82DB8}" dt="2023-08-17T10:10:24.952" v="334"/>
          <ac:spMkLst>
            <pc:docMk/>
            <pc:sldMk cId="4075772389" sldId="271"/>
            <ac:spMk id="5" creationId="{6988312C-16E6-0F44-BB95-EBF6498B5538}"/>
          </ac:spMkLst>
        </pc:spChg>
      </pc:sldChg>
      <pc:sldChg chg="addSp modSp add mod">
        <pc:chgData name="Ben Easton" userId="4c6ee9702bd07607" providerId="LiveId" clId="{3DEA1B68-AE78-4700-B144-34261AE82DB8}" dt="2023-08-17T10:05:23.330" v="333" actId="1076"/>
        <pc:sldMkLst>
          <pc:docMk/>
          <pc:sldMk cId="3378978784" sldId="272"/>
        </pc:sldMkLst>
        <pc:spChg chg="add mod">
          <ac:chgData name="Ben Easton" userId="4c6ee9702bd07607" providerId="LiveId" clId="{3DEA1B68-AE78-4700-B144-34261AE82DB8}" dt="2023-08-17T10:05:23.330" v="333" actId="1076"/>
          <ac:spMkLst>
            <pc:docMk/>
            <pc:sldMk cId="3378978784" sldId="272"/>
            <ac:spMk id="2" creationId="{F82A41D4-2EAE-C068-F5A9-37EB7BF39DC2}"/>
          </ac:spMkLst>
        </pc:spChg>
        <pc:spChg chg="mod">
          <ac:chgData name="Ben Easton" userId="4c6ee9702bd07607" providerId="LiveId" clId="{3DEA1B68-AE78-4700-B144-34261AE82DB8}" dt="2023-08-17T10:05:10.005" v="331"/>
          <ac:spMkLst>
            <pc:docMk/>
            <pc:sldMk cId="3378978784" sldId="272"/>
            <ac:spMk id="5" creationId="{6988312C-16E6-0F44-BB95-EBF6498B5538}"/>
          </ac:spMkLst>
        </pc:spChg>
      </pc:sldChg>
      <pc:sldChg chg="addSp delSp modSp add mod">
        <pc:chgData name="Ben Easton" userId="4c6ee9702bd07607" providerId="LiveId" clId="{3DEA1B68-AE78-4700-B144-34261AE82DB8}" dt="2023-08-17T10:04:54.125" v="330" actId="27636"/>
        <pc:sldMkLst>
          <pc:docMk/>
          <pc:sldMk cId="1980210826" sldId="273"/>
        </pc:sldMkLst>
        <pc:spChg chg="add del mod">
          <ac:chgData name="Ben Easton" userId="4c6ee9702bd07607" providerId="LiveId" clId="{3DEA1B68-AE78-4700-B144-34261AE82DB8}" dt="2023-08-17T10:04:19.293" v="324"/>
          <ac:spMkLst>
            <pc:docMk/>
            <pc:sldMk cId="1980210826" sldId="273"/>
            <ac:spMk id="2" creationId="{3141B53C-4979-D97D-1526-D8EDFC2736FA}"/>
          </ac:spMkLst>
        </pc:spChg>
        <pc:spChg chg="mod">
          <ac:chgData name="Ben Easton" userId="4c6ee9702bd07607" providerId="LiveId" clId="{3DEA1B68-AE78-4700-B144-34261AE82DB8}" dt="2023-08-17T10:04:32.355" v="325"/>
          <ac:spMkLst>
            <pc:docMk/>
            <pc:sldMk cId="1980210826" sldId="273"/>
            <ac:spMk id="5" creationId="{6988312C-16E6-0F44-BB95-EBF6498B5538}"/>
          </ac:spMkLst>
        </pc:spChg>
        <pc:spChg chg="add mod">
          <ac:chgData name="Ben Easton" userId="4c6ee9702bd07607" providerId="LiveId" clId="{3DEA1B68-AE78-4700-B144-34261AE82DB8}" dt="2023-08-17T10:04:54.125" v="330" actId="27636"/>
          <ac:spMkLst>
            <pc:docMk/>
            <pc:sldMk cId="1980210826" sldId="273"/>
            <ac:spMk id="6" creationId="{A52CC210-0BAC-7FEA-43B1-B9CA0CD3E77B}"/>
          </ac:spMkLst>
        </pc:spChg>
      </pc:sldChg>
      <pc:sldChg chg="addSp modSp add mod ord">
        <pc:chgData name="Ben Easton" userId="4c6ee9702bd07607" providerId="LiveId" clId="{3DEA1B68-AE78-4700-B144-34261AE82DB8}" dt="2023-08-17T09:24:50.473" v="110" actId="1076"/>
        <pc:sldMkLst>
          <pc:docMk/>
          <pc:sldMk cId="1619395377" sldId="274"/>
        </pc:sldMkLst>
        <pc:spChg chg="mod">
          <ac:chgData name="Ben Easton" userId="4c6ee9702bd07607" providerId="LiveId" clId="{3DEA1B68-AE78-4700-B144-34261AE82DB8}" dt="2023-08-17T09:23:50.946" v="98"/>
          <ac:spMkLst>
            <pc:docMk/>
            <pc:sldMk cId="1619395377" sldId="274"/>
            <ac:spMk id="5" creationId="{6988312C-16E6-0F44-BB95-EBF6498B5538}"/>
          </ac:spMkLst>
        </pc:spChg>
        <pc:graphicFrameChg chg="add mod modGraphic">
          <ac:chgData name="Ben Easton" userId="4c6ee9702bd07607" providerId="LiveId" clId="{3DEA1B68-AE78-4700-B144-34261AE82DB8}" dt="2023-08-17T09:24:50.473" v="110" actId="1076"/>
          <ac:graphicFrameMkLst>
            <pc:docMk/>
            <pc:sldMk cId="1619395377" sldId="274"/>
            <ac:graphicFrameMk id="2" creationId="{95A1AB67-9676-C26E-7740-849B3533EF5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cap="flat" cmpd="sng" algn="ctr">
          <a:noFill/>
          <a:prstDash val="solid"/>
        </a:ln>
        <a:effectLst/>
      </c:spPr>
      <c:txPr>
        <a:bodyPr rot="0" spcFirstLastPara="1" vertOverflow="ellipsis" vert="horz" wrap="square" anchor="ctr" anchorCtr="1"/>
        <a:lstStyle/>
        <a:p>
          <a:pPr>
            <a:defRPr sz="2128" b="1" i="0" u="none" strike="noStrike" kern="1200" spc="100" baseline="0">
              <a:solidFill>
                <a:schemeClr val="dk1"/>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
          <c:y val="0.127248905796293"/>
          <c:w val="0.93791668481318569"/>
          <c:h val="0.83350114579147483"/>
        </c:manualLayout>
      </c:layout>
      <c:pieChart>
        <c:varyColors val="1"/>
        <c:ser>
          <c:idx val="0"/>
          <c:order val="0"/>
          <c:tx>
            <c:strRef>
              <c:f>Sheet1!$B$1</c:f>
              <c:strCache>
                <c:ptCount val="1"/>
                <c:pt idx="0">
                  <c:v>Failure Rate Ratio</c:v>
                </c:pt>
              </c:strCache>
            </c:strRef>
          </c:tx>
          <c:explosion val="29"/>
          <c:dPt>
            <c:idx val="0"/>
            <c:bubble3D val="0"/>
            <c:explosion val="31"/>
            <c:spPr>
              <a:gradFill rotWithShape="1">
                <a:gsLst>
                  <a:gs pos="0">
                    <a:srgbClr val="187C18"/>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F57-4A36-BE22-577FF6F1FF8D}"/>
              </c:ext>
            </c:extLst>
          </c:dPt>
          <c:dPt>
            <c:idx val="1"/>
            <c:bubble3D val="0"/>
            <c:explosion val="19"/>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F57-4A36-BE22-577FF6F1FF8D}"/>
              </c:ext>
            </c:extLst>
          </c:dPt>
          <c:dPt>
            <c:idx val="2"/>
            <c:bubble3D val="0"/>
            <c:explosion val="13"/>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3F57-4A36-BE22-577FF6F1FF8D}"/>
              </c:ext>
            </c:extLst>
          </c:dPt>
          <c:dPt>
            <c:idx val="3"/>
            <c:bubble3D val="0"/>
            <c:explosion val="16"/>
            <c:spPr>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3F57-4A36-BE22-577FF6F1FF8D}"/>
              </c:ext>
            </c:extLst>
          </c:dPt>
          <c:dLbls>
            <c:dLbl>
              <c:idx val="1"/>
              <c:layout>
                <c:manualLayout>
                  <c:x val="-3.4885756923182101E-5"/>
                  <c:y val="0.1812539797579381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57-4A36-BE22-577FF6F1FF8D}"/>
                </c:ext>
              </c:extLst>
            </c:dLbl>
            <c:dLbl>
              <c:idx val="2"/>
              <c:layout>
                <c:manualLayout>
                  <c:x val="5.4178119081774584E-2"/>
                  <c:y val="1.065266526094042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3F57-4A36-BE22-577FF6F1FF8D}"/>
                </c:ext>
              </c:extLst>
            </c:dLbl>
            <c:dLbl>
              <c:idx val="3"/>
              <c:layout>
                <c:manualLayout>
                  <c:x val="0.15829667736496544"/>
                  <c:y val="0.1147381290333037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F57-4A36-BE22-577FF6F1FF8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Sheet1!$A$2:$A$5</c:f>
              <c:strCache>
                <c:ptCount val="4"/>
                <c:pt idx="0">
                  <c:v>λ_s</c:v>
                </c:pt>
                <c:pt idx="1">
                  <c:v>λ_dd</c:v>
                </c:pt>
                <c:pt idx="2">
                  <c:v>λ_du (Cpt)</c:v>
                </c:pt>
                <c:pt idx="3">
                  <c:v>λ_du (1-Cpt)</c:v>
                </c:pt>
              </c:strCache>
            </c:strRef>
          </c:cat>
          <c:val>
            <c:numRef>
              <c:f>Sheet1!$B$2:$B$5</c:f>
              <c:numCache>
                <c:formatCode>0.00%</c:formatCode>
                <c:ptCount val="4"/>
                <c:pt idx="0">
                  <c:v>0.70304256000000009</c:v>
                </c:pt>
                <c:pt idx="1">
                  <c:v>4.3729920000000005E-2</c:v>
                </c:pt>
                <c:pt idx="2">
                  <c:v>2.9013119999999996E-2</c:v>
                </c:pt>
                <c:pt idx="3">
                  <c:v>2.9013119999999996E-2</c:v>
                </c:pt>
              </c:numCache>
            </c:numRef>
          </c:val>
          <c:extLst>
            <c:ext xmlns:c16="http://schemas.microsoft.com/office/drawing/2014/chart" uri="{C3380CC4-5D6E-409C-BE32-E72D297353CC}">
              <c16:uniqueId val="{00000008-3F57-4A36-BE22-577FF6F1FF8D}"/>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638299-C102-0440-9DB4-679900BD6B3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C383FA3-FF28-9246-AD21-CC4EFCD538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343FCD8-5E78-0F45-952B-ADF8F9D50230}"/>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A50DFFE9-C780-F84C-851A-F59DC9376BF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43A043-0C88-BB49-B060-B563D5A53DC7}"/>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67256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221CABF-28E7-8742-9226-970952B9668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EBA38C2-1D83-AD4A-8A3A-1738B4FF0A98}"/>
              </a:ext>
            </a:extLst>
          </p:cNvPr>
          <p:cNvSpPr>
            <a:spLocks noGrp="1"/>
          </p:cNvSpPr>
          <p:nvPr>
            <p:ph type="body" orient="vert" idx="1"/>
          </p:nvPr>
        </p:nvSpPr>
        <p:spPr/>
        <p:txBody>
          <a:bodyPr vert="eaVert"/>
          <a:lstStyle/>
          <a:p>
            <a:r>
              <a:rPr lang="tr-TR"/>
              <a:t>Asıl metin stillerini düzenlemek için tıklayın
İkinci düzey
Üçüncü düzey
Dördüncü düzey
Beşinci düzey</a:t>
            </a:r>
          </a:p>
        </p:txBody>
      </p:sp>
      <p:sp>
        <p:nvSpPr>
          <p:cNvPr id="4" name="Veri Yer Tutucusu 3">
            <a:extLst>
              <a:ext uri="{FF2B5EF4-FFF2-40B4-BE49-F238E27FC236}">
                <a16:creationId xmlns:a16="http://schemas.microsoft.com/office/drawing/2014/main" id="{B8652D8D-EA64-924F-8FC2-82CB9F7E1A13}"/>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14ABD85E-20BB-C945-A607-D10AF0EB5F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99D4E4E-3686-6A42-B6F5-C3A88D69111C}"/>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65170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1419B49-6DEE-D94E-97E2-DAD5309D5E8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74E4E24-BA4B-644F-9092-66ABD41BBC6D}"/>
              </a:ext>
            </a:extLst>
          </p:cNvPr>
          <p:cNvSpPr>
            <a:spLocks noGrp="1"/>
          </p:cNvSpPr>
          <p:nvPr>
            <p:ph type="body" orient="vert" idx="1"/>
          </p:nvPr>
        </p:nvSpPr>
        <p:spPr>
          <a:xfrm>
            <a:off x="838200" y="365125"/>
            <a:ext cx="7734300" cy="5811838"/>
          </a:xfrm>
        </p:spPr>
        <p:txBody>
          <a:bodyPr vert="eaVert"/>
          <a:lstStyle/>
          <a:p>
            <a:r>
              <a:rPr lang="tr-TR"/>
              <a:t>Asıl metin stillerini düzenlemek için tıklayın
İkinci düzey
Üçüncü düzey
Dördüncü düzey
Beşinci düzey</a:t>
            </a:r>
          </a:p>
        </p:txBody>
      </p:sp>
      <p:sp>
        <p:nvSpPr>
          <p:cNvPr id="4" name="Veri Yer Tutucusu 3">
            <a:extLst>
              <a:ext uri="{FF2B5EF4-FFF2-40B4-BE49-F238E27FC236}">
                <a16:creationId xmlns:a16="http://schemas.microsoft.com/office/drawing/2014/main" id="{2588B529-D850-1240-B7CE-A37568137F61}"/>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56BC7246-F7BA-254D-983E-81BA436F90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DD4E2A7-A068-F74A-97E2-465EC5BB3B1E}"/>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16082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7F50E2-D6BC-9D48-9387-F33768A660F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21559E4-66F6-F849-A5D4-8B14E853CEEB}"/>
              </a:ext>
            </a:extLst>
          </p:cNvPr>
          <p:cNvSpPr>
            <a:spLocks noGrp="1"/>
          </p:cNvSpPr>
          <p:nvPr>
            <p:ph idx="1"/>
          </p:nvPr>
        </p:nvSpPr>
        <p:spPr/>
        <p:txBody>
          <a:bodyPr/>
          <a:lstStyle/>
          <a:p>
            <a:r>
              <a:rPr lang="tr-TR"/>
              <a:t>Asıl metin stillerini düzenlemek için tıklayın
İkinci düzey
Üçüncü düzey
Dördüncü düzey
Beşinci düzey</a:t>
            </a:r>
          </a:p>
        </p:txBody>
      </p:sp>
      <p:sp>
        <p:nvSpPr>
          <p:cNvPr id="4" name="Veri Yer Tutucusu 3">
            <a:extLst>
              <a:ext uri="{FF2B5EF4-FFF2-40B4-BE49-F238E27FC236}">
                <a16:creationId xmlns:a16="http://schemas.microsoft.com/office/drawing/2014/main" id="{D198529A-C5DE-2948-8135-F09E539C898B}"/>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B4F6D027-FB40-7242-B5E4-6D74F224CE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2113FB-1E42-8245-BD6A-327EDAF4AF16}"/>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54072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3310BF-C848-C842-90E4-63EB3D2B6F8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605DC4F-94ED-2647-AA7D-6026079387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düzenlemek için tıklayın
İkinci düzey
Üçüncü düzey
Dördüncü düzey
Beşinci düzey</a:t>
            </a:r>
          </a:p>
        </p:txBody>
      </p:sp>
      <p:sp>
        <p:nvSpPr>
          <p:cNvPr id="4" name="Veri Yer Tutucusu 3">
            <a:extLst>
              <a:ext uri="{FF2B5EF4-FFF2-40B4-BE49-F238E27FC236}">
                <a16:creationId xmlns:a16="http://schemas.microsoft.com/office/drawing/2014/main" id="{97AC73DA-499A-DD4C-A8DF-51BCCF91F675}"/>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3C56603A-F891-A64A-AD2C-41A2CDD3F4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F1E048-7253-8B4E-B5B9-AE125BD77A92}"/>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281200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8D20E4-99C2-4942-B971-6313ECB0108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F265C8-3F02-9747-B893-A3CD6733B1B0}"/>
              </a:ext>
            </a:extLst>
          </p:cNvPr>
          <p:cNvSpPr>
            <a:spLocks noGrp="1"/>
          </p:cNvSpPr>
          <p:nvPr>
            <p:ph sz="half" idx="1"/>
          </p:nvPr>
        </p:nvSpPr>
        <p:spPr>
          <a:xfrm>
            <a:off x="838200" y="1825625"/>
            <a:ext cx="5181600" cy="4351338"/>
          </a:xfrm>
        </p:spPr>
        <p:txBody>
          <a:bodyPr/>
          <a:lstStyle/>
          <a:p>
            <a:r>
              <a:rPr lang="tr-TR"/>
              <a:t>Asıl metin stillerini düzenlemek için tıklayın
İkinci düzey
Üçüncü düzey
Dördüncü düzey
Beşinci düzey</a:t>
            </a:r>
          </a:p>
        </p:txBody>
      </p:sp>
      <p:sp>
        <p:nvSpPr>
          <p:cNvPr id="4" name="İçerik Yer Tutucusu 3">
            <a:extLst>
              <a:ext uri="{FF2B5EF4-FFF2-40B4-BE49-F238E27FC236}">
                <a16:creationId xmlns:a16="http://schemas.microsoft.com/office/drawing/2014/main" id="{54B75E41-2445-C44E-9097-9618AB56A3A4}"/>
              </a:ext>
            </a:extLst>
          </p:cNvPr>
          <p:cNvSpPr>
            <a:spLocks noGrp="1"/>
          </p:cNvSpPr>
          <p:nvPr>
            <p:ph sz="half" idx="2"/>
          </p:nvPr>
        </p:nvSpPr>
        <p:spPr>
          <a:xfrm>
            <a:off x="6172200" y="1825625"/>
            <a:ext cx="5181600" cy="4351338"/>
          </a:xfrm>
        </p:spPr>
        <p:txBody>
          <a:bodyPr/>
          <a:lstStyle/>
          <a:p>
            <a:r>
              <a:rPr lang="tr-TR"/>
              <a:t>Asıl metin stillerini düzenlemek için tıklayın
İkinci düzey
Üçüncü düzey
Dördüncü düzey
Beşinci düzey</a:t>
            </a:r>
          </a:p>
        </p:txBody>
      </p:sp>
      <p:sp>
        <p:nvSpPr>
          <p:cNvPr id="5" name="Veri Yer Tutucusu 4">
            <a:extLst>
              <a:ext uri="{FF2B5EF4-FFF2-40B4-BE49-F238E27FC236}">
                <a16:creationId xmlns:a16="http://schemas.microsoft.com/office/drawing/2014/main" id="{CA7EDD63-C8EA-9A4B-90D7-2B57B4C4F170}"/>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6" name="Alt Bilgi Yer Tutucusu 5">
            <a:extLst>
              <a:ext uri="{FF2B5EF4-FFF2-40B4-BE49-F238E27FC236}">
                <a16:creationId xmlns:a16="http://schemas.microsoft.com/office/drawing/2014/main" id="{A01FAE7F-29A2-9945-AE78-1F554E07A91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4C392C-7C5D-8842-A12D-76A712F64232}"/>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291672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A2B16D-D0B5-8E4C-B817-D8276929F63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428B52-569A-FA43-ACFF-A7CF3D094A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düzenlemek için tıklayın
İkinci düzey
Üçüncü düzey
Dördüncü düzey
Beşinci düzey</a:t>
            </a:r>
          </a:p>
        </p:txBody>
      </p:sp>
      <p:sp>
        <p:nvSpPr>
          <p:cNvPr id="4" name="İçerik Yer Tutucusu 3">
            <a:extLst>
              <a:ext uri="{FF2B5EF4-FFF2-40B4-BE49-F238E27FC236}">
                <a16:creationId xmlns:a16="http://schemas.microsoft.com/office/drawing/2014/main" id="{2ECDF3D6-4B8A-3E42-A1AA-661ED9C034A3}"/>
              </a:ext>
            </a:extLst>
          </p:cNvPr>
          <p:cNvSpPr>
            <a:spLocks noGrp="1"/>
          </p:cNvSpPr>
          <p:nvPr>
            <p:ph sz="half" idx="2"/>
          </p:nvPr>
        </p:nvSpPr>
        <p:spPr>
          <a:xfrm>
            <a:off x="839788" y="2505075"/>
            <a:ext cx="5157787" cy="3684588"/>
          </a:xfrm>
        </p:spPr>
        <p:txBody>
          <a:bodyPr/>
          <a:lstStyle/>
          <a:p>
            <a:r>
              <a:rPr lang="tr-TR"/>
              <a:t>Asıl metin stillerini düzenlemek için tıklayın
İkinci düzey
Üçüncü düzey
Dördüncü düzey
Beşinci düzey</a:t>
            </a:r>
          </a:p>
        </p:txBody>
      </p:sp>
      <p:sp>
        <p:nvSpPr>
          <p:cNvPr id="5" name="Metin Yer Tutucusu 4">
            <a:extLst>
              <a:ext uri="{FF2B5EF4-FFF2-40B4-BE49-F238E27FC236}">
                <a16:creationId xmlns:a16="http://schemas.microsoft.com/office/drawing/2014/main" id="{4064886D-6ACD-3741-B020-80E21E9638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düzenlemek için tıklayın
İkinci düzey
Üçüncü düzey
Dördüncü düzey
Beşinci düzey</a:t>
            </a:r>
          </a:p>
        </p:txBody>
      </p:sp>
      <p:sp>
        <p:nvSpPr>
          <p:cNvPr id="6" name="İçerik Yer Tutucusu 5">
            <a:extLst>
              <a:ext uri="{FF2B5EF4-FFF2-40B4-BE49-F238E27FC236}">
                <a16:creationId xmlns:a16="http://schemas.microsoft.com/office/drawing/2014/main" id="{BF8F735C-A6A1-0647-9E0E-C8BE30718068}"/>
              </a:ext>
            </a:extLst>
          </p:cNvPr>
          <p:cNvSpPr>
            <a:spLocks noGrp="1"/>
          </p:cNvSpPr>
          <p:nvPr>
            <p:ph sz="quarter" idx="4"/>
          </p:nvPr>
        </p:nvSpPr>
        <p:spPr>
          <a:xfrm>
            <a:off x="6172200" y="2505075"/>
            <a:ext cx="5183188" cy="3684588"/>
          </a:xfrm>
        </p:spPr>
        <p:txBody>
          <a:bodyPr/>
          <a:lstStyle/>
          <a:p>
            <a:r>
              <a:rPr lang="tr-TR"/>
              <a:t>Asıl metin stillerini düzenlemek için tıklayın
İkinci düzey
Üçüncü düzey
Dördüncü düzey
Beşinci düzey</a:t>
            </a:r>
          </a:p>
        </p:txBody>
      </p:sp>
      <p:sp>
        <p:nvSpPr>
          <p:cNvPr id="7" name="Veri Yer Tutucusu 6">
            <a:extLst>
              <a:ext uri="{FF2B5EF4-FFF2-40B4-BE49-F238E27FC236}">
                <a16:creationId xmlns:a16="http://schemas.microsoft.com/office/drawing/2014/main" id="{507156BB-44E2-4D43-8DE7-1548773F23BA}"/>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8" name="Alt Bilgi Yer Tutucusu 7">
            <a:extLst>
              <a:ext uri="{FF2B5EF4-FFF2-40B4-BE49-F238E27FC236}">
                <a16:creationId xmlns:a16="http://schemas.microsoft.com/office/drawing/2014/main" id="{316974FB-9BC7-4943-9FED-3C10FD87216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DF24999-8DB3-F247-84DF-5E06CE3BECB6}"/>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24236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6E93D-AF85-0E4C-A1D1-DBDBF423F49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B0D494B-F7A4-F04A-8C35-5A7F8EBF757D}"/>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4" name="Alt Bilgi Yer Tutucusu 3">
            <a:extLst>
              <a:ext uri="{FF2B5EF4-FFF2-40B4-BE49-F238E27FC236}">
                <a16:creationId xmlns:a16="http://schemas.microsoft.com/office/drawing/2014/main" id="{99206460-606C-1D4F-BEFC-DF401AA111D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B77C696-E772-3146-A3DA-F6B8E3B7BC90}"/>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18487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945E0C4-7499-8740-8D54-A7DA7E635ACA}"/>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3" name="Alt Bilgi Yer Tutucusu 2">
            <a:extLst>
              <a:ext uri="{FF2B5EF4-FFF2-40B4-BE49-F238E27FC236}">
                <a16:creationId xmlns:a16="http://schemas.microsoft.com/office/drawing/2014/main" id="{7B6CA455-09EE-3E41-91E3-A169EA546F0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B54B6E-37C1-4744-B7E4-74E867AB484E}"/>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268709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CADDFA-7162-9E46-B6EB-57EB5837B4E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1C51360-7531-6749-8A91-D203496BD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düzenlemek için tıklayın
İkinci düzey
Üçüncü düzey
Dördüncü düzey
Beşinci düzey</a:t>
            </a:r>
          </a:p>
        </p:txBody>
      </p:sp>
      <p:sp>
        <p:nvSpPr>
          <p:cNvPr id="4" name="Metin Yer Tutucusu 3">
            <a:extLst>
              <a:ext uri="{FF2B5EF4-FFF2-40B4-BE49-F238E27FC236}">
                <a16:creationId xmlns:a16="http://schemas.microsoft.com/office/drawing/2014/main" id="{F4E29ED3-7EE9-C149-A0DF-054BD2CF9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düzenlemek için tıklayın
İkinci düzey
Üçüncü düzey
Dördüncü düzey
Beşinci düzey</a:t>
            </a:r>
          </a:p>
        </p:txBody>
      </p:sp>
      <p:sp>
        <p:nvSpPr>
          <p:cNvPr id="5" name="Veri Yer Tutucusu 4">
            <a:extLst>
              <a:ext uri="{FF2B5EF4-FFF2-40B4-BE49-F238E27FC236}">
                <a16:creationId xmlns:a16="http://schemas.microsoft.com/office/drawing/2014/main" id="{35FE84F6-0C40-8C40-A3EB-4C88BD362517}"/>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6" name="Alt Bilgi Yer Tutucusu 5">
            <a:extLst>
              <a:ext uri="{FF2B5EF4-FFF2-40B4-BE49-F238E27FC236}">
                <a16:creationId xmlns:a16="http://schemas.microsoft.com/office/drawing/2014/main" id="{47CC9F8D-03F6-9645-BB9E-F368D68E519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5FDDF4-ECA5-A946-B21D-0C41D470A3DF}"/>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21624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274835-574F-2D47-AD12-5D02FFFBC60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66DC42B-903B-1942-9B9C-0795FDBCF2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06C127C-6942-884F-BB8F-0EE18A366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düzenlemek için tıklayın
İkinci düzey
Üçüncü düzey
Dördüncü düzey
Beşinci düzey</a:t>
            </a:r>
          </a:p>
        </p:txBody>
      </p:sp>
      <p:sp>
        <p:nvSpPr>
          <p:cNvPr id="5" name="Veri Yer Tutucusu 4">
            <a:extLst>
              <a:ext uri="{FF2B5EF4-FFF2-40B4-BE49-F238E27FC236}">
                <a16:creationId xmlns:a16="http://schemas.microsoft.com/office/drawing/2014/main" id="{73D355CA-7933-1341-B3B6-F88CCD8E31E4}"/>
              </a:ext>
            </a:extLst>
          </p:cNvPr>
          <p:cNvSpPr>
            <a:spLocks noGrp="1"/>
          </p:cNvSpPr>
          <p:nvPr>
            <p:ph type="dt" sz="half" idx="10"/>
          </p:nvPr>
        </p:nvSpPr>
        <p:spPr/>
        <p:txBody>
          <a:bodyPr/>
          <a:lstStyle/>
          <a:p>
            <a:fld id="{E8DF0060-7939-9542-9CA4-2D12A00068A3}" type="datetimeFigureOut">
              <a:rPr lang="tr-TR" smtClean="0"/>
              <a:t>17.08.2023</a:t>
            </a:fld>
            <a:endParaRPr lang="tr-TR"/>
          </a:p>
        </p:txBody>
      </p:sp>
      <p:sp>
        <p:nvSpPr>
          <p:cNvPr id="6" name="Alt Bilgi Yer Tutucusu 5">
            <a:extLst>
              <a:ext uri="{FF2B5EF4-FFF2-40B4-BE49-F238E27FC236}">
                <a16:creationId xmlns:a16="http://schemas.microsoft.com/office/drawing/2014/main" id="{62B265F3-DA7B-2B48-A5AF-6C0F64C9C9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AB0E997-0D17-0C4B-9500-B3CB12372C41}"/>
              </a:ext>
            </a:extLst>
          </p:cNvPr>
          <p:cNvSpPr>
            <a:spLocks noGrp="1"/>
          </p:cNvSpPr>
          <p:nvPr>
            <p:ph type="sldNum" sz="quarter" idx="12"/>
          </p:nvPr>
        </p:nvSpPr>
        <p:spPr/>
        <p:txBody>
          <a:bodyPr/>
          <a:lstStyle/>
          <a:p>
            <a:fld id="{8941C291-B3BE-AA41-B706-03DDD82642FD}" type="slidenum">
              <a:rPr lang="tr-TR" smtClean="0"/>
              <a:t>‹#›</a:t>
            </a:fld>
            <a:endParaRPr lang="tr-TR"/>
          </a:p>
        </p:txBody>
      </p:sp>
    </p:spTree>
    <p:extLst>
      <p:ext uri="{BB962C8B-B14F-4D97-AF65-F5344CB8AC3E}">
        <p14:creationId xmlns:p14="http://schemas.microsoft.com/office/powerpoint/2010/main" val="157459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B7D2920-3460-3F41-B8CC-EC4E64A33B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
              <a:t>Click to edit master header style</a:t>
            </a:r>
          </a:p>
        </p:txBody>
      </p:sp>
      <p:sp>
        <p:nvSpPr>
          <p:cNvPr id="3" name="Metin Yer Tutucusu 2">
            <a:extLst>
              <a:ext uri="{FF2B5EF4-FFF2-40B4-BE49-F238E27FC236}">
                <a16:creationId xmlns:a16="http://schemas.microsoft.com/office/drawing/2014/main" id="{D8E00175-28AA-1341-99F1-618478A682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n"/>
              <a:t>Click to edit master text styles Second level Third level Fourth level Fifth level</a:t>
            </a:r>
          </a:p>
        </p:txBody>
      </p:sp>
      <p:sp>
        <p:nvSpPr>
          <p:cNvPr id="4" name="Veri Yer Tutucusu 3">
            <a:extLst>
              <a:ext uri="{FF2B5EF4-FFF2-40B4-BE49-F238E27FC236}">
                <a16:creationId xmlns:a16="http://schemas.microsoft.com/office/drawing/2014/main" id="{04749635-6DF6-3647-88F4-2FAF8CCDF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F0060-7939-9542-9CA4-2D12A00068A3}" type="datetimeFigureOut">
              <a:rPr lang="tr-TR" smtClean="0"/>
              <a:t>17.08.2023</a:t>
            </a:fld>
            <a:endParaRPr lang="tr-TR"/>
          </a:p>
        </p:txBody>
      </p:sp>
      <p:sp>
        <p:nvSpPr>
          <p:cNvPr id="5" name="Alt Bilgi Yer Tutucusu 4">
            <a:extLst>
              <a:ext uri="{FF2B5EF4-FFF2-40B4-BE49-F238E27FC236}">
                <a16:creationId xmlns:a16="http://schemas.microsoft.com/office/drawing/2014/main" id="{4EA32745-11C1-E04A-8737-BCD89D889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A0F26F7-A5D7-5F45-B14D-517A1E267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1C291-B3BE-AA41-B706-03DDD82642FD}" type="slidenum">
              <a:rPr lang="tr-TR" smtClean="0"/>
              <a:t>‹#›</a:t>
            </a:fld>
            <a:endParaRPr lang="tr-TR"/>
          </a:p>
        </p:txBody>
      </p:sp>
    </p:spTree>
    <p:extLst>
      <p:ext uri="{BB962C8B-B14F-4D97-AF65-F5344CB8AC3E}">
        <p14:creationId xmlns:p14="http://schemas.microsoft.com/office/powerpoint/2010/main" val="148020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kocaeli dosya ön kapak">
            <a:extLst>
              <a:ext uri="{FF2B5EF4-FFF2-40B4-BE49-F238E27FC236}">
                <a16:creationId xmlns:a16="http://schemas.microsoft.com/office/drawing/2014/main" id="{197F93CC-4D03-CE44-B3C6-54F35ADCEE87}"/>
              </a:ext>
            </a:extLst>
          </p:cNvPr>
          <p:cNvPicPr>
            <a:picLocks noChangeAspect="1" noChangeArrowheads="1"/>
          </p:cNvPicPr>
          <p:nvPr/>
        </p:nvPicPr>
        <p:blipFill rotWithShape="1">
          <a:blip r:embed="rId2">
            <a:lum bright="20000" contrast="-20000"/>
          </a:blip>
          <a:srcRect l="18533" t="28945" r="20114" b="31414"/>
          <a:stretch/>
        </p:blipFill>
        <p:spPr bwMode="auto">
          <a:xfrm>
            <a:off x="8238" y="0"/>
            <a:ext cx="12192000" cy="6858000"/>
          </a:xfrm>
          <a:prstGeom prst="rect">
            <a:avLst/>
          </a:prstGeom>
          <a:noFill/>
          <a:ln w="9525">
            <a:noFill/>
            <a:miter lim="800000"/>
            <a:headEnd/>
            <a:tailEnd/>
          </a:ln>
        </p:spPr>
      </p:pic>
      <p:sp>
        <p:nvSpPr>
          <p:cNvPr id="6" name="Text Box 18">
            <a:extLst>
              <a:ext uri="{FF2B5EF4-FFF2-40B4-BE49-F238E27FC236}">
                <a16:creationId xmlns:a16="http://schemas.microsoft.com/office/drawing/2014/main" id="{18B669E7-50FF-374B-8777-D197892956D3}"/>
              </a:ext>
            </a:extLst>
          </p:cNvPr>
          <p:cNvSpPr txBox="1">
            <a:spLocks noChangeArrowheads="1"/>
          </p:cNvSpPr>
          <p:nvPr/>
        </p:nvSpPr>
        <p:spPr bwMode="auto">
          <a:xfrm>
            <a:off x="2315368" y="827885"/>
            <a:ext cx="7561262" cy="4226441"/>
          </a:xfrm>
          <a:prstGeom prst="rect">
            <a:avLst/>
          </a:prstGeom>
          <a:noFill/>
          <a:ln w="9525">
            <a:noFill/>
            <a:miter lim="800000"/>
            <a:headEnd/>
            <a:tailEnd/>
          </a:ln>
        </p:spPr>
        <p:txBody>
          <a:bodyPr lIns="70765" tIns="35383" rIns="70765" bIns="35383">
            <a:spAutoFit/>
          </a:bodyPr>
          <a:lstStyle/>
          <a:p>
            <a:pPr algn="ctr" defTabSz="708025" eaLnBrk="0" hangingPunct="0">
              <a:spcBef>
                <a:spcPct val="50000"/>
              </a:spcBef>
              <a:defRPr/>
            </a:pPr>
            <a:endParaRPr lang="tr-TR" sz="3200" b="1" dirty="0">
              <a:solidFill>
                <a:srgbClr val="5F5F5F"/>
              </a:solidFill>
            </a:endParaRPr>
          </a:p>
          <a:p>
            <a:pPr algn="ctr" defTabSz="708025" eaLnBrk="0" hangingPunct="0">
              <a:spcBef>
                <a:spcPct val="50000"/>
              </a:spcBef>
              <a:defRPr/>
            </a:pPr>
            <a:r>
              <a:rPr lang="en-US" sz="3200" b="1" dirty="0"/>
              <a:t>Impact of Imperfect Proof Testing on the Performance of Safety Instrumented Functions </a:t>
            </a:r>
          </a:p>
          <a:p>
            <a:pPr algn="ctr" defTabSz="708025" eaLnBrk="0" hangingPunct="0">
              <a:spcBef>
                <a:spcPct val="50000"/>
              </a:spcBef>
              <a:defRPr/>
            </a:pPr>
            <a:r>
              <a:rPr lang="en-GB" altLang="tr-TR" sz="2400" b="1" dirty="0"/>
              <a:t>EUR ING Ben Easton CEng MIET</a:t>
            </a:r>
          </a:p>
          <a:p>
            <a:pPr algn="ctr" defTabSz="708025" eaLnBrk="0" hangingPunct="0">
              <a:spcBef>
                <a:spcPct val="50000"/>
              </a:spcBef>
              <a:defRPr/>
            </a:pPr>
            <a:r>
              <a:rPr lang="en-US" altLang="tr-TR" sz="2000" b="1" dirty="0"/>
              <a:t>ProSalus Limited</a:t>
            </a:r>
          </a:p>
          <a:p>
            <a:pPr algn="ctr" defTabSz="708025" eaLnBrk="0" hangingPunct="0">
              <a:spcBef>
                <a:spcPct val="50000"/>
              </a:spcBef>
              <a:defRPr/>
            </a:pPr>
            <a:r>
              <a:rPr lang="en-US" altLang="tr-TR" sz="2000" b="1" dirty="0"/>
              <a:t>(Industrial Partners with </a:t>
            </a:r>
            <a:r>
              <a:rPr lang="en-US" altLang="tr-TR" sz="2000" b="1" dirty="0" err="1"/>
              <a:t>Normetic</a:t>
            </a:r>
            <a:r>
              <a:rPr lang="en-US" altLang="tr-TR" sz="2000" b="1" dirty="0"/>
              <a:t>)</a:t>
            </a:r>
          </a:p>
          <a:p>
            <a:pPr algn="ctr" defTabSz="708025" eaLnBrk="0" hangingPunct="0">
              <a:spcBef>
                <a:spcPct val="50000"/>
              </a:spcBef>
              <a:defRPr/>
            </a:pPr>
            <a:r>
              <a:rPr lang="tr-TR" sz="2000" b="1" dirty="0"/>
              <a:t>12-13 September 2023</a:t>
            </a:r>
            <a:endParaRPr lang="tr-TR" b="1" dirty="0"/>
          </a:p>
        </p:txBody>
      </p:sp>
      <p:pic>
        <p:nvPicPr>
          <p:cNvPr id="5" name="Picture 4" descr="Logo&#10;&#10;Description automatically generated with medium confidence">
            <a:extLst>
              <a:ext uri="{FF2B5EF4-FFF2-40B4-BE49-F238E27FC236}">
                <a16:creationId xmlns:a16="http://schemas.microsoft.com/office/drawing/2014/main" id="{5723C42C-5B73-6242-8A96-567E533F49E1}"/>
              </a:ext>
            </a:extLst>
          </p:cNvPr>
          <p:cNvPicPr>
            <a:picLocks noChangeAspect="1"/>
          </p:cNvPicPr>
          <p:nvPr/>
        </p:nvPicPr>
        <p:blipFill>
          <a:blip r:embed="rId3"/>
          <a:stretch>
            <a:fillRect/>
          </a:stretch>
        </p:blipFill>
        <p:spPr>
          <a:xfrm>
            <a:off x="4811899" y="296562"/>
            <a:ext cx="2568202" cy="1071397"/>
          </a:xfrm>
          <a:prstGeom prst="rect">
            <a:avLst/>
          </a:prstGeom>
        </p:spPr>
      </p:pic>
    </p:spTree>
    <p:extLst>
      <p:ext uri="{BB962C8B-B14F-4D97-AF65-F5344CB8AC3E}">
        <p14:creationId xmlns:p14="http://schemas.microsoft.com/office/powerpoint/2010/main" val="176626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How is Proof Test Coverage incorporated into PFDAVG?</a:t>
            </a: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Text Placeholder 5">
            <a:extLst>
              <a:ext uri="{FF2B5EF4-FFF2-40B4-BE49-F238E27FC236}">
                <a16:creationId xmlns:a16="http://schemas.microsoft.com/office/drawing/2014/main" id="{EE91940A-1E90-7BDF-FD9B-949C6369A4E6}"/>
              </a:ext>
            </a:extLst>
          </p:cNvPr>
          <p:cNvSpPr txBox="1">
            <a:spLocks/>
          </p:cNvSpPr>
          <p:nvPr/>
        </p:nvSpPr>
        <p:spPr>
          <a:xfrm>
            <a:off x="242861" y="952500"/>
            <a:ext cx="6958647" cy="340159"/>
          </a:xfrm>
          <a:prstGeom prst="rect">
            <a:avLst/>
          </a:prstGeom>
        </p:spPr>
        <p:txBody>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Calibri"/>
                <a:ea typeface="+mn-ea"/>
                <a:cs typeface="Calibri"/>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marL="0" indent="0">
              <a:buNone/>
            </a:pPr>
            <a:r>
              <a:rPr lang="en-GB" sz="1800" dirty="0">
                <a:solidFill>
                  <a:schemeClr val="accent1"/>
                </a:solidFill>
                <a:latin typeface="Calibri" panose="020F0502020204030204" pitchFamily="34" charset="0"/>
                <a:ea typeface="+mj-ea"/>
                <a:cs typeface="Calibri" panose="020F0502020204030204" pitchFamily="34" charset="0"/>
              </a:rPr>
              <a:t>Example Modified ISA TR84.002 (after logic method)</a:t>
            </a: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72236456-6F88-520B-97A7-BDA9881D1861}"/>
                  </a:ext>
                </a:extLst>
              </p:cNvPr>
              <p:cNvSpPr/>
              <p:nvPr/>
            </p:nvSpPr>
            <p:spPr>
              <a:xfrm>
                <a:off x="402620" y="4722551"/>
                <a:ext cx="11386759" cy="1089029"/>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Calibri" panose="020F0502020204030204" pitchFamily="34" charset="0"/>
                    <a:cs typeface="Calibri" panose="020F0502020204030204" pitchFamily="34" charset="0"/>
                  </a:rPr>
                  <a:t>Abbreviations</a:t>
                </a:r>
              </a:p>
              <a:p>
                <a:r>
                  <a:rPr lang="en-GB" sz="1600" dirty="0">
                    <a:solidFill>
                      <a:schemeClr val="tx1"/>
                    </a:solidFill>
                    <a:latin typeface="Calibri" panose="020F0502020204030204" pitchFamily="34" charset="0"/>
                    <a:cs typeface="Calibri" panose="020F0502020204030204" pitchFamily="34" charset="0"/>
                  </a:rPr>
                  <a:t>DC         = Diagnostic Coverage	             Di         = Diagnostic Interval.                </a:t>
                </a:r>
                <a14:m>
                  <m:oMath xmlns:m="http://schemas.openxmlformats.org/officeDocument/2006/math">
                    <m:sSub>
                      <m:sSubPr>
                        <m:ctrlPr>
                          <a:rPr lang="en-GB" sz="1600" i="1" smtClean="0">
                            <a:solidFill>
                              <a:schemeClr val="tx1"/>
                            </a:solidFill>
                            <a:latin typeface="Cambria Math" panose="02040503050406030204" pitchFamily="18" charset="0"/>
                          </a:rPr>
                        </m:ctrlPr>
                      </m:sSubPr>
                      <m:e>
                        <m:r>
                          <m:rPr>
                            <m:sty m:val="p"/>
                          </m:rPr>
                          <a:rPr lang="en-GB" sz="1600">
                            <a:solidFill>
                              <a:schemeClr val="tx1"/>
                            </a:solidFill>
                            <a:latin typeface="Cambria Math" panose="02040503050406030204" pitchFamily="18" charset="0"/>
                            <a:ea typeface="Cambria Math" panose="02040503050406030204" pitchFamily="18" charset="0"/>
                          </a:rPr>
                          <m:t>λ</m:t>
                        </m:r>
                      </m:e>
                      <m:sub>
                        <m:r>
                          <m:rPr>
                            <m:sty m:val="p"/>
                          </m:rPr>
                          <a:rPr lang="en-GB" sz="1600">
                            <a:solidFill>
                              <a:schemeClr val="tx1"/>
                            </a:solidFill>
                            <a:latin typeface="Cambria Math" panose="02040503050406030204" pitchFamily="18" charset="0"/>
                          </a:rPr>
                          <m:t>d</m:t>
                        </m:r>
                      </m:sub>
                    </m:sSub>
                  </m:oMath>
                </a14:m>
                <a:r>
                  <a:rPr lang="en-GB" sz="1600" dirty="0">
                    <a:solidFill>
                      <a:schemeClr val="tx1"/>
                    </a:solidFill>
                    <a:latin typeface="Calibri" panose="020F0502020204030204" pitchFamily="34" charset="0"/>
                    <a:cs typeface="Calibri" panose="020F0502020204030204" pitchFamily="34" charset="0"/>
                  </a:rPr>
                  <a:t>         = Dangerous Failure Rate</a:t>
                </a:r>
              </a:p>
              <a:p>
                <a:r>
                  <a:rPr lang="en-GB" sz="1600" dirty="0">
                    <a:solidFill>
                      <a:schemeClr val="tx1"/>
                    </a:solidFill>
                    <a:latin typeface="Calibri" panose="020F0502020204030204" pitchFamily="34" charset="0"/>
                    <a:cs typeface="Calibri" panose="020F0502020204030204" pitchFamily="34" charset="0"/>
                  </a:rPr>
                  <a:t>PCT       = Proof Test Coverage Factor.       MRT = Mean Repair Time		MT      = Mission Time </a:t>
                </a:r>
              </a:p>
            </p:txBody>
          </p:sp>
        </mc:Choice>
        <mc:Fallback>
          <p:sp>
            <p:nvSpPr>
              <p:cNvPr id="6" name="Rectangle 5">
                <a:extLst>
                  <a:ext uri="{FF2B5EF4-FFF2-40B4-BE49-F238E27FC236}">
                    <a16:creationId xmlns:a16="http://schemas.microsoft.com/office/drawing/2014/main" id="{72236456-6F88-520B-97A7-BDA9881D1861}"/>
                  </a:ext>
                </a:extLst>
              </p:cNvPr>
              <p:cNvSpPr>
                <a:spLocks noRot="1" noChangeAspect="1" noMove="1" noResize="1" noEditPoints="1" noAdjustHandles="1" noChangeArrowheads="1" noChangeShapeType="1" noTextEdit="1"/>
              </p:cNvSpPr>
              <p:nvPr/>
            </p:nvSpPr>
            <p:spPr>
              <a:xfrm>
                <a:off x="402620" y="4722551"/>
                <a:ext cx="11386759" cy="1089029"/>
              </a:xfrm>
              <a:prstGeom prst="rect">
                <a:avLst/>
              </a:prstGeom>
              <a:blipFill>
                <a:blip r:embed="rId5"/>
                <a:stretch>
                  <a:fillRect l="-268" b="-1124"/>
                </a:stretch>
              </a:blipFill>
              <a:ln>
                <a:no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99FDB641-55D9-7140-234D-BCF798A34927}"/>
                  </a:ext>
                </a:extLst>
              </p:cNvPr>
              <p:cNvGraphicFramePr/>
              <p:nvPr>
                <p:extLst>
                  <p:ext uri="{D42A27DB-BD31-4B8C-83A1-F6EECF244321}">
                    <p14:modId xmlns:p14="http://schemas.microsoft.com/office/powerpoint/2010/main" val="3364823880"/>
                  </p:ext>
                </p:extLst>
              </p:nvPr>
            </p:nvGraphicFramePr>
            <p:xfrm>
              <a:off x="384931" y="1310993"/>
              <a:ext cx="11386759" cy="3362260"/>
            </p:xfrm>
            <a:graphic>
              <a:graphicData uri="http://schemas.openxmlformats.org/drawingml/2006/table">
                <a:tbl>
                  <a:tblPr firstRow="1" firstCol="1" bandRow="1">
                    <a:tableStyleId>{5C22544A-7EE6-4342-B048-85BDC9FD1C3A}</a:tableStyleId>
                  </a:tblPr>
                  <a:tblGrid>
                    <a:gridCol w="969416">
                      <a:extLst>
                        <a:ext uri="{9D8B030D-6E8A-4147-A177-3AD203B41FA5}">
                          <a16:colId xmlns:a16="http://schemas.microsoft.com/office/drawing/2014/main" val="3628352271"/>
                        </a:ext>
                      </a:extLst>
                    </a:gridCol>
                    <a:gridCol w="10417343">
                      <a:extLst>
                        <a:ext uri="{9D8B030D-6E8A-4147-A177-3AD203B41FA5}">
                          <a16:colId xmlns:a16="http://schemas.microsoft.com/office/drawing/2014/main" val="562910754"/>
                        </a:ext>
                      </a:extLst>
                    </a:gridCol>
                  </a:tblGrid>
                  <a:tr h="372051">
                    <a:tc>
                      <a:txBody>
                        <a:bodyPr/>
                        <a:lstStyle/>
                        <a:p>
                          <a:pPr algn="ctr">
                            <a:lnSpc>
                              <a:spcPct val="115000"/>
                            </a:lnSpc>
                            <a:spcAft>
                              <a:spcPts val="1000"/>
                            </a:spcAft>
                          </a:pPr>
                          <a:r>
                            <a:rPr lang="en-IN" sz="1100">
                              <a:solidFill>
                                <a:schemeClr val="tx1"/>
                              </a:solidFill>
                              <a:effectLst/>
                            </a:rPr>
                            <a:t>Architecture</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ct val="115000"/>
                            </a:lnSpc>
                            <a:spcAft>
                              <a:spcPts val="1000"/>
                            </a:spcAft>
                          </a:pPr>
                          <a:r>
                            <a:rPr lang="en-IN" sz="1100">
                              <a:solidFill>
                                <a:schemeClr val="tx1"/>
                              </a:solidFill>
                              <a:effectLst/>
                            </a:rPr>
                            <a:t>“Average before” PFDAVG formulas for voting configuration with consideration of CCF, diagnostics, MTTR, PTC and </a:t>
                          </a:r>
                          <a:r>
                            <a:rPr lang="en-IN" sz="1100" err="1">
                              <a:solidFill>
                                <a:schemeClr val="tx1"/>
                              </a:solidFill>
                              <a:effectLst/>
                            </a:rPr>
                            <a:t>MTi</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440784580"/>
                      </a:ext>
                    </a:extLst>
                  </a:tr>
                  <a:tr h="311343">
                    <a:tc>
                      <a:txBody>
                        <a:bodyPr/>
                        <a:lstStyle/>
                        <a:p>
                          <a:pPr algn="ctr">
                            <a:lnSpc>
                              <a:spcPct val="115000"/>
                            </a:lnSpc>
                            <a:spcBef>
                              <a:spcPts val="300"/>
                            </a:spcBef>
                            <a:spcAft>
                              <a:spcPts val="600"/>
                            </a:spcAft>
                          </a:pPr>
                          <a:r>
                            <a:rPr lang="en-IN" sz="1100" err="1">
                              <a:solidFill>
                                <a:schemeClr val="tx1"/>
                              </a:solidFill>
                              <a:effectLst/>
                            </a:rPr>
                            <a:t>1oo1</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d>
                                <m:dPr>
                                  <m:begChr m:val="["/>
                                  <m:endChr m:val="]"/>
                                  <m:ctrlPr>
                                    <a:rPr lang="en-GB" sz="1100" i="1" smtClean="0">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9055461"/>
                      </a:ext>
                    </a:extLst>
                  </a:tr>
                  <a:tr h="659137">
                    <a:tc>
                      <a:txBody>
                        <a:bodyPr/>
                        <a:lstStyle/>
                        <a:p>
                          <a:pPr algn="ctr">
                            <a:lnSpc>
                              <a:spcPct val="115000"/>
                            </a:lnSpc>
                            <a:spcBef>
                              <a:spcPts val="300"/>
                            </a:spcBef>
                            <a:spcAft>
                              <a:spcPts val="600"/>
                            </a:spcAft>
                          </a:pPr>
                          <a:r>
                            <a:rPr lang="en-IN" sz="1100" dirty="0">
                              <a:solidFill>
                                <a:schemeClr val="tx1"/>
                              </a:solidFill>
                              <a:effectLst/>
                            </a:rPr>
                            <a:t>1oo2</a:t>
                          </a:r>
                          <a:endParaRPr lang="en-GB"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sSup>
                                <m:sSupPr>
                                  <m:ctrlPr>
                                    <a:rPr lang="en-GB" sz="1100" i="1" smtClean="0">
                                      <a:effectLst/>
                                      <a:latin typeface="Cambria Math" panose="02040503050406030204" pitchFamily="18" charset="0"/>
                                    </a:rPr>
                                  </m:ctrlPr>
                                </m:sSupPr>
                                <m:e>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smtClean="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e>
                                <m:sup>
                                  <m:r>
                                    <a:rPr lang="en-IN" sz="1100">
                                      <a:effectLst/>
                                      <a:latin typeface="Cambria Math" panose="02040503050406030204" pitchFamily="18" charset="0"/>
                                    </a:rPr>
                                    <m:t>2</m:t>
                                  </m:r>
                                </m:sup>
                              </m:sSup>
                              <m:r>
                                <a:rPr lang="en-IN" sz="1100">
                                  <a:effectLst/>
                                  <a:latin typeface="Cambria Math" panose="02040503050406030204" pitchFamily="18" charset="0"/>
                                </a:rPr>
                                <m:t>+</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9781748"/>
                      </a:ext>
                    </a:extLst>
                  </a:tr>
                  <a:tr h="659137">
                    <a:tc>
                      <a:txBody>
                        <a:bodyPr/>
                        <a:lstStyle/>
                        <a:p>
                          <a:pPr algn="ctr">
                            <a:lnSpc>
                              <a:spcPct val="115000"/>
                            </a:lnSpc>
                            <a:spcBef>
                              <a:spcPts val="300"/>
                            </a:spcBef>
                            <a:spcAft>
                              <a:spcPts val="600"/>
                            </a:spcAft>
                          </a:pPr>
                          <a:r>
                            <a:rPr lang="en-IN" sz="1100" err="1">
                              <a:solidFill>
                                <a:schemeClr val="tx1"/>
                              </a:solidFill>
                              <a:effectLst/>
                            </a:rPr>
                            <a:t>1oo3</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sSup>
                                <m:sSupPr>
                                  <m:ctrlPr>
                                    <a:rPr lang="en-GB" sz="1100" i="1" smtClean="0">
                                      <a:effectLst/>
                                      <a:latin typeface="Cambria Math" panose="02040503050406030204" pitchFamily="18" charset="0"/>
                                    </a:rPr>
                                  </m:ctrlPr>
                                </m:sSupPr>
                                <m:e>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e>
                                <m:sup>
                                  <m:r>
                                    <a:rPr lang="en-IN" sz="1100">
                                      <a:effectLst/>
                                      <a:latin typeface="Cambria Math" panose="02040503050406030204" pitchFamily="18" charset="0"/>
                                    </a:rPr>
                                    <m:t>3</m:t>
                                  </m:r>
                                </m:sup>
                              </m:sSup>
                              <m:r>
                                <a:rPr lang="en-IN" sz="1100">
                                  <a:effectLst/>
                                  <a:latin typeface="Cambria Math" panose="02040503050406030204" pitchFamily="18" charset="0"/>
                                </a:rPr>
                                <m:t>+</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3998973"/>
                      </a:ext>
                    </a:extLst>
                  </a:tr>
                  <a:tr h="390112">
                    <a:tc>
                      <a:txBody>
                        <a:bodyPr/>
                        <a:lstStyle/>
                        <a:p>
                          <a:pPr algn="ctr">
                            <a:lnSpc>
                              <a:spcPct val="115000"/>
                            </a:lnSpc>
                            <a:spcBef>
                              <a:spcPts val="300"/>
                            </a:spcBef>
                            <a:spcAft>
                              <a:spcPts val="600"/>
                            </a:spcAft>
                          </a:pPr>
                          <a:r>
                            <a:rPr lang="en-IN" sz="1100" err="1">
                              <a:solidFill>
                                <a:schemeClr val="tx1"/>
                              </a:solidFill>
                              <a:effectLst/>
                            </a:rPr>
                            <a:t>2oo2</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r>
                                <a:rPr lang="en-IN" sz="1100" smtClean="0">
                                  <a:effectLst/>
                                  <a:latin typeface="Cambria Math" panose="02040503050406030204" pitchFamily="18" charset="0"/>
                                </a:rPr>
                                <m:t>2∗</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84755743"/>
                      </a:ext>
                    </a:extLst>
                  </a:tr>
                  <a:tr h="659137">
                    <a:tc>
                      <a:txBody>
                        <a:bodyPr/>
                        <a:lstStyle/>
                        <a:p>
                          <a:pPr algn="ctr">
                            <a:lnSpc>
                              <a:spcPct val="115000"/>
                            </a:lnSpc>
                            <a:spcBef>
                              <a:spcPts val="300"/>
                            </a:spcBef>
                            <a:spcAft>
                              <a:spcPts val="600"/>
                            </a:spcAft>
                          </a:pPr>
                          <a:r>
                            <a:rPr lang="en-IN" sz="1100" dirty="0">
                              <a:solidFill>
                                <a:schemeClr val="tx1"/>
                              </a:solidFill>
                              <a:effectLst/>
                            </a:rPr>
                            <a:t>2oo3</a:t>
                          </a:r>
                          <a:endParaRPr lang="en-GB"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sSup>
                                <m:sSupPr>
                                  <m:ctrlPr>
                                    <a:rPr lang="en-GB" sz="1100" i="1" smtClean="0">
                                      <a:effectLst/>
                                      <a:latin typeface="Cambria Math" panose="02040503050406030204" pitchFamily="18" charset="0"/>
                                    </a:rPr>
                                  </m:ctrlPr>
                                </m:sSupPr>
                                <m:e>
                                  <m:r>
                                    <a:rPr lang="en-IN" sz="1100">
                                      <a:effectLst/>
                                      <a:latin typeface="Cambria Math" panose="02040503050406030204" pitchFamily="18" charset="0"/>
                                    </a:rPr>
                                    <m:t>3∗</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𝛽</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e>
                                <m:sup>
                                  <m:r>
                                    <a:rPr lang="en-IN" sz="1100">
                                      <a:effectLst/>
                                      <a:latin typeface="Cambria Math" panose="02040503050406030204" pitchFamily="18" charset="0"/>
                                    </a:rPr>
                                    <m:t>2</m:t>
                                  </m:r>
                                </m:sup>
                              </m:sSup>
                              <m:r>
                                <a:rPr lang="en-IN" sz="1100">
                                  <a:effectLst/>
                                  <a:latin typeface="Cambria Math" panose="02040503050406030204" pitchFamily="18" charset="0"/>
                                </a:rPr>
                                <m:t>+</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r>
                                    <a:rPr lang="en-IN" sz="1100">
                                      <a:effectLst/>
                                      <a:latin typeface="Cambria Math" panose="02040503050406030204" pitchFamily="18" charset="0"/>
                                    </a:rPr>
                                    <m:t>𝛽</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4904707"/>
                      </a:ext>
                    </a:extLst>
                  </a:tr>
                  <a:tr h="311343">
                    <a:tc>
                      <a:txBody>
                        <a:bodyPr/>
                        <a:lstStyle/>
                        <a:p>
                          <a:pPr algn="ctr">
                            <a:lnSpc>
                              <a:spcPct val="115000"/>
                            </a:lnSpc>
                            <a:spcBef>
                              <a:spcPts val="300"/>
                            </a:spcBef>
                            <a:spcAft>
                              <a:spcPts val="600"/>
                            </a:spcAft>
                          </a:pPr>
                          <a:r>
                            <a:rPr lang="en-IN" sz="1100" err="1">
                              <a:solidFill>
                                <a:schemeClr val="tx1"/>
                              </a:solidFill>
                              <a:effectLst/>
                            </a:rPr>
                            <a:t>3oo3</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l">
                            <a:lnSpc>
                              <a:spcPct val="115000"/>
                            </a:lnSpc>
                            <a:spcBef>
                              <a:spcPts val="300"/>
                            </a:spcBef>
                            <a:spcAft>
                              <a:spcPts val="600"/>
                            </a:spcAft>
                          </a:pPr>
                          <a14:m>
                            <m:oMath xmlns:m="http://schemas.openxmlformats.org/officeDocument/2006/math">
                              <m:r>
                                <a:rPr lang="en-IN" sz="1100" smtClean="0">
                                  <a:effectLst/>
                                  <a:latin typeface="Cambria Math" panose="02040503050406030204" pitchFamily="18" charset="0"/>
                                </a:rPr>
                                <m:t>3∗</m:t>
                              </m:r>
                              <m:d>
                                <m:dPr>
                                  <m:begChr m:val="["/>
                                  <m:endChr m:val="]"/>
                                  <m:ctrlPr>
                                    <a:rPr lang="en-GB" sz="1100" i="1">
                                      <a:effectLst/>
                                      <a:latin typeface="Cambria Math" panose="02040503050406030204" pitchFamily="18" charset="0"/>
                                    </a:rPr>
                                  </m:ctrlPr>
                                </m:dPr>
                                <m:e>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r>
                                        <a:rPr lang="en-IN" sz="1100">
                                          <a:effectLst/>
                                          <a:latin typeface="Cambria Math" panose="02040503050406030204" pitchFamily="18" charset="0"/>
                                        </a:rPr>
                                        <m:t>𝑃𝑇𝐶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𝐷𝐶</m:t>
                                          </m:r>
                                        </m:e>
                                      </m:d>
                                      <m:r>
                                        <a:rPr lang="en-IN" sz="1100">
                                          <a:effectLst/>
                                          <a:latin typeface="Cambria Math" panose="02040503050406030204" pitchFamily="18" charset="0"/>
                                        </a:rPr>
                                        <m:t>∗</m:t>
                                      </m:r>
                                      <m:d>
                                        <m:dPr>
                                          <m:ctrlPr>
                                            <a:rPr lang="en-GB" sz="1100" i="1">
                                              <a:effectLst/>
                                              <a:latin typeface="Cambria Math" panose="02040503050406030204" pitchFamily="18" charset="0"/>
                                            </a:rPr>
                                          </m:ctrlPr>
                                        </m:dPr>
                                        <m:e>
                                          <m:r>
                                            <a:rPr lang="en-IN" sz="1100">
                                              <a:effectLst/>
                                              <a:latin typeface="Cambria Math" panose="02040503050406030204" pitchFamily="18" charset="0"/>
                                            </a:rPr>
                                            <m:t>1−</m:t>
                                          </m:r>
                                          <m:r>
                                            <a:rPr lang="en-IN" sz="1100">
                                              <a:effectLst/>
                                              <a:latin typeface="Cambria Math" panose="02040503050406030204" pitchFamily="18" charset="0"/>
                                            </a:rPr>
                                            <m:t>𝑃𝑇𝐶</m:t>
                                          </m:r>
                                        </m:e>
                                      </m:d>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𝑀𝑇𝑖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f>
                                    <m:fPr>
                                      <m:ctrlPr>
                                        <a:rPr lang="en-GB" sz="1100" i="1">
                                          <a:effectLst/>
                                          <a:latin typeface="Cambria Math" panose="02040503050406030204" pitchFamily="18" charset="0"/>
                                        </a:rPr>
                                      </m:ctrlPr>
                                    </m:fPr>
                                    <m:num>
                                      <m:r>
                                        <a:rPr lang="en-IN" sz="1100">
                                          <a:effectLst/>
                                          <a:latin typeface="Cambria Math" panose="02040503050406030204" pitchFamily="18" charset="0"/>
                                        </a:rPr>
                                        <m:t>𝐷𝐶</m:t>
                                      </m:r>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𝐷𝑖</m:t>
                                      </m:r>
                                    </m:num>
                                    <m:den>
                                      <m:r>
                                        <a:rPr lang="en-IN" sz="1100">
                                          <a:effectLst/>
                                          <a:latin typeface="Cambria Math" panose="02040503050406030204" pitchFamily="18" charset="0"/>
                                        </a:rPr>
                                        <m:t>2</m:t>
                                      </m:r>
                                    </m:den>
                                  </m:f>
                                  <m:r>
                                    <a:rPr lang="en-IN" sz="1100">
                                      <a:effectLst/>
                                      <a:latin typeface="Cambria Math" panose="02040503050406030204" pitchFamily="18" charset="0"/>
                                    </a:rPr>
                                    <m:t>+</m:t>
                                  </m:r>
                                  <m:sSub>
                                    <m:sSubPr>
                                      <m:ctrlPr>
                                        <a:rPr lang="en-GB" sz="1100" i="1">
                                          <a:effectLst/>
                                          <a:latin typeface="Cambria Math" panose="02040503050406030204" pitchFamily="18" charset="0"/>
                                        </a:rPr>
                                      </m:ctrlPr>
                                    </m:sSubPr>
                                    <m:e>
                                      <m:r>
                                        <a:rPr lang="en-IN" sz="1100">
                                          <a:effectLst/>
                                          <a:latin typeface="Cambria Math" panose="02040503050406030204" pitchFamily="18" charset="0"/>
                                        </a:rPr>
                                        <m:t>𝜆</m:t>
                                      </m:r>
                                    </m:e>
                                    <m:sub>
                                      <m:r>
                                        <a:rPr lang="en-IN" sz="1100">
                                          <a:effectLst/>
                                          <a:latin typeface="Cambria Math" panose="02040503050406030204" pitchFamily="18" charset="0"/>
                                        </a:rPr>
                                        <m:t>𝑑</m:t>
                                      </m:r>
                                    </m:sub>
                                  </m:sSub>
                                  <m:r>
                                    <a:rPr lang="en-IN" sz="1100">
                                      <a:effectLst/>
                                      <a:latin typeface="Cambria Math" panose="02040503050406030204" pitchFamily="18" charset="0"/>
                                    </a:rPr>
                                    <m:t>∗</m:t>
                                  </m:r>
                                  <m:r>
                                    <a:rPr lang="en-IN" sz="1100">
                                      <a:effectLst/>
                                      <a:latin typeface="Cambria Math" panose="02040503050406030204" pitchFamily="18" charset="0"/>
                                    </a:rPr>
                                    <m:t>𝑀𝑅</m:t>
                                  </m:r>
                                  <m:r>
                                    <m:rPr>
                                      <m:sty m:val="p"/>
                                    </m:rPr>
                                    <a:rPr lang="en-US" sz="1100" b="0" i="0" smtClean="0">
                                      <a:effectLst/>
                                      <a:latin typeface="Cambria Math" panose="02040503050406030204" pitchFamily="18" charset="0"/>
                                    </a:rPr>
                                    <m:t>T</m:t>
                                  </m:r>
                                </m:e>
                              </m:d>
                            </m:oMath>
                          </a14:m>
                          <a:r>
                            <a:rPr lang="en-IN" sz="1100" dirty="0">
                              <a:effectLst/>
                            </a:rPr>
                            <a:t> </a:t>
                          </a:r>
                          <a:endParaRPr lang="en-GB"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5982865"/>
                      </a:ext>
                    </a:extLst>
                  </a:tr>
                </a:tbl>
              </a:graphicData>
            </a:graphic>
          </p:graphicFrame>
        </mc:Choice>
        <mc:Fallback>
          <p:graphicFrame>
            <p:nvGraphicFramePr>
              <p:cNvPr id="9" name="Table 8">
                <a:extLst>
                  <a:ext uri="{FF2B5EF4-FFF2-40B4-BE49-F238E27FC236}">
                    <a16:creationId xmlns:a16="http://schemas.microsoft.com/office/drawing/2014/main" id="{99FDB641-55D9-7140-234D-BCF798A34927}"/>
                  </a:ext>
                </a:extLst>
              </p:cNvPr>
              <p:cNvGraphicFramePr/>
              <p:nvPr>
                <p:extLst>
                  <p:ext uri="{D42A27DB-BD31-4B8C-83A1-F6EECF244321}">
                    <p14:modId xmlns:p14="http://schemas.microsoft.com/office/powerpoint/2010/main" val="3364823880"/>
                  </p:ext>
                </p:extLst>
              </p:nvPr>
            </p:nvGraphicFramePr>
            <p:xfrm>
              <a:off x="384931" y="1310993"/>
              <a:ext cx="11386759" cy="3362260"/>
            </p:xfrm>
            <a:graphic>
              <a:graphicData uri="http://schemas.openxmlformats.org/drawingml/2006/table">
                <a:tbl>
                  <a:tblPr firstRow="1" firstCol="1" bandRow="1">
                    <a:tableStyleId>{5C22544A-7EE6-4342-B048-85BDC9FD1C3A}</a:tableStyleId>
                  </a:tblPr>
                  <a:tblGrid>
                    <a:gridCol w="969416">
                      <a:extLst>
                        <a:ext uri="{9D8B030D-6E8A-4147-A177-3AD203B41FA5}">
                          <a16:colId xmlns:a16="http://schemas.microsoft.com/office/drawing/2014/main" val="3628352271"/>
                        </a:ext>
                      </a:extLst>
                    </a:gridCol>
                    <a:gridCol w="10417343">
                      <a:extLst>
                        <a:ext uri="{9D8B030D-6E8A-4147-A177-3AD203B41FA5}">
                          <a16:colId xmlns:a16="http://schemas.microsoft.com/office/drawing/2014/main" val="562910754"/>
                        </a:ext>
                      </a:extLst>
                    </a:gridCol>
                  </a:tblGrid>
                  <a:tr h="372051">
                    <a:tc>
                      <a:txBody>
                        <a:bodyPr/>
                        <a:lstStyle/>
                        <a:p>
                          <a:pPr algn="ctr">
                            <a:lnSpc>
                              <a:spcPct val="115000"/>
                            </a:lnSpc>
                            <a:spcAft>
                              <a:spcPts val="1000"/>
                            </a:spcAft>
                          </a:pPr>
                          <a:r>
                            <a:rPr lang="en-IN" sz="1100">
                              <a:solidFill>
                                <a:schemeClr val="tx1"/>
                              </a:solidFill>
                              <a:effectLst/>
                            </a:rPr>
                            <a:t>Architecture</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ct val="115000"/>
                            </a:lnSpc>
                            <a:spcAft>
                              <a:spcPts val="1000"/>
                            </a:spcAft>
                          </a:pPr>
                          <a:r>
                            <a:rPr lang="en-IN" sz="1100">
                              <a:solidFill>
                                <a:schemeClr val="tx1"/>
                              </a:solidFill>
                              <a:effectLst/>
                            </a:rPr>
                            <a:t>“Average before” PFDAVG formulas for voting configuration with consideration of CCF, diagnostics, MTTR, PTC and </a:t>
                          </a:r>
                          <a:r>
                            <a:rPr lang="en-IN" sz="1100" err="1">
                              <a:solidFill>
                                <a:schemeClr val="tx1"/>
                              </a:solidFill>
                              <a:effectLst/>
                            </a:rPr>
                            <a:t>MTi</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440784580"/>
                      </a:ext>
                    </a:extLst>
                  </a:tr>
                  <a:tr h="311343">
                    <a:tc>
                      <a:txBody>
                        <a:bodyPr/>
                        <a:lstStyle/>
                        <a:p>
                          <a:pPr algn="ctr">
                            <a:lnSpc>
                              <a:spcPct val="115000"/>
                            </a:lnSpc>
                            <a:spcBef>
                              <a:spcPts val="300"/>
                            </a:spcBef>
                            <a:spcAft>
                              <a:spcPts val="600"/>
                            </a:spcAft>
                          </a:pPr>
                          <a:r>
                            <a:rPr lang="en-IN" sz="1100" err="1">
                              <a:solidFill>
                                <a:schemeClr val="tx1"/>
                              </a:solidFill>
                              <a:effectLst/>
                            </a:rPr>
                            <a:t>1oo1</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121569" r="-234" b="-870588"/>
                          </a:stretch>
                        </a:blipFill>
                      </a:tcPr>
                    </a:tc>
                    <a:extLst>
                      <a:ext uri="{0D108BD9-81ED-4DB2-BD59-A6C34878D82A}">
                        <a16:rowId xmlns:a16="http://schemas.microsoft.com/office/drawing/2014/main" val="1689055461"/>
                      </a:ext>
                    </a:extLst>
                  </a:tr>
                  <a:tr h="659137">
                    <a:tc>
                      <a:txBody>
                        <a:bodyPr/>
                        <a:lstStyle/>
                        <a:p>
                          <a:pPr algn="ctr">
                            <a:lnSpc>
                              <a:spcPct val="115000"/>
                            </a:lnSpc>
                            <a:spcBef>
                              <a:spcPts val="300"/>
                            </a:spcBef>
                            <a:spcAft>
                              <a:spcPts val="600"/>
                            </a:spcAft>
                          </a:pPr>
                          <a:r>
                            <a:rPr lang="en-IN" sz="1100" dirty="0">
                              <a:solidFill>
                                <a:schemeClr val="tx1"/>
                              </a:solidFill>
                              <a:effectLst/>
                            </a:rPr>
                            <a:t>1oo2</a:t>
                          </a:r>
                          <a:endParaRPr lang="en-GB"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104630" r="-234" b="-311111"/>
                          </a:stretch>
                        </a:blipFill>
                      </a:tcPr>
                    </a:tc>
                    <a:extLst>
                      <a:ext uri="{0D108BD9-81ED-4DB2-BD59-A6C34878D82A}">
                        <a16:rowId xmlns:a16="http://schemas.microsoft.com/office/drawing/2014/main" val="2799781748"/>
                      </a:ext>
                    </a:extLst>
                  </a:tr>
                  <a:tr h="659137">
                    <a:tc>
                      <a:txBody>
                        <a:bodyPr/>
                        <a:lstStyle/>
                        <a:p>
                          <a:pPr algn="ctr">
                            <a:lnSpc>
                              <a:spcPct val="115000"/>
                            </a:lnSpc>
                            <a:spcBef>
                              <a:spcPts val="300"/>
                            </a:spcBef>
                            <a:spcAft>
                              <a:spcPts val="600"/>
                            </a:spcAft>
                          </a:pPr>
                          <a:r>
                            <a:rPr lang="en-IN" sz="1100" err="1">
                              <a:solidFill>
                                <a:schemeClr val="tx1"/>
                              </a:solidFill>
                              <a:effectLst/>
                            </a:rPr>
                            <a:t>1oo3</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202752" r="-234" b="-208257"/>
                          </a:stretch>
                        </a:blipFill>
                      </a:tcPr>
                    </a:tc>
                    <a:extLst>
                      <a:ext uri="{0D108BD9-81ED-4DB2-BD59-A6C34878D82A}">
                        <a16:rowId xmlns:a16="http://schemas.microsoft.com/office/drawing/2014/main" val="2113998973"/>
                      </a:ext>
                    </a:extLst>
                  </a:tr>
                  <a:tr h="390112">
                    <a:tc>
                      <a:txBody>
                        <a:bodyPr/>
                        <a:lstStyle/>
                        <a:p>
                          <a:pPr algn="ctr">
                            <a:lnSpc>
                              <a:spcPct val="115000"/>
                            </a:lnSpc>
                            <a:spcBef>
                              <a:spcPts val="300"/>
                            </a:spcBef>
                            <a:spcAft>
                              <a:spcPts val="600"/>
                            </a:spcAft>
                          </a:pPr>
                          <a:r>
                            <a:rPr lang="en-IN" sz="1100" err="1">
                              <a:solidFill>
                                <a:schemeClr val="tx1"/>
                              </a:solidFill>
                              <a:effectLst/>
                            </a:rPr>
                            <a:t>2oo2</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515625" r="-234" b="-254688"/>
                          </a:stretch>
                        </a:blipFill>
                      </a:tcPr>
                    </a:tc>
                    <a:extLst>
                      <a:ext uri="{0D108BD9-81ED-4DB2-BD59-A6C34878D82A}">
                        <a16:rowId xmlns:a16="http://schemas.microsoft.com/office/drawing/2014/main" val="3384755743"/>
                      </a:ext>
                    </a:extLst>
                  </a:tr>
                  <a:tr h="659137">
                    <a:tc>
                      <a:txBody>
                        <a:bodyPr/>
                        <a:lstStyle/>
                        <a:p>
                          <a:pPr algn="ctr">
                            <a:lnSpc>
                              <a:spcPct val="115000"/>
                            </a:lnSpc>
                            <a:spcBef>
                              <a:spcPts val="300"/>
                            </a:spcBef>
                            <a:spcAft>
                              <a:spcPts val="600"/>
                            </a:spcAft>
                          </a:pPr>
                          <a:r>
                            <a:rPr lang="en-IN" sz="1100" dirty="0">
                              <a:solidFill>
                                <a:schemeClr val="tx1"/>
                              </a:solidFill>
                              <a:effectLst/>
                            </a:rPr>
                            <a:t>2oo3</a:t>
                          </a:r>
                          <a:endParaRPr lang="en-GB"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364815" r="-234" b="-50926"/>
                          </a:stretch>
                        </a:blipFill>
                      </a:tcPr>
                    </a:tc>
                    <a:extLst>
                      <a:ext uri="{0D108BD9-81ED-4DB2-BD59-A6C34878D82A}">
                        <a16:rowId xmlns:a16="http://schemas.microsoft.com/office/drawing/2014/main" val="1454904707"/>
                      </a:ext>
                    </a:extLst>
                  </a:tr>
                  <a:tr h="311343">
                    <a:tc>
                      <a:txBody>
                        <a:bodyPr/>
                        <a:lstStyle/>
                        <a:p>
                          <a:pPr algn="ctr">
                            <a:lnSpc>
                              <a:spcPct val="115000"/>
                            </a:lnSpc>
                            <a:spcBef>
                              <a:spcPts val="300"/>
                            </a:spcBef>
                            <a:spcAft>
                              <a:spcPts val="600"/>
                            </a:spcAft>
                          </a:pPr>
                          <a:r>
                            <a:rPr lang="en-IN" sz="1100" err="1">
                              <a:solidFill>
                                <a:schemeClr val="tx1"/>
                              </a:solidFill>
                              <a:effectLst/>
                            </a:rPr>
                            <a:t>3oo3</a:t>
                          </a:r>
                          <a:endParaRPr lang="en-GB"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blipFill>
                          <a:blip r:embed="rId6"/>
                          <a:stretch>
                            <a:fillRect l="-9357" t="-984314" r="-234" b="-7843"/>
                          </a:stretch>
                        </a:blipFill>
                      </a:tcPr>
                    </a:tc>
                    <a:extLst>
                      <a:ext uri="{0D108BD9-81ED-4DB2-BD59-A6C34878D82A}">
                        <a16:rowId xmlns:a16="http://schemas.microsoft.com/office/drawing/2014/main" val="3965982865"/>
                      </a:ext>
                    </a:extLst>
                  </a:tr>
                </a:tbl>
              </a:graphicData>
            </a:graphic>
          </p:graphicFrame>
        </mc:Fallback>
      </mc:AlternateContent>
    </p:spTree>
    <p:extLst>
      <p:ext uri="{BB962C8B-B14F-4D97-AF65-F5344CB8AC3E}">
        <p14:creationId xmlns:p14="http://schemas.microsoft.com/office/powerpoint/2010/main" val="85570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Why is Proof Test Coverage Important?</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graphicFrame>
        <p:nvGraphicFramePr>
          <p:cNvPr id="2" name="Table 1">
            <a:extLst>
              <a:ext uri="{FF2B5EF4-FFF2-40B4-BE49-F238E27FC236}">
                <a16:creationId xmlns:a16="http://schemas.microsoft.com/office/drawing/2014/main" id="{76B3B1BC-1DB0-6D2A-1747-83F8C7F83223}"/>
              </a:ext>
            </a:extLst>
          </p:cNvPr>
          <p:cNvGraphicFramePr>
            <a:graphicFrameLocks noGrp="1"/>
          </p:cNvGraphicFramePr>
          <p:nvPr>
            <p:extLst>
              <p:ext uri="{D42A27DB-BD31-4B8C-83A1-F6EECF244321}">
                <p14:modId xmlns:p14="http://schemas.microsoft.com/office/powerpoint/2010/main" val="12429640"/>
              </p:ext>
            </p:extLst>
          </p:nvPr>
        </p:nvGraphicFramePr>
        <p:xfrm>
          <a:off x="839879" y="1013139"/>
          <a:ext cx="10236195" cy="2266950"/>
        </p:xfrm>
        <a:graphic>
          <a:graphicData uri="http://schemas.openxmlformats.org/drawingml/2006/table">
            <a:tbl>
              <a:tblPr/>
              <a:tblGrid>
                <a:gridCol w="1655165">
                  <a:extLst>
                    <a:ext uri="{9D8B030D-6E8A-4147-A177-3AD203B41FA5}">
                      <a16:colId xmlns:a16="http://schemas.microsoft.com/office/drawing/2014/main" val="3111988023"/>
                    </a:ext>
                  </a:extLst>
                </a:gridCol>
                <a:gridCol w="821713">
                  <a:extLst>
                    <a:ext uri="{9D8B030D-6E8A-4147-A177-3AD203B41FA5}">
                      <a16:colId xmlns:a16="http://schemas.microsoft.com/office/drawing/2014/main" val="1808505618"/>
                    </a:ext>
                  </a:extLst>
                </a:gridCol>
                <a:gridCol w="763019">
                  <a:extLst>
                    <a:ext uri="{9D8B030D-6E8A-4147-A177-3AD203B41FA5}">
                      <a16:colId xmlns:a16="http://schemas.microsoft.com/office/drawing/2014/main" val="981230694"/>
                    </a:ext>
                  </a:extLst>
                </a:gridCol>
                <a:gridCol w="763019">
                  <a:extLst>
                    <a:ext uri="{9D8B030D-6E8A-4147-A177-3AD203B41FA5}">
                      <a16:colId xmlns:a16="http://schemas.microsoft.com/office/drawing/2014/main" val="33212445"/>
                    </a:ext>
                  </a:extLst>
                </a:gridCol>
                <a:gridCol w="763019">
                  <a:extLst>
                    <a:ext uri="{9D8B030D-6E8A-4147-A177-3AD203B41FA5}">
                      <a16:colId xmlns:a16="http://schemas.microsoft.com/office/drawing/2014/main" val="252391112"/>
                    </a:ext>
                  </a:extLst>
                </a:gridCol>
                <a:gridCol w="763019">
                  <a:extLst>
                    <a:ext uri="{9D8B030D-6E8A-4147-A177-3AD203B41FA5}">
                      <a16:colId xmlns:a16="http://schemas.microsoft.com/office/drawing/2014/main" val="950419078"/>
                    </a:ext>
                  </a:extLst>
                </a:gridCol>
                <a:gridCol w="763019">
                  <a:extLst>
                    <a:ext uri="{9D8B030D-6E8A-4147-A177-3AD203B41FA5}">
                      <a16:colId xmlns:a16="http://schemas.microsoft.com/office/drawing/2014/main" val="2721627452"/>
                    </a:ext>
                  </a:extLst>
                </a:gridCol>
                <a:gridCol w="528244">
                  <a:extLst>
                    <a:ext uri="{9D8B030D-6E8A-4147-A177-3AD203B41FA5}">
                      <a16:colId xmlns:a16="http://schemas.microsoft.com/office/drawing/2014/main" val="126738656"/>
                    </a:ext>
                  </a:extLst>
                </a:gridCol>
                <a:gridCol w="528244">
                  <a:extLst>
                    <a:ext uri="{9D8B030D-6E8A-4147-A177-3AD203B41FA5}">
                      <a16:colId xmlns:a16="http://schemas.microsoft.com/office/drawing/2014/main" val="4207008071"/>
                    </a:ext>
                  </a:extLst>
                </a:gridCol>
                <a:gridCol w="622154">
                  <a:extLst>
                    <a:ext uri="{9D8B030D-6E8A-4147-A177-3AD203B41FA5}">
                      <a16:colId xmlns:a16="http://schemas.microsoft.com/office/drawing/2014/main" val="577090924"/>
                    </a:ext>
                  </a:extLst>
                </a:gridCol>
                <a:gridCol w="622154">
                  <a:extLst>
                    <a:ext uri="{9D8B030D-6E8A-4147-A177-3AD203B41FA5}">
                      <a16:colId xmlns:a16="http://schemas.microsoft.com/office/drawing/2014/main" val="3734724845"/>
                    </a:ext>
                  </a:extLst>
                </a:gridCol>
                <a:gridCol w="821713">
                  <a:extLst>
                    <a:ext uri="{9D8B030D-6E8A-4147-A177-3AD203B41FA5}">
                      <a16:colId xmlns:a16="http://schemas.microsoft.com/office/drawing/2014/main" val="91075978"/>
                    </a:ext>
                  </a:extLst>
                </a:gridCol>
                <a:gridCol w="821713">
                  <a:extLst>
                    <a:ext uri="{9D8B030D-6E8A-4147-A177-3AD203B41FA5}">
                      <a16:colId xmlns:a16="http://schemas.microsoft.com/office/drawing/2014/main" val="4012097789"/>
                    </a:ext>
                  </a:extLst>
                </a:gridCol>
              </a:tblGrid>
              <a:tr h="361950">
                <a:tc rowSpan="2">
                  <a:txBody>
                    <a:bodyPr/>
                    <a:lstStyle/>
                    <a:p>
                      <a:pPr algn="ctr" fontAlgn="ctr"/>
                      <a:r>
                        <a:rPr lang="en-GB" sz="1100" b="0" i="0" u="none" strike="noStrike" dirty="0">
                          <a:solidFill>
                            <a:srgbClr val="FFFFFF"/>
                          </a:solidFill>
                          <a:effectLst/>
                          <a:latin typeface="Calibri (Body)"/>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rowSpan="2">
                  <a:txBody>
                    <a:bodyPr/>
                    <a:lstStyle/>
                    <a:p>
                      <a:pPr algn="ctr" fontAlgn="ctr"/>
                      <a:r>
                        <a:rPr lang="en-GB" sz="1100" b="0" i="0" u="none" strike="noStrike" dirty="0">
                          <a:solidFill>
                            <a:srgbClr val="FFFFFF"/>
                          </a:solidFill>
                          <a:effectLst/>
                          <a:latin typeface="Calibri (Body)"/>
                        </a:rPr>
                        <a:t>Architecture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Failure Rate</a:t>
                      </a:r>
                      <a:br>
                        <a:rPr lang="en-GB" sz="1100" b="0" i="0" u="none" strike="noStrike" dirty="0">
                          <a:solidFill>
                            <a:srgbClr val="FFFFFF"/>
                          </a:solidFill>
                          <a:effectLst/>
                          <a:latin typeface="Calibri (Body)"/>
                        </a:rPr>
                      </a:br>
                      <a:r>
                        <a:rPr lang="en-GB" sz="1100" b="0" i="0" u="none" strike="noStrike" dirty="0">
                          <a:solidFill>
                            <a:srgbClr val="FFFFFF"/>
                          </a:solidFill>
                          <a:effectLst/>
                          <a:latin typeface="Calibri (Body)"/>
                        </a:rPr>
                        <a:t>(</a:t>
                      </a:r>
                      <a:r>
                        <a:rPr lang="el-GR" sz="1100" b="0" i="0" u="none" strike="noStrike" dirty="0">
                          <a:solidFill>
                            <a:srgbClr val="FFFFFF"/>
                          </a:solidFill>
                          <a:effectLst/>
                          <a:latin typeface="Calibri (Body)"/>
                        </a:rPr>
                        <a:t>λ</a:t>
                      </a:r>
                      <a:r>
                        <a:rPr lang="en-GB" sz="1100" b="0" i="0" u="none" strike="noStrike" dirty="0">
                          <a:solidFill>
                            <a:srgbClr val="FFFFFF"/>
                          </a:solidFill>
                          <a:effectLst/>
                          <a:latin typeface="Calibri (Body)"/>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Failure Rate</a:t>
                      </a:r>
                      <a:br>
                        <a:rPr lang="en-GB" sz="1100" b="0" i="0" u="none" strike="noStrike">
                          <a:solidFill>
                            <a:srgbClr val="FFFFFF"/>
                          </a:solidFill>
                          <a:effectLst/>
                          <a:latin typeface="Calibri (Body)"/>
                        </a:rPr>
                      </a:br>
                      <a:r>
                        <a:rPr lang="en-GB" sz="1100" b="0" i="0" u="none" strike="noStrike">
                          <a:solidFill>
                            <a:srgbClr val="FFFFFF"/>
                          </a:solidFill>
                          <a:effectLst/>
                          <a:latin typeface="Calibri (Body)"/>
                        </a:rPr>
                        <a:t>(</a:t>
                      </a:r>
                      <a:r>
                        <a:rPr lang="el-GR" sz="1100" b="0" i="0" u="none" strike="noStrike">
                          <a:solidFill>
                            <a:srgbClr val="FFFFFF"/>
                          </a:solidFill>
                          <a:effectLst/>
                          <a:latin typeface="Calibri (Body)"/>
                        </a:rPr>
                        <a:t>λ</a:t>
                      </a:r>
                      <a:r>
                        <a:rPr lang="en-GB" sz="1100" b="0" i="0" u="none" strike="noStrike">
                          <a:solidFill>
                            <a:srgbClr val="FFFFFF"/>
                          </a:solidFill>
                          <a:effectLst/>
                          <a:latin typeface="Calibri (Body)"/>
                        </a:rPr>
                        <a:t>DU 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Failure Rate</a:t>
                      </a:r>
                      <a:br>
                        <a:rPr lang="en-GB" sz="1100" b="0" i="0" u="none" strike="noStrike" dirty="0">
                          <a:solidFill>
                            <a:srgbClr val="FFFFFF"/>
                          </a:solidFill>
                          <a:effectLst/>
                          <a:latin typeface="Calibri (Body)"/>
                        </a:rPr>
                      </a:br>
                      <a:r>
                        <a:rPr lang="en-GB" sz="1100" b="0" i="0" u="none" strike="noStrike" dirty="0">
                          <a:solidFill>
                            <a:srgbClr val="FFFFFF"/>
                          </a:solidFill>
                          <a:effectLst/>
                          <a:latin typeface="Calibri (Body)"/>
                        </a:rPr>
                        <a:t>(</a:t>
                      </a:r>
                      <a:r>
                        <a:rPr lang="el-GR" sz="1100" b="0" i="0" u="none" strike="noStrike" dirty="0">
                          <a:solidFill>
                            <a:srgbClr val="FFFFFF"/>
                          </a:solidFill>
                          <a:effectLst/>
                          <a:latin typeface="Calibri (Body)"/>
                        </a:rPr>
                        <a:t>λ</a:t>
                      </a:r>
                      <a:r>
                        <a:rPr lang="en-GB" sz="1100" b="0" i="0" u="none" strike="noStrike" dirty="0">
                          <a:solidFill>
                            <a:srgbClr val="FFFFFF"/>
                          </a:solidFill>
                          <a:effectLst/>
                          <a:latin typeface="Calibri (Body)"/>
                        </a:rPr>
                        <a:t>DD 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DC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CCF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MTTR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Misson 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PFDavg</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500825182"/>
                  </a:ext>
                </a:extLst>
              </a:tr>
              <a:tr h="190500">
                <a:tc vMerge="1">
                  <a:txBody>
                    <a:bodyPr/>
                    <a:lstStyle/>
                    <a:p>
                      <a:endParaRPr lang="en-GB"/>
                    </a:p>
                  </a:txBody>
                  <a:tcPr/>
                </a:tc>
                <a:tc vMerge="1">
                  <a:txBody>
                    <a:bodyPr/>
                    <a:lstStyle/>
                    <a:p>
                      <a:endParaRPr lang="en-GB"/>
                    </a:p>
                  </a:txBody>
                  <a:tcPr/>
                </a:tc>
                <a:tc>
                  <a:txBody>
                    <a:bodyPr/>
                    <a:lstStyle/>
                    <a:p>
                      <a:pPr algn="ctr" fontAlgn="ctr"/>
                      <a:r>
                        <a:rPr lang="en-GB" sz="1100" b="0" i="0" u="none" strike="noStrike">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l-GR" sz="1100" b="0" i="0" u="none" strike="noStrike">
                          <a:solidFill>
                            <a:srgbClr val="FFFFFF"/>
                          </a:solidFill>
                          <a:effectLst/>
                          <a:latin typeface="Calibri (Body)"/>
                        </a:rPr>
                        <a:t>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yr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572673441"/>
                  </a:ext>
                </a:extLst>
              </a:tr>
              <a:tr h="381000">
                <a:tc>
                  <a:txBody>
                    <a:bodyPr/>
                    <a:lstStyle/>
                    <a:p>
                      <a:pPr algn="ctr" fontAlgn="ctr"/>
                      <a:r>
                        <a:rPr lang="en-US" sz="1100" b="0" i="0" u="none" strike="noStrike" dirty="0">
                          <a:solidFill>
                            <a:srgbClr val="FFFFFF"/>
                          </a:solidFill>
                          <a:effectLst/>
                          <a:latin typeface="Calibri" panose="020F0502020204030204" pitchFamily="34" charset="0"/>
                        </a:rPr>
                        <a:t>Pressure Transmitter E+H PMD70 (FAIL 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2oo3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1.14E-06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7.99E-07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2.67E-04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505404"/>
                  </a:ext>
                </a:extLst>
              </a:tr>
              <a:tr h="190500">
                <a:tc>
                  <a:txBody>
                    <a:bodyPr/>
                    <a:lstStyle/>
                    <a:p>
                      <a:pPr algn="ctr" fontAlgn="ctr"/>
                      <a:r>
                        <a:rPr lang="en-GB" sz="1100" b="0" i="0" u="none" strike="noStrike" dirty="0">
                          <a:solidFill>
                            <a:srgbClr val="FFFFFF"/>
                          </a:solidFill>
                          <a:effectLst/>
                          <a:latin typeface="Calibri" panose="020F0502020204030204" pitchFamily="34" charset="0"/>
                        </a:rPr>
                        <a:t>Logic Solver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5.71E-07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5.71E-08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5.14E-07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5.01E-04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312374"/>
                  </a:ext>
                </a:extLst>
              </a:tr>
              <a:tr h="190500">
                <a:tc>
                  <a:txBody>
                    <a:bodyPr/>
                    <a:lstStyle/>
                    <a:p>
                      <a:pPr algn="ctr" fontAlgn="ctr"/>
                      <a:r>
                        <a:rPr lang="en-GB" sz="1100" b="0" i="0" u="none" strike="noStrike" dirty="0">
                          <a:solidFill>
                            <a:srgbClr val="FFFFFF"/>
                          </a:solidFill>
                          <a:effectLst/>
                          <a:latin typeface="Calibri" panose="020F0502020204030204" pitchFamily="34" charset="0"/>
                        </a:rPr>
                        <a:t>Solenoid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0.00E+00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3.30E-03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610501"/>
                  </a:ext>
                </a:extLst>
              </a:tr>
              <a:tr h="381000">
                <a:tc>
                  <a:txBody>
                    <a:bodyPr/>
                    <a:lstStyle/>
                    <a:p>
                      <a:pPr algn="ctr" fontAlgn="ctr"/>
                      <a:r>
                        <a:rPr lang="en-GB" sz="1100" b="0" i="0" u="none" strike="noStrike" dirty="0">
                          <a:solidFill>
                            <a:srgbClr val="FFFFFF"/>
                          </a:solidFill>
                          <a:effectLst/>
                          <a:latin typeface="Calibri" panose="020F0502020204030204" pitchFamily="34" charset="0"/>
                        </a:rPr>
                        <a:t>Final Element (Actuator &amp; Valve Assembly)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1.48E-07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1.48E-07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0.00E+00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1.96E-03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03142"/>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Total PFD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6.03E-03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348477"/>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RRF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915973"/>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Hardware SIL Capability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dirty="0">
                          <a:solidFill>
                            <a:srgbClr val="000000"/>
                          </a:solidFill>
                          <a:effectLst/>
                          <a:latin typeface="Calibri" panose="020F0502020204030204" pitchFamily="34" charset="0"/>
                        </a:rPr>
                        <a:t>SIL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620173"/>
                  </a:ext>
                </a:extLst>
              </a:tr>
            </a:tbl>
          </a:graphicData>
        </a:graphic>
      </p:graphicFrame>
      <p:graphicFrame>
        <p:nvGraphicFramePr>
          <p:cNvPr id="6" name="Table 5">
            <a:extLst>
              <a:ext uri="{FF2B5EF4-FFF2-40B4-BE49-F238E27FC236}">
                <a16:creationId xmlns:a16="http://schemas.microsoft.com/office/drawing/2014/main" id="{537A1863-440E-91F4-CC2F-4660C3F653E3}"/>
              </a:ext>
            </a:extLst>
          </p:cNvPr>
          <p:cNvGraphicFramePr>
            <a:graphicFrameLocks noGrp="1"/>
          </p:cNvGraphicFramePr>
          <p:nvPr>
            <p:extLst>
              <p:ext uri="{D42A27DB-BD31-4B8C-83A1-F6EECF244321}">
                <p14:modId xmlns:p14="http://schemas.microsoft.com/office/powerpoint/2010/main" val="958154095"/>
              </p:ext>
            </p:extLst>
          </p:nvPr>
        </p:nvGraphicFramePr>
        <p:xfrm>
          <a:off x="839878" y="3597486"/>
          <a:ext cx="10236195" cy="2266950"/>
        </p:xfrm>
        <a:graphic>
          <a:graphicData uri="http://schemas.openxmlformats.org/drawingml/2006/table">
            <a:tbl>
              <a:tblPr/>
              <a:tblGrid>
                <a:gridCol w="1655165">
                  <a:extLst>
                    <a:ext uri="{9D8B030D-6E8A-4147-A177-3AD203B41FA5}">
                      <a16:colId xmlns:a16="http://schemas.microsoft.com/office/drawing/2014/main" val="3032665058"/>
                    </a:ext>
                  </a:extLst>
                </a:gridCol>
                <a:gridCol w="821713">
                  <a:extLst>
                    <a:ext uri="{9D8B030D-6E8A-4147-A177-3AD203B41FA5}">
                      <a16:colId xmlns:a16="http://schemas.microsoft.com/office/drawing/2014/main" val="121621923"/>
                    </a:ext>
                  </a:extLst>
                </a:gridCol>
                <a:gridCol w="763019">
                  <a:extLst>
                    <a:ext uri="{9D8B030D-6E8A-4147-A177-3AD203B41FA5}">
                      <a16:colId xmlns:a16="http://schemas.microsoft.com/office/drawing/2014/main" val="3518114916"/>
                    </a:ext>
                  </a:extLst>
                </a:gridCol>
                <a:gridCol w="763019">
                  <a:extLst>
                    <a:ext uri="{9D8B030D-6E8A-4147-A177-3AD203B41FA5}">
                      <a16:colId xmlns:a16="http://schemas.microsoft.com/office/drawing/2014/main" val="3055181689"/>
                    </a:ext>
                  </a:extLst>
                </a:gridCol>
                <a:gridCol w="763019">
                  <a:extLst>
                    <a:ext uri="{9D8B030D-6E8A-4147-A177-3AD203B41FA5}">
                      <a16:colId xmlns:a16="http://schemas.microsoft.com/office/drawing/2014/main" val="615154024"/>
                    </a:ext>
                  </a:extLst>
                </a:gridCol>
                <a:gridCol w="763019">
                  <a:extLst>
                    <a:ext uri="{9D8B030D-6E8A-4147-A177-3AD203B41FA5}">
                      <a16:colId xmlns:a16="http://schemas.microsoft.com/office/drawing/2014/main" val="3667849918"/>
                    </a:ext>
                  </a:extLst>
                </a:gridCol>
                <a:gridCol w="763019">
                  <a:extLst>
                    <a:ext uri="{9D8B030D-6E8A-4147-A177-3AD203B41FA5}">
                      <a16:colId xmlns:a16="http://schemas.microsoft.com/office/drawing/2014/main" val="1687981809"/>
                    </a:ext>
                  </a:extLst>
                </a:gridCol>
                <a:gridCol w="528244">
                  <a:extLst>
                    <a:ext uri="{9D8B030D-6E8A-4147-A177-3AD203B41FA5}">
                      <a16:colId xmlns:a16="http://schemas.microsoft.com/office/drawing/2014/main" val="2174215907"/>
                    </a:ext>
                  </a:extLst>
                </a:gridCol>
                <a:gridCol w="528244">
                  <a:extLst>
                    <a:ext uri="{9D8B030D-6E8A-4147-A177-3AD203B41FA5}">
                      <a16:colId xmlns:a16="http://schemas.microsoft.com/office/drawing/2014/main" val="2942590594"/>
                    </a:ext>
                  </a:extLst>
                </a:gridCol>
                <a:gridCol w="622154">
                  <a:extLst>
                    <a:ext uri="{9D8B030D-6E8A-4147-A177-3AD203B41FA5}">
                      <a16:colId xmlns:a16="http://schemas.microsoft.com/office/drawing/2014/main" val="977610126"/>
                    </a:ext>
                  </a:extLst>
                </a:gridCol>
                <a:gridCol w="622154">
                  <a:extLst>
                    <a:ext uri="{9D8B030D-6E8A-4147-A177-3AD203B41FA5}">
                      <a16:colId xmlns:a16="http://schemas.microsoft.com/office/drawing/2014/main" val="4167705425"/>
                    </a:ext>
                  </a:extLst>
                </a:gridCol>
                <a:gridCol w="821713">
                  <a:extLst>
                    <a:ext uri="{9D8B030D-6E8A-4147-A177-3AD203B41FA5}">
                      <a16:colId xmlns:a16="http://schemas.microsoft.com/office/drawing/2014/main" val="29667871"/>
                    </a:ext>
                  </a:extLst>
                </a:gridCol>
                <a:gridCol w="821713">
                  <a:extLst>
                    <a:ext uri="{9D8B030D-6E8A-4147-A177-3AD203B41FA5}">
                      <a16:colId xmlns:a16="http://schemas.microsoft.com/office/drawing/2014/main" val="4282999202"/>
                    </a:ext>
                  </a:extLst>
                </a:gridCol>
              </a:tblGrid>
              <a:tr h="361950">
                <a:tc rowSpan="2">
                  <a:txBody>
                    <a:bodyPr/>
                    <a:lstStyle/>
                    <a:p>
                      <a:pPr algn="ctr" fontAlgn="ctr"/>
                      <a:r>
                        <a:rPr lang="en-GB" sz="1100" b="0" i="0" u="none" strike="noStrike" dirty="0">
                          <a:solidFill>
                            <a:srgbClr val="FFFFFF"/>
                          </a:solidFill>
                          <a:effectLst/>
                          <a:latin typeface="Calibri (Body)"/>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rowSpan="2">
                  <a:txBody>
                    <a:bodyPr/>
                    <a:lstStyle/>
                    <a:p>
                      <a:pPr algn="ctr" fontAlgn="ctr"/>
                      <a:r>
                        <a:rPr lang="en-GB" sz="1100" b="0" i="0" u="none" strike="noStrike" dirty="0">
                          <a:solidFill>
                            <a:srgbClr val="FFFFFF"/>
                          </a:solidFill>
                          <a:effectLst/>
                          <a:latin typeface="Calibri (Body)"/>
                        </a:rPr>
                        <a:t>Architecture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Failure Rate</a:t>
                      </a:r>
                      <a:br>
                        <a:rPr lang="en-GB" sz="1100" b="0" i="0" u="none" strike="noStrike">
                          <a:solidFill>
                            <a:srgbClr val="FFFFFF"/>
                          </a:solidFill>
                          <a:effectLst/>
                          <a:latin typeface="Calibri (Body)"/>
                        </a:rPr>
                      </a:br>
                      <a:r>
                        <a:rPr lang="en-GB" sz="1100" b="0" i="0" u="none" strike="noStrike">
                          <a:solidFill>
                            <a:srgbClr val="FFFFFF"/>
                          </a:solidFill>
                          <a:effectLst/>
                          <a:latin typeface="Calibri (Body)"/>
                        </a:rPr>
                        <a:t>(</a:t>
                      </a:r>
                      <a:r>
                        <a:rPr lang="el-GR" sz="1100" b="0" i="0" u="none" strike="noStrike">
                          <a:solidFill>
                            <a:srgbClr val="FFFFFF"/>
                          </a:solidFill>
                          <a:effectLst/>
                          <a:latin typeface="Calibri (Body)"/>
                        </a:rPr>
                        <a:t>λ</a:t>
                      </a:r>
                      <a:r>
                        <a:rPr lang="en-GB" sz="1100" b="0" i="0" u="none" strike="noStrike">
                          <a:solidFill>
                            <a:srgbClr val="FFFFFF"/>
                          </a:solidFill>
                          <a:effectLst/>
                          <a:latin typeface="Calibri (Body)"/>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Failure Rate</a:t>
                      </a:r>
                      <a:br>
                        <a:rPr lang="en-GB" sz="1100" b="0" i="0" u="none" strike="noStrike">
                          <a:solidFill>
                            <a:srgbClr val="FFFFFF"/>
                          </a:solidFill>
                          <a:effectLst/>
                          <a:latin typeface="Calibri (Body)"/>
                        </a:rPr>
                      </a:br>
                      <a:r>
                        <a:rPr lang="en-GB" sz="1100" b="0" i="0" u="none" strike="noStrike">
                          <a:solidFill>
                            <a:srgbClr val="FFFFFF"/>
                          </a:solidFill>
                          <a:effectLst/>
                          <a:latin typeface="Calibri (Body)"/>
                        </a:rPr>
                        <a:t>(</a:t>
                      </a:r>
                      <a:r>
                        <a:rPr lang="el-GR" sz="1100" b="0" i="0" u="none" strike="noStrike">
                          <a:solidFill>
                            <a:srgbClr val="FFFFFF"/>
                          </a:solidFill>
                          <a:effectLst/>
                          <a:latin typeface="Calibri (Body)"/>
                        </a:rPr>
                        <a:t>λ</a:t>
                      </a:r>
                      <a:r>
                        <a:rPr lang="en-GB" sz="1100" b="0" i="0" u="none" strike="noStrike">
                          <a:solidFill>
                            <a:srgbClr val="FFFFFF"/>
                          </a:solidFill>
                          <a:effectLst/>
                          <a:latin typeface="Calibri (Body)"/>
                        </a:rPr>
                        <a:t>DU 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Failure Rate</a:t>
                      </a:r>
                      <a:br>
                        <a:rPr lang="en-GB" sz="1100" b="0" i="0" u="none" strike="noStrike">
                          <a:solidFill>
                            <a:srgbClr val="FFFFFF"/>
                          </a:solidFill>
                          <a:effectLst/>
                          <a:latin typeface="Calibri (Body)"/>
                        </a:rPr>
                      </a:br>
                      <a:r>
                        <a:rPr lang="en-GB" sz="1100" b="0" i="0" u="none" strike="noStrike">
                          <a:solidFill>
                            <a:srgbClr val="FFFFFF"/>
                          </a:solidFill>
                          <a:effectLst/>
                          <a:latin typeface="Calibri (Body)"/>
                        </a:rPr>
                        <a:t>(</a:t>
                      </a:r>
                      <a:r>
                        <a:rPr lang="el-GR" sz="1100" b="0" i="0" u="none" strike="noStrike">
                          <a:solidFill>
                            <a:srgbClr val="FFFFFF"/>
                          </a:solidFill>
                          <a:effectLst/>
                          <a:latin typeface="Calibri (Body)"/>
                        </a:rPr>
                        <a:t>λ</a:t>
                      </a:r>
                      <a:r>
                        <a:rPr lang="en-GB" sz="1100" b="0" i="0" u="none" strike="noStrike">
                          <a:solidFill>
                            <a:srgbClr val="FFFFFF"/>
                          </a:solidFill>
                          <a:effectLst/>
                          <a:latin typeface="Calibri (Body)"/>
                        </a:rPr>
                        <a:t>DD 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DC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CCF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PTC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MTTR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Misson 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PFDavg</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765244557"/>
                  </a:ext>
                </a:extLst>
              </a:tr>
              <a:tr h="190500">
                <a:tc vMerge="1">
                  <a:txBody>
                    <a:bodyPr/>
                    <a:lstStyle/>
                    <a:p>
                      <a:endParaRPr lang="en-GB"/>
                    </a:p>
                  </a:txBody>
                  <a:tcPr/>
                </a:tc>
                <a:tc vMerge="1">
                  <a:txBody>
                    <a:bodyPr/>
                    <a:lstStyle/>
                    <a:p>
                      <a:endParaRPr lang="en-GB"/>
                    </a:p>
                  </a:txBody>
                  <a:tcPr/>
                </a:tc>
                <a:tc>
                  <a:txBody>
                    <a:bodyPr/>
                    <a:lstStyle/>
                    <a:p>
                      <a:pPr algn="ctr" fontAlgn="ctr"/>
                      <a:r>
                        <a:rPr lang="en-GB" sz="1100" b="0" i="0" u="none" strike="noStrike">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FFFFFF"/>
                          </a:solidFill>
                          <a:effectLst/>
                          <a:latin typeface="Calibri (Body)"/>
                        </a:rPr>
                        <a:t>1/hr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l-GR" sz="1100" b="0" i="0" u="none" strike="noStrike">
                          <a:solidFill>
                            <a:srgbClr val="FFFFFF"/>
                          </a:solidFill>
                          <a:effectLst/>
                          <a:latin typeface="Calibri (Body)"/>
                        </a:rPr>
                        <a:t>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err="1">
                          <a:solidFill>
                            <a:srgbClr val="FFFFFF"/>
                          </a:solidFill>
                          <a:effectLst/>
                          <a:latin typeface="Calibri (Body)"/>
                        </a:rPr>
                        <a:t>ms</a:t>
                      </a:r>
                      <a:endParaRPr lang="en-GB" sz="1100" b="0" i="0" u="none" strike="noStrike" dirty="0">
                        <a:solidFill>
                          <a:srgbClr val="FFFFFF"/>
                        </a:solidFill>
                        <a:effectLst/>
                        <a:latin typeface="Calibri (Bod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hr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err="1">
                          <a:solidFill>
                            <a:srgbClr val="FFFFFF"/>
                          </a:solidFill>
                          <a:effectLst/>
                          <a:latin typeface="Calibri (Body)"/>
                        </a:rPr>
                        <a:t>yr</a:t>
                      </a:r>
                      <a:endParaRPr lang="en-GB" sz="1100" b="0" i="0" u="none" strike="noStrike" dirty="0">
                        <a:solidFill>
                          <a:srgbClr val="FFFFFF"/>
                        </a:solidFill>
                        <a:effectLst/>
                        <a:latin typeface="Calibri (Body)"/>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dirty="0">
                          <a:solidFill>
                            <a:srgbClr val="FFFFFF"/>
                          </a:solidFill>
                          <a:effectLst/>
                          <a:latin typeface="Calibri (Body)"/>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443696457"/>
                  </a:ext>
                </a:extLst>
              </a:tr>
              <a:tr h="381000">
                <a:tc>
                  <a:txBody>
                    <a:bodyPr/>
                    <a:lstStyle/>
                    <a:p>
                      <a:pPr algn="ctr" fontAlgn="ctr"/>
                      <a:r>
                        <a:rPr lang="en-US" sz="1100" b="0" i="0" u="none" strike="noStrike" dirty="0">
                          <a:solidFill>
                            <a:srgbClr val="FFFFFF"/>
                          </a:solidFill>
                          <a:effectLst/>
                          <a:latin typeface="Calibri" panose="020F0502020204030204" pitchFamily="34" charset="0"/>
                        </a:rPr>
                        <a:t>Pressure Transmitter E+H PMD70 (FAIL 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2oo3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1.14E-06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7.99E-07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2.34E-04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174352"/>
                  </a:ext>
                </a:extLst>
              </a:tr>
              <a:tr h="190500">
                <a:tc>
                  <a:txBody>
                    <a:bodyPr/>
                    <a:lstStyle/>
                    <a:p>
                      <a:pPr algn="ctr" fontAlgn="ctr"/>
                      <a:r>
                        <a:rPr lang="en-GB" sz="1100" b="0" i="0" u="none" strike="noStrike">
                          <a:solidFill>
                            <a:srgbClr val="FFFFFF"/>
                          </a:solidFill>
                          <a:effectLst/>
                          <a:latin typeface="Calibri" panose="020F0502020204030204" pitchFamily="34" charset="0"/>
                        </a:rPr>
                        <a:t>Logic Solver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5.71E-07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5.71E-08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5.14E-07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2.64E-04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474117"/>
                  </a:ext>
                </a:extLst>
              </a:tr>
              <a:tr h="190500">
                <a:tc>
                  <a:txBody>
                    <a:bodyPr/>
                    <a:lstStyle/>
                    <a:p>
                      <a:pPr algn="ctr" fontAlgn="ctr"/>
                      <a:r>
                        <a:rPr lang="en-GB" sz="1100" b="0" i="0" u="none" strike="noStrike" dirty="0">
                          <a:solidFill>
                            <a:srgbClr val="FFFFFF"/>
                          </a:solidFill>
                          <a:effectLst/>
                          <a:latin typeface="Calibri" panose="020F0502020204030204" pitchFamily="34" charset="0"/>
                        </a:rPr>
                        <a:t>Solenoid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3.42E-06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0.00E+00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1.69E-03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655481"/>
                  </a:ext>
                </a:extLst>
              </a:tr>
              <a:tr h="381000">
                <a:tc>
                  <a:txBody>
                    <a:bodyPr/>
                    <a:lstStyle/>
                    <a:p>
                      <a:pPr algn="ctr" fontAlgn="ctr"/>
                      <a:r>
                        <a:rPr lang="en-GB" sz="1100" b="0" i="0" u="none" strike="noStrike" dirty="0">
                          <a:solidFill>
                            <a:srgbClr val="FFFFFF"/>
                          </a:solidFill>
                          <a:effectLst/>
                          <a:latin typeface="Calibri" panose="020F0502020204030204" pitchFamily="34" charset="0"/>
                        </a:rPr>
                        <a:t>Final Element (Actuator &amp; Valve Assembly)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100" b="0" i="0" u="none" strike="noStrike">
                          <a:solidFill>
                            <a:srgbClr val="000000"/>
                          </a:solidFill>
                          <a:effectLst/>
                          <a:latin typeface="Calibri" panose="020F0502020204030204" pitchFamily="34" charset="0"/>
                        </a:rPr>
                        <a:t>1oo1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1.48E-07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1.48E-07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0.00E+00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6.61E-04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388697"/>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Total PFD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2.85E-03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716712"/>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RRF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014453"/>
                  </a:ext>
                </a:extLst>
              </a:tr>
              <a:tr h="190500">
                <a:tc gridSpan="12">
                  <a:txBody>
                    <a:bodyPr/>
                    <a:lstStyle/>
                    <a:p>
                      <a:pPr algn="r" fontAlgn="ctr"/>
                      <a:r>
                        <a:rPr lang="en-GB" sz="1100" b="0" i="0" u="none" strike="noStrike" dirty="0">
                          <a:solidFill>
                            <a:srgbClr val="FFFFFF"/>
                          </a:solidFill>
                          <a:effectLst/>
                          <a:latin typeface="Calibri" panose="020F0502020204030204" pitchFamily="34" charset="0"/>
                        </a:rPr>
                        <a:t>Hardware SIL Capability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dirty="0">
                          <a:solidFill>
                            <a:srgbClr val="000000"/>
                          </a:solidFill>
                          <a:effectLst/>
                          <a:latin typeface="Calibri" panose="020F0502020204030204" pitchFamily="34" charset="0"/>
                        </a:rPr>
                        <a:t>SIL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882524"/>
                  </a:ext>
                </a:extLst>
              </a:tr>
            </a:tbl>
          </a:graphicData>
        </a:graphic>
      </p:graphicFrame>
    </p:spTree>
    <p:extLst>
      <p:ext uri="{BB962C8B-B14F-4D97-AF65-F5344CB8AC3E}">
        <p14:creationId xmlns:p14="http://schemas.microsoft.com/office/powerpoint/2010/main" val="2847203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Why is Proof Test Coverage Important?</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12" name="Content Placeholder 3">
            <a:extLst>
              <a:ext uri="{FF2B5EF4-FFF2-40B4-BE49-F238E27FC236}">
                <a16:creationId xmlns:a16="http://schemas.microsoft.com/office/drawing/2014/main" id="{0DD7CBB6-FFAA-6249-6A1C-46F54B0D925D}"/>
              </a:ext>
            </a:extLst>
          </p:cNvPr>
          <p:cNvSpPr txBox="1">
            <a:spLocks/>
          </p:cNvSpPr>
          <p:nvPr/>
        </p:nvSpPr>
        <p:spPr>
          <a:xfrm>
            <a:off x="425151" y="2143125"/>
            <a:ext cx="10501929" cy="3331845"/>
          </a:xfrm>
          <a:prstGeom prst="rect">
            <a:avLst/>
          </a:prstGeom>
        </p:spPr>
        <p:txBody>
          <a:bodyPr>
            <a:normAutofit/>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Calibri"/>
                <a:ea typeface="+mn-ea"/>
                <a:cs typeface="Calibri"/>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Reduction to achieve PFD</a:t>
            </a:r>
            <a:r>
              <a:rPr lang="en-GB" sz="1800" baseline="-25000" dirty="0">
                <a:latin typeface="Calibri" panose="020F0502020204030204" pitchFamily="34" charset="0"/>
                <a:ea typeface="Times New Roman" panose="02020603050405020304" pitchFamily="18" charset="0"/>
                <a:cs typeface="Calibri" panose="020F0502020204030204" pitchFamily="34" charset="0"/>
              </a:rPr>
              <a:t>AVG</a:t>
            </a:r>
            <a:r>
              <a:rPr lang="en-GB" sz="1800" dirty="0">
                <a:latin typeface="Calibri" panose="020F0502020204030204" pitchFamily="34" charset="0"/>
                <a:ea typeface="Times New Roman" panose="02020603050405020304" pitchFamily="18" charset="0"/>
                <a:cs typeface="Calibri" panose="020F0502020204030204" pitchFamily="34" charset="0"/>
              </a:rPr>
              <a:t> and therefore achieved risk reduction.</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SIF maintenance overhaul period now set as part of the PFD</a:t>
            </a:r>
            <a:r>
              <a:rPr lang="en-GB" sz="1800" baseline="-25000" dirty="0">
                <a:latin typeface="Calibri" panose="020F0502020204030204" pitchFamily="34" charset="0"/>
                <a:ea typeface="Times New Roman" panose="02020603050405020304" pitchFamily="18" charset="0"/>
                <a:cs typeface="Calibri" panose="020F0502020204030204" pitchFamily="34" charset="0"/>
              </a:rPr>
              <a:t>AVG</a:t>
            </a:r>
            <a:r>
              <a:rPr lang="en-GB" sz="1800" dirty="0">
                <a:latin typeface="Calibri" panose="020F0502020204030204" pitchFamily="34" charset="0"/>
                <a:ea typeface="Times New Roman" panose="02020603050405020304" pitchFamily="18" charset="0"/>
                <a:cs typeface="Calibri" panose="020F0502020204030204" pitchFamily="34" charset="0"/>
              </a:rPr>
              <a:t> calculation, therefore now critical part of safety performance standards.</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Increased reliance on correct application of proof test procedure so as not to introduce systematic failure.</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Increased reliance on the requirement to conduct functional safety audits on proof test procedures and implementation.</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Highlighted requirements for the competency of the Design, installation, commissioning, operation and maintenance teams are essential to achieve Proof Test Coverage with respect to systematic failures.</a:t>
            </a:r>
          </a:p>
        </p:txBody>
      </p:sp>
    </p:spTree>
    <p:extLst>
      <p:ext uri="{BB962C8B-B14F-4D97-AF65-F5344CB8AC3E}">
        <p14:creationId xmlns:p14="http://schemas.microsoft.com/office/powerpoint/2010/main" val="394878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Competency in relation to PTC</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TextBox 1">
            <a:extLst>
              <a:ext uri="{FF2B5EF4-FFF2-40B4-BE49-F238E27FC236}">
                <a16:creationId xmlns:a16="http://schemas.microsoft.com/office/drawing/2014/main" id="{8D678BC6-75D9-E672-E0EE-324E64C38401}"/>
              </a:ext>
            </a:extLst>
          </p:cNvPr>
          <p:cNvSpPr txBox="1"/>
          <p:nvPr/>
        </p:nvSpPr>
        <p:spPr>
          <a:xfrm>
            <a:off x="690112" y="1630393"/>
            <a:ext cx="10938295" cy="3570208"/>
          </a:xfrm>
          <a:prstGeom prst="rect">
            <a:avLst/>
          </a:prstGeom>
          <a:noFill/>
        </p:spPr>
        <p:txBody>
          <a:bodyPr wrap="square" rtlCol="0">
            <a:spAutoFit/>
          </a:bodyPr>
          <a:lstStyle/>
          <a:p>
            <a:r>
              <a:rPr lang="en-US" dirty="0"/>
              <a:t>The competency of the persons involved in all lifecycle aspects can have significant impact on the SIF’s ability to provide the required risk reduction. Persons participating in all aspects of the proof testing process should have:</a:t>
            </a:r>
          </a:p>
          <a:p>
            <a:endParaRPr lang="en-US" dirty="0"/>
          </a:p>
          <a:p>
            <a:pPr marL="228600" indent="-228600">
              <a:spcBef>
                <a:spcPts val="200"/>
              </a:spcBef>
              <a:spcAft>
                <a:spcPts val="200"/>
              </a:spcAft>
              <a:buClr>
                <a:schemeClr val="accent1"/>
              </a:buClr>
              <a:buSzPct val="100000"/>
              <a:buFont typeface="Wingdings 2" pitchFamily="18" charset="2"/>
              <a:buChar char="¡"/>
            </a:pPr>
            <a:r>
              <a:rPr lang="en-US" dirty="0">
                <a:solidFill>
                  <a:schemeClr val="tx2"/>
                </a:solidFill>
                <a:latin typeface="Calibri" panose="020F0502020204030204" pitchFamily="34" charset="0"/>
                <a:cs typeface="Calibri" panose="020F0502020204030204" pitchFamily="34" charset="0"/>
              </a:rPr>
              <a:t>clearly demonstrable competency to carry out their allotted task.</a:t>
            </a:r>
          </a:p>
          <a:p>
            <a:pPr marL="228600" indent="-228600">
              <a:spcBef>
                <a:spcPts val="200"/>
              </a:spcBef>
              <a:spcAft>
                <a:spcPts val="200"/>
              </a:spcAft>
              <a:buClr>
                <a:schemeClr val="accent1"/>
              </a:buClr>
              <a:buSzPct val="100000"/>
              <a:buFont typeface="Wingdings 2" pitchFamily="18" charset="2"/>
              <a:buChar char="¡"/>
            </a:pPr>
            <a:r>
              <a:rPr lang="en-US" dirty="0">
                <a:solidFill>
                  <a:schemeClr val="tx2"/>
                </a:solidFill>
                <a:latin typeface="Calibri" panose="020F0502020204030204" pitchFamily="34" charset="0"/>
                <a:cs typeface="Calibri" panose="020F0502020204030204" pitchFamily="34" charset="0"/>
              </a:rPr>
              <a:t>clearly identified and communicated responsibilities and</a:t>
            </a:r>
          </a:p>
          <a:p>
            <a:pPr marL="228600" indent="-228600">
              <a:spcBef>
                <a:spcPts val="200"/>
              </a:spcBef>
              <a:spcAft>
                <a:spcPts val="200"/>
              </a:spcAft>
              <a:buClr>
                <a:schemeClr val="accent1"/>
              </a:buClr>
              <a:buSzPct val="100000"/>
              <a:buFont typeface="Wingdings 2" pitchFamily="18" charset="2"/>
              <a:buChar char="¡"/>
            </a:pPr>
            <a:r>
              <a:rPr lang="en-US" dirty="0">
                <a:solidFill>
                  <a:schemeClr val="tx2"/>
                </a:solidFill>
                <a:latin typeface="Calibri" panose="020F0502020204030204" pitchFamily="34" charset="0"/>
                <a:cs typeface="Calibri" panose="020F0502020204030204" pitchFamily="34" charset="0"/>
              </a:rPr>
              <a:t>documented verification that the proof test is suitable and sufficient in terms of content and </a:t>
            </a:r>
            <a:r>
              <a:rPr lang="en-US" dirty="0"/>
              <a:t>execution.</a:t>
            </a:r>
          </a:p>
          <a:p>
            <a:endParaRPr lang="en-US" dirty="0"/>
          </a:p>
          <a:p>
            <a:r>
              <a:rPr lang="en-US" dirty="0"/>
              <a:t>If the proof test is developed by a person who lacks the required knowledge and understanding, there is an increased probability that elements essential to the safety path may be excluded from the proof test, therefore, decreasing the PTC. Equally if the person conducting the proof test does not fully understand or appreciate why they are conducting the test, or elements of the test, there is an increased probability that the PT will be inadequately completed and, therefore, decrease the actual risk reduction the SIF is providing.</a:t>
            </a:r>
            <a:endParaRPr lang="en-GB" dirty="0"/>
          </a:p>
        </p:txBody>
      </p:sp>
    </p:spTree>
    <p:extLst>
      <p:ext uri="{BB962C8B-B14F-4D97-AF65-F5344CB8AC3E}">
        <p14:creationId xmlns:p14="http://schemas.microsoft.com/office/powerpoint/2010/main" val="407577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GB" sz="3200" dirty="0">
                <a:solidFill>
                  <a:srgbClr val="FFFFFF"/>
                </a:solidFill>
              </a:rPr>
              <a:t>Conclusion</a:t>
            </a: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Content Placeholder 3">
            <a:extLst>
              <a:ext uri="{FF2B5EF4-FFF2-40B4-BE49-F238E27FC236}">
                <a16:creationId xmlns:a16="http://schemas.microsoft.com/office/drawing/2014/main" id="{F82A41D4-2EAE-C068-F5A9-37EB7BF39DC2}"/>
              </a:ext>
            </a:extLst>
          </p:cNvPr>
          <p:cNvSpPr txBox="1">
            <a:spLocks/>
          </p:cNvSpPr>
          <p:nvPr/>
        </p:nvSpPr>
        <p:spPr>
          <a:xfrm>
            <a:off x="545921" y="1923316"/>
            <a:ext cx="10501929" cy="3011367"/>
          </a:xfrm>
          <a:prstGeom prst="rect">
            <a:avLst/>
          </a:prstGeom>
        </p:spPr>
        <p:txBody>
          <a:bodyPr>
            <a:normAutofit/>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Calibri"/>
                <a:ea typeface="+mn-ea"/>
                <a:cs typeface="Calibri"/>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Achieving perfect Proof Test Coverage is nearly impossible, therefore base assumption of simplified formulas are inaccurate.</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Not Considering Proof Test Coverage early in the lifecycle can lead to not achieving Risk Reduction Requirements.</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Where Proof Test Coverage Factor is not freely available (Safety Manual), FMEDA should be adopted, if not possible then a guidance tool such as that identified in T996 should be adopted to provide assurances and assumptions for the design to be based on.</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Competency of the Design, installation, commissioning, operation and maintenance teams are essential to achieve Proof Test Coverage with respect to systematic failures.</a:t>
            </a:r>
          </a:p>
        </p:txBody>
      </p:sp>
    </p:spTree>
    <p:extLst>
      <p:ext uri="{BB962C8B-B14F-4D97-AF65-F5344CB8AC3E}">
        <p14:creationId xmlns:p14="http://schemas.microsoft.com/office/powerpoint/2010/main" val="3378978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GB" sz="3200" dirty="0">
                <a:solidFill>
                  <a:srgbClr val="FFFFFF"/>
                </a:solidFill>
              </a:rPr>
              <a:t>References</a:t>
            </a: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6" name="Content Placeholder 2">
            <a:extLst>
              <a:ext uri="{FF2B5EF4-FFF2-40B4-BE49-F238E27FC236}">
                <a16:creationId xmlns:a16="http://schemas.microsoft.com/office/drawing/2014/main" id="{A52CC210-0BAC-7FEA-43B1-B9CA0CD3E77B}"/>
              </a:ext>
            </a:extLst>
          </p:cNvPr>
          <p:cNvSpPr>
            <a:spLocks noGrp="1"/>
          </p:cNvSpPr>
          <p:nvPr>
            <p:ph idx="1"/>
          </p:nvPr>
        </p:nvSpPr>
        <p:spPr>
          <a:xfrm>
            <a:off x="522462" y="1168043"/>
            <a:ext cx="11149077" cy="4834890"/>
          </a:xfrm>
        </p:spPr>
        <p:txBody>
          <a:bodyPr>
            <a:normAutofit/>
          </a:bodyPr>
          <a:lstStyle/>
          <a:p>
            <a:pPr marL="342900" indent="-342900">
              <a:spcBef>
                <a:spcPts val="0"/>
              </a:spcBef>
              <a:spcAft>
                <a:spcPts val="600"/>
              </a:spcAft>
              <a:buFont typeface="+mj-lt"/>
              <a:buAutoNum type="arabicPeriod"/>
            </a:pPr>
            <a:r>
              <a:rPr lang="en-GB" sz="1800" dirty="0"/>
              <a:t>IEC 61511:2016 – Functional Safety – Safety Instrumented Systems for the process industry sector (Parts 1-3)</a:t>
            </a:r>
          </a:p>
          <a:p>
            <a:pPr marL="342900" indent="-342900">
              <a:spcBef>
                <a:spcPts val="0"/>
              </a:spcBef>
              <a:spcAft>
                <a:spcPts val="600"/>
              </a:spcAft>
              <a:buFont typeface="+mj-lt"/>
              <a:buAutoNum type="arabicPeriod"/>
            </a:pPr>
            <a:r>
              <a:rPr lang="en-GB" sz="1800" dirty="0"/>
              <a:t>American National Standards Institute, FCI 70-2: Control Valve Seat Leakage</a:t>
            </a:r>
          </a:p>
          <a:p>
            <a:pPr marL="342900" indent="-342900">
              <a:spcBef>
                <a:spcPts val="0"/>
              </a:spcBef>
              <a:spcAft>
                <a:spcPts val="600"/>
              </a:spcAft>
              <a:buFont typeface="+mj-lt"/>
              <a:buAutoNum type="arabicPeriod"/>
            </a:pPr>
            <a:r>
              <a:rPr lang="en-GB" sz="1800" dirty="0"/>
              <a:t>Endress + Hauser, Deltabar S, Functional Safety Manual, Differential Pressure, Level and Flow Measurement, PMD70, PMD75, FMD76, FMD77, FMD78</a:t>
            </a:r>
          </a:p>
          <a:p>
            <a:pPr marL="342900" indent="-342900">
              <a:spcBef>
                <a:spcPts val="0"/>
              </a:spcBef>
              <a:spcAft>
                <a:spcPts val="600"/>
              </a:spcAft>
              <a:buFont typeface="+mj-lt"/>
              <a:buAutoNum type="arabicPeriod"/>
            </a:pPr>
            <a:r>
              <a:rPr lang="en-GB" sz="1800" dirty="0"/>
              <a:t>Dr David J. Smith and Kenneth G.L. Simpson, The Safety Critical Systems Handbook, Butterworth-Heinemann, Fifth Edition, 2020, ISBN: 978-0-12-820700-0</a:t>
            </a:r>
          </a:p>
          <a:p>
            <a:pPr marL="342900" indent="-342900">
              <a:spcBef>
                <a:spcPts val="0"/>
              </a:spcBef>
              <a:spcAft>
                <a:spcPts val="600"/>
              </a:spcAft>
              <a:buFont typeface="+mj-lt"/>
              <a:buAutoNum type="arabicPeriod"/>
            </a:pPr>
            <a:r>
              <a:rPr lang="en-GB" sz="1800" dirty="0"/>
              <a:t>Technis / ProSalus, Guidelines on Assessing Proof Test Coverage, Technis Guideline No T996, Issue 1.0, September 2020.</a:t>
            </a:r>
          </a:p>
          <a:p>
            <a:pPr marL="342900" indent="-342900">
              <a:spcBef>
                <a:spcPts val="0"/>
              </a:spcBef>
              <a:spcAft>
                <a:spcPts val="600"/>
              </a:spcAft>
              <a:buFont typeface="+mj-lt"/>
              <a:buAutoNum type="arabicPeriod"/>
            </a:pPr>
            <a:r>
              <a:rPr lang="en-GB" sz="1800" dirty="0"/>
              <a:t>ISA-TR84.00.02-2015, Safety Integrity Level (SIL) Verification of Safety Instrumented Functions, Technical Report, Approved 8th September 2015</a:t>
            </a:r>
          </a:p>
          <a:p>
            <a:pPr marL="342900" indent="-342900">
              <a:spcBef>
                <a:spcPts val="0"/>
              </a:spcBef>
              <a:spcAft>
                <a:spcPts val="600"/>
              </a:spcAft>
              <a:buFont typeface="+mj-lt"/>
              <a:buAutoNum type="arabicPeriod"/>
            </a:pPr>
            <a:r>
              <a:rPr lang="en-GB" sz="1800" dirty="0" err="1"/>
              <a:t>Nunns</a:t>
            </a:r>
            <a:r>
              <a:rPr lang="en-GB" sz="1800" dirty="0"/>
              <a:t>, S. (2002). CRR 428/2002 Principles for proof testing of safety instrumented systems in the chemical industry. HSE. Billingham: HSE.</a:t>
            </a:r>
          </a:p>
          <a:p>
            <a:pPr marL="342900" indent="-342900">
              <a:spcBef>
                <a:spcPts val="0"/>
              </a:spcBef>
              <a:spcAft>
                <a:spcPts val="600"/>
              </a:spcAft>
              <a:buFont typeface="+mj-lt"/>
              <a:buAutoNum type="arabicPeriod"/>
            </a:pPr>
            <a:r>
              <a:rPr lang="en-GB" sz="1800" dirty="0"/>
              <a:t>Interpretative Standard - Proof Testing of Safety Instrumented System in the Onshore Chemical / Specialist Industry (http://hse.gov.uk/foi/internalops/og/og-00054.htm)</a:t>
            </a:r>
          </a:p>
          <a:p>
            <a:pPr marL="342900" indent="-342900">
              <a:spcBef>
                <a:spcPts val="0"/>
              </a:spcBef>
              <a:spcAft>
                <a:spcPts val="600"/>
              </a:spcAft>
              <a:buFont typeface="+mj-lt"/>
              <a:buAutoNum type="arabicPeriod"/>
            </a:pPr>
            <a:r>
              <a:rPr lang="en-GB" sz="1800" dirty="0"/>
              <a:t>Principles of proof testing of safety instrumented systems in the chemical industry (http://www.hse.gov.uk/research/crr_htm/2002/crr02428.htm)</a:t>
            </a:r>
          </a:p>
        </p:txBody>
      </p:sp>
    </p:spTree>
    <p:extLst>
      <p:ext uri="{BB962C8B-B14F-4D97-AF65-F5344CB8AC3E}">
        <p14:creationId xmlns:p14="http://schemas.microsoft.com/office/powerpoint/2010/main" val="1980210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kocaeli dosya ön kapak">
            <a:extLst>
              <a:ext uri="{FF2B5EF4-FFF2-40B4-BE49-F238E27FC236}">
                <a16:creationId xmlns:a16="http://schemas.microsoft.com/office/drawing/2014/main" id="{197F93CC-4D03-CE44-B3C6-54F35ADCEE87}"/>
              </a:ext>
            </a:extLst>
          </p:cNvPr>
          <p:cNvPicPr>
            <a:picLocks noChangeAspect="1" noChangeArrowheads="1"/>
          </p:cNvPicPr>
          <p:nvPr/>
        </p:nvPicPr>
        <p:blipFill rotWithShape="1">
          <a:blip r:embed="rId2">
            <a:lum bright="20000" contrast="-20000"/>
          </a:blip>
          <a:srcRect l="18533" t="28945" r="20114" b="31414"/>
          <a:stretch/>
        </p:blipFill>
        <p:spPr bwMode="auto">
          <a:xfrm>
            <a:off x="0" y="1"/>
            <a:ext cx="12192000" cy="6858000"/>
          </a:xfrm>
          <a:prstGeom prst="rect">
            <a:avLst/>
          </a:prstGeom>
          <a:noFill/>
          <a:ln w="9525">
            <a:noFill/>
            <a:miter lim="800000"/>
            <a:headEnd/>
            <a:tailEnd/>
          </a:ln>
        </p:spPr>
      </p:pic>
      <p:sp>
        <p:nvSpPr>
          <p:cNvPr id="7" name="Text Box 5">
            <a:extLst>
              <a:ext uri="{FF2B5EF4-FFF2-40B4-BE49-F238E27FC236}">
                <a16:creationId xmlns:a16="http://schemas.microsoft.com/office/drawing/2014/main" id="{1CCAF2A3-86E1-E343-8597-FFC576DE9A2B}"/>
              </a:ext>
            </a:extLst>
          </p:cNvPr>
          <p:cNvSpPr txBox="1">
            <a:spLocks noChangeArrowheads="1"/>
          </p:cNvSpPr>
          <p:nvPr/>
        </p:nvSpPr>
        <p:spPr bwMode="auto">
          <a:xfrm>
            <a:off x="1523999" y="1613118"/>
            <a:ext cx="9144000" cy="1815882"/>
          </a:xfrm>
          <a:prstGeom prst="rect">
            <a:avLst/>
          </a:prstGeom>
          <a:noFill/>
          <a:ln w="9525">
            <a:noFill/>
            <a:miter lim="800000"/>
            <a:headEnd/>
            <a:tailEnd/>
          </a:ln>
        </p:spPr>
        <p:txBody>
          <a:bodyPr>
            <a:spAutoFit/>
          </a:bodyPr>
          <a:lstStyle/>
          <a:p>
            <a:pPr algn="ctr">
              <a:spcBef>
                <a:spcPct val="50000"/>
              </a:spcBef>
            </a:pPr>
            <a:r>
              <a:rPr lang="tr-TR" sz="1600" b="1" dirty="0"/>
              <a:t>FUAR İÇİ</a:t>
            </a:r>
            <a:r>
              <a:rPr lang="en" sz="1600" b="1" dirty="0"/>
              <a:t> 41040 IZMIT/KOCAELİ</a:t>
            </a:r>
          </a:p>
          <a:p>
            <a:pPr algn="ctr">
              <a:spcBef>
                <a:spcPct val="50000"/>
              </a:spcBef>
            </a:pPr>
            <a:r>
              <a:rPr lang="en" sz="1600" b="1" dirty="0"/>
              <a:t>TEL: +90 262 315 80 00</a:t>
            </a:r>
          </a:p>
          <a:p>
            <a:pPr algn="ctr">
              <a:spcBef>
                <a:spcPct val="50000"/>
              </a:spcBef>
            </a:pPr>
            <a:r>
              <a:rPr lang="en" sz="1600" b="1" dirty="0"/>
              <a:t>FAX: +90 262 321 90 70</a:t>
            </a:r>
          </a:p>
          <a:p>
            <a:pPr algn="ctr">
              <a:spcBef>
                <a:spcPct val="50000"/>
              </a:spcBef>
            </a:pPr>
            <a:r>
              <a:rPr lang="en" sz="1600" b="1" dirty="0"/>
              <a:t>WEB: </a:t>
            </a:r>
            <a:r>
              <a:rPr lang="en" sz="1600" b="1" u="sng" dirty="0" err="1"/>
              <a:t>www.kosano.org.tr</a:t>
            </a:r>
            <a:r>
              <a:rPr lang="en" sz="1600" b="1" dirty="0"/>
              <a:t>  </a:t>
            </a:r>
          </a:p>
          <a:p>
            <a:pPr algn="ctr">
              <a:spcBef>
                <a:spcPct val="50000"/>
              </a:spcBef>
            </a:pPr>
            <a:r>
              <a:rPr lang="en" sz="1600" b="1" dirty="0"/>
              <a:t>E-MAIL: </a:t>
            </a:r>
            <a:r>
              <a:rPr lang="en" sz="1600" b="1" u="sng" dirty="0" err="1"/>
              <a:t>kso@kosano.org.tr</a:t>
            </a:r>
            <a:r>
              <a:rPr lang="en" sz="1600" b="1" u="sng" dirty="0"/>
              <a:t> </a:t>
            </a:r>
          </a:p>
        </p:txBody>
      </p:sp>
      <p:pic>
        <p:nvPicPr>
          <p:cNvPr id="5" name="Picture 4" descr="Logo&#10;&#10;Description automatically generated with medium confidence">
            <a:extLst>
              <a:ext uri="{FF2B5EF4-FFF2-40B4-BE49-F238E27FC236}">
                <a16:creationId xmlns:a16="http://schemas.microsoft.com/office/drawing/2014/main" id="{4946CA91-4BB7-CF42-B085-D797F37EA745}"/>
              </a:ext>
            </a:extLst>
          </p:cNvPr>
          <p:cNvPicPr>
            <a:picLocks noChangeAspect="1"/>
          </p:cNvPicPr>
          <p:nvPr/>
        </p:nvPicPr>
        <p:blipFill>
          <a:blip r:embed="rId3"/>
          <a:stretch>
            <a:fillRect/>
          </a:stretch>
        </p:blipFill>
        <p:spPr>
          <a:xfrm>
            <a:off x="4828845" y="357739"/>
            <a:ext cx="2534310" cy="1057259"/>
          </a:xfrm>
          <a:prstGeom prst="rect">
            <a:avLst/>
          </a:prstGeom>
        </p:spPr>
      </p:pic>
    </p:spTree>
    <p:extLst>
      <p:ext uri="{BB962C8B-B14F-4D97-AF65-F5344CB8AC3E}">
        <p14:creationId xmlns:p14="http://schemas.microsoft.com/office/powerpoint/2010/main" val="48790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GB" sz="3200" dirty="0">
                <a:solidFill>
                  <a:srgbClr val="FFFFFF"/>
                </a:solidFill>
              </a:rPr>
              <a:t>About me</a:t>
            </a: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6" name="Rectangle 5">
            <a:extLst>
              <a:ext uri="{FF2B5EF4-FFF2-40B4-BE49-F238E27FC236}">
                <a16:creationId xmlns:a16="http://schemas.microsoft.com/office/drawing/2014/main" id="{D608068E-82CC-2A44-9826-D03844D4D3A7}"/>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B84090B-4DA6-4545-96EF-6187B0998BF9}"/>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TextBox 1">
            <a:extLst>
              <a:ext uri="{FF2B5EF4-FFF2-40B4-BE49-F238E27FC236}">
                <a16:creationId xmlns:a16="http://schemas.microsoft.com/office/drawing/2014/main" id="{77D67E9C-2AD1-052D-3B9C-2FC1C129A4AB}"/>
              </a:ext>
            </a:extLst>
          </p:cNvPr>
          <p:cNvSpPr txBox="1"/>
          <p:nvPr/>
        </p:nvSpPr>
        <p:spPr>
          <a:xfrm>
            <a:off x="508958" y="1121434"/>
            <a:ext cx="11145329" cy="4478149"/>
          </a:xfrm>
          <a:prstGeom prst="rect">
            <a:avLst/>
          </a:prstGeom>
          <a:noFill/>
        </p:spPr>
        <p:txBody>
          <a:bodyPr wrap="square" rtlCol="0">
            <a:spAutoFit/>
          </a:bodyPr>
          <a:lstStyle/>
          <a:p>
            <a:pPr marL="0" indent="0">
              <a:buNone/>
            </a:pPr>
            <a:r>
              <a:rPr lang="en-US" sz="1800" dirty="0">
                <a:solidFill>
                  <a:schemeClr val="accent1"/>
                </a:solidFill>
                <a:latin typeface="Calibri" panose="020F0502020204030204" pitchFamily="34" charset="0"/>
                <a:ea typeface="+mj-ea"/>
                <a:cs typeface="Calibri" panose="020F0502020204030204" pitchFamily="34" charset="0"/>
              </a:rPr>
              <a:t>EUR ING Ben Easton CEng MIET, FS Expert (TÜV Rheinland, #299/19, SIS, PH &amp; RA).</a:t>
            </a:r>
          </a:p>
          <a:p>
            <a:pPr marL="0" indent="0">
              <a:buNone/>
            </a:pPr>
            <a:endParaRPr lang="en-US" sz="1800" dirty="0">
              <a:solidFill>
                <a:schemeClr val="accent1"/>
              </a:solidFill>
              <a:latin typeface="Calibri" panose="020F0502020204030204" pitchFamily="34" charset="0"/>
              <a:ea typeface="+mj-ea"/>
              <a:cs typeface="Calibri" panose="020F0502020204030204" pitchFamily="34" charset="0"/>
            </a:endParaRPr>
          </a:p>
          <a:p>
            <a:pPr marL="0" indent="0">
              <a:buNone/>
            </a:pPr>
            <a:r>
              <a:rPr lang="en-GB" sz="1800" dirty="0">
                <a:solidFill>
                  <a:schemeClr val="tx1"/>
                </a:solidFill>
                <a:latin typeface="Calibri" panose="020F0502020204030204" pitchFamily="34" charset="0"/>
                <a:ea typeface="+mj-ea"/>
                <a:cs typeface="Calibri" panose="020F0502020204030204" pitchFamily="34" charset="0"/>
              </a:rPr>
              <a:t>Managing Director &amp; Principal Safety Consultant of ProSalus Limited, United Kingdom</a:t>
            </a:r>
          </a:p>
          <a:p>
            <a:pPr marL="0" indent="0">
              <a:buNone/>
            </a:pPr>
            <a:endParaRPr lang="en-GB" sz="1800" dirty="0">
              <a:solidFill>
                <a:schemeClr val="tx1"/>
              </a:solidFill>
              <a:latin typeface="Calibri" panose="020F0502020204030204" pitchFamily="34" charset="0"/>
              <a:ea typeface="+mj-ea"/>
              <a:cs typeface="Calibri" panose="020F0502020204030204" pitchFamily="34" charset="0"/>
            </a:endParaRPr>
          </a:p>
          <a:p>
            <a:pPr marL="0" indent="0">
              <a:buNone/>
            </a:pPr>
            <a:r>
              <a:rPr lang="en-GB" sz="1800" dirty="0">
                <a:solidFill>
                  <a:schemeClr val="accent1"/>
                </a:solidFill>
                <a:latin typeface="Calibri" panose="020F0502020204030204" pitchFamily="34" charset="0"/>
                <a:ea typeface="+mj-ea"/>
                <a:cs typeface="Calibri" panose="020F0502020204030204" pitchFamily="34" charset="0"/>
              </a:rPr>
              <a:t>I am a TÜV Certified Functional Safety Expert with over 15 years’ experience on projects in Pharmaceutical, Oil and Gas, Agri-chemical, Renewable Energies and Defence industrial sectors within the UK and internationally (including Australia, Canada, Dubai and Europe).  I am a Visiting Lecturer at the University of Sheffield on the MSc in Process Safety and Loss Prevention.</a:t>
            </a:r>
          </a:p>
          <a:p>
            <a:pPr marL="0" indent="0">
              <a:buNone/>
            </a:pPr>
            <a:endParaRPr lang="en-GB" sz="1800" dirty="0">
              <a:solidFill>
                <a:schemeClr val="accent1"/>
              </a:solidFill>
              <a:latin typeface="Calibri" panose="020F0502020204030204" pitchFamily="34" charset="0"/>
              <a:ea typeface="+mj-ea"/>
              <a:cs typeface="Calibri" panose="020F0502020204030204" pitchFamily="34" charset="0"/>
            </a:endParaRPr>
          </a:p>
          <a:p>
            <a:pPr marL="0" indent="0">
              <a:buNone/>
            </a:pPr>
            <a:r>
              <a:rPr lang="en-GB" sz="1800" dirty="0">
                <a:solidFill>
                  <a:schemeClr val="tx1"/>
                </a:solidFill>
                <a:latin typeface="Calibri" panose="020F0502020204030204" pitchFamily="34" charset="0"/>
                <a:ea typeface="+mj-ea"/>
                <a:cs typeface="Calibri" panose="020F0502020204030204" pitchFamily="34" charset="0"/>
              </a:rPr>
              <a:t>I am an active member of:</a:t>
            </a:r>
          </a:p>
          <a:p>
            <a:pPr marL="285750" indent="-285750">
              <a:spcBef>
                <a:spcPts val="200"/>
              </a:spcBef>
              <a:spcAft>
                <a:spcPts val="200"/>
              </a:spcAft>
              <a:buFont typeface="Arial" panose="020B0604020202020204" pitchFamily="34" charset="0"/>
              <a:buChar char="•"/>
            </a:pPr>
            <a:r>
              <a:rPr lang="en-GB" sz="1800" dirty="0">
                <a:latin typeface="Calibri" panose="020F0502020204030204" pitchFamily="34" charset="0"/>
                <a:ea typeface="Times New Roman" panose="02020603050405020304" pitchFamily="18" charset="0"/>
                <a:cs typeface="Calibri" panose="020F0502020204030204" pitchFamily="34" charset="0"/>
              </a:rPr>
              <a:t>IET System Safety TPN Committee Executive Member</a:t>
            </a:r>
            <a:endParaRPr lang="en-GB" sz="18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spcBef>
                <a:spcPts val="200"/>
              </a:spcBef>
              <a:spcAft>
                <a:spcPts val="200"/>
              </a:spcAft>
              <a:buFont typeface="Arial" panose="020B0604020202020204" pitchFamily="34" charset="0"/>
              <a:buChar char="•"/>
            </a:pPr>
            <a:r>
              <a:rPr lang="en-GB" sz="1800" dirty="0">
                <a:latin typeface="Calibri" panose="020F0502020204030204" pitchFamily="34" charset="0"/>
                <a:ea typeface="Times New Roman" panose="02020603050405020304" pitchFamily="18" charset="0"/>
                <a:cs typeface="Calibri" panose="020F0502020204030204" pitchFamily="34" charset="0"/>
              </a:rPr>
              <a:t>ISO/TC67/WG4/PG3: ISO TR 12489 “Reliability Modelling and Calculation of Safety Systems”</a:t>
            </a:r>
            <a:endParaRPr lang="en-GB" sz="18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spcBef>
                <a:spcPts val="200"/>
              </a:spcBef>
              <a:spcAft>
                <a:spcPts val="200"/>
              </a:spcAft>
              <a:buFont typeface="Arial" panose="020B0604020202020204" pitchFamily="34" charset="0"/>
              <a:buChar char="•"/>
            </a:pPr>
            <a:r>
              <a:rPr lang="en-GB" sz="1800" dirty="0">
                <a:latin typeface="Calibri" panose="020F0502020204030204" pitchFamily="34" charset="0"/>
                <a:ea typeface="Times New Roman" panose="02020603050405020304" pitchFamily="18" charset="0"/>
                <a:cs typeface="Calibri" panose="020F0502020204030204" pitchFamily="34" charset="0"/>
              </a:rPr>
              <a:t>The 61508 Association Executive Member</a:t>
            </a:r>
            <a:endParaRPr lang="en-GB" sz="18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spcBef>
                <a:spcPts val="200"/>
              </a:spcBef>
              <a:spcAft>
                <a:spcPts val="200"/>
              </a:spcAft>
              <a:buFont typeface="Arial" panose="020B0604020202020204" pitchFamily="34" charset="0"/>
              <a:buChar char="•"/>
            </a:pPr>
            <a:r>
              <a:rPr lang="en-GB" sz="1800" dirty="0">
                <a:latin typeface="Calibri" panose="020F0502020204030204" pitchFamily="34" charset="0"/>
                <a:ea typeface="Times New Roman" panose="02020603050405020304" pitchFamily="18" charset="0"/>
                <a:cs typeface="Calibri" panose="020F0502020204030204" pitchFamily="34" charset="0"/>
              </a:rPr>
              <a:t>BSI GEL/065/05: Devices and integration in enterprise systems</a:t>
            </a:r>
          </a:p>
          <a:p>
            <a:pPr marL="285750" indent="-285750">
              <a:spcBef>
                <a:spcPts val="200"/>
              </a:spcBef>
              <a:spcAft>
                <a:spcPts val="200"/>
              </a:spcAft>
              <a:buFont typeface="Arial" panose="020B0604020202020204" pitchFamily="34" charset="0"/>
              <a:buChar char="•"/>
            </a:pPr>
            <a:r>
              <a:rPr lang="en-GB" sz="1800" dirty="0">
                <a:latin typeface="Calibri" panose="020F0502020204030204" pitchFamily="34" charset="0"/>
                <a:ea typeface="Times New Roman" panose="02020603050405020304" pitchFamily="18" charset="0"/>
                <a:cs typeface="Calibri" panose="020F0502020204030204" pitchFamily="34" charset="0"/>
              </a:rPr>
              <a:t>IET Professional Registration Mentor </a:t>
            </a:r>
            <a:endParaRPr lang="en-GB" sz="1800" dirty="0">
              <a:solidFill>
                <a:schemeClr val="tx1"/>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90935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GB" sz="3200" dirty="0">
                <a:solidFill>
                  <a:srgbClr val="FFFFFF"/>
                </a:solidFill>
              </a:rPr>
              <a:t>Agenda</a:t>
            </a: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graphicFrame>
        <p:nvGraphicFramePr>
          <p:cNvPr id="2" name="Table 1">
            <a:extLst>
              <a:ext uri="{FF2B5EF4-FFF2-40B4-BE49-F238E27FC236}">
                <a16:creationId xmlns:a16="http://schemas.microsoft.com/office/drawing/2014/main" id="{95A1AB67-9676-C26E-7740-849B3533EF59}"/>
              </a:ext>
            </a:extLst>
          </p:cNvPr>
          <p:cNvGraphicFramePr>
            <a:graphicFrameLocks noGrp="1"/>
          </p:cNvGraphicFramePr>
          <p:nvPr>
            <p:extLst>
              <p:ext uri="{D42A27DB-BD31-4B8C-83A1-F6EECF244321}">
                <p14:modId xmlns:p14="http://schemas.microsoft.com/office/powerpoint/2010/main" val="2165292367"/>
              </p:ext>
            </p:extLst>
          </p:nvPr>
        </p:nvGraphicFramePr>
        <p:xfrm>
          <a:off x="1639660" y="1713482"/>
          <a:ext cx="8877301" cy="3004003"/>
        </p:xfrm>
        <a:graphic>
          <a:graphicData uri="http://schemas.openxmlformats.org/drawingml/2006/table">
            <a:tbl>
              <a:tblPr firstRow="1" bandRow="1">
                <a:tableStyleId>{5C22544A-7EE6-4342-B048-85BDC9FD1C3A}</a:tableStyleId>
              </a:tblPr>
              <a:tblGrid>
                <a:gridCol w="1392023">
                  <a:extLst>
                    <a:ext uri="{9D8B030D-6E8A-4147-A177-3AD203B41FA5}">
                      <a16:colId xmlns:a16="http://schemas.microsoft.com/office/drawing/2014/main" val="1114900130"/>
                    </a:ext>
                  </a:extLst>
                </a:gridCol>
                <a:gridCol w="7485278">
                  <a:extLst>
                    <a:ext uri="{9D8B030D-6E8A-4147-A177-3AD203B41FA5}">
                      <a16:colId xmlns:a16="http://schemas.microsoft.com/office/drawing/2014/main" val="3284374534"/>
                    </a:ext>
                  </a:extLst>
                </a:gridCol>
              </a:tblGrid>
              <a:tr h="439365">
                <a:tc>
                  <a:txBody>
                    <a:bodyPr/>
                    <a:lstStyle/>
                    <a:p>
                      <a:r>
                        <a:rPr lang="en-US" sz="1600" dirty="0"/>
                        <a:t>Section</a:t>
                      </a:r>
                      <a:r>
                        <a:rPr lang="en-US" sz="1600" baseline="0" dirty="0"/>
                        <a:t> </a:t>
                      </a:r>
                      <a:endParaRPr lang="en-US" sz="1600" dirty="0"/>
                    </a:p>
                  </a:txBody>
                  <a:tcPr marT="45719" marB="45719"/>
                </a:tc>
                <a:tc>
                  <a:txBody>
                    <a:bodyPr/>
                    <a:lstStyle/>
                    <a:p>
                      <a:r>
                        <a:rPr lang="en-US" sz="1600" dirty="0"/>
                        <a:t>Description</a:t>
                      </a:r>
                    </a:p>
                  </a:txBody>
                  <a:tcPr marT="45719" marB="45719"/>
                </a:tc>
                <a:extLst>
                  <a:ext uri="{0D108BD9-81ED-4DB2-BD59-A6C34878D82A}">
                    <a16:rowId xmlns:a16="http://schemas.microsoft.com/office/drawing/2014/main" val="3796725177"/>
                  </a:ext>
                </a:extLst>
              </a:tr>
              <a:tr h="439365">
                <a:tc>
                  <a:txBody>
                    <a:bodyPr/>
                    <a:lstStyle/>
                    <a:p>
                      <a:pPr algn="ctr"/>
                      <a:r>
                        <a:rPr lang="en-US" sz="1600" dirty="0"/>
                        <a:t>I.</a:t>
                      </a:r>
                    </a:p>
                  </a:txBody>
                  <a:tcPr marT="45719" marB="45719" anchor="ctr"/>
                </a:tc>
                <a:tc>
                  <a:txBody>
                    <a:bodyPr/>
                    <a:lstStyle/>
                    <a:p>
                      <a:r>
                        <a:rPr lang="en-US" sz="1600"/>
                        <a:t>What is Proof Test Coverage?</a:t>
                      </a:r>
                    </a:p>
                  </a:txBody>
                  <a:tcPr marT="45719" marB="45719" anchor="ctr"/>
                </a:tc>
                <a:extLst>
                  <a:ext uri="{0D108BD9-81ED-4DB2-BD59-A6C34878D82A}">
                    <a16:rowId xmlns:a16="http://schemas.microsoft.com/office/drawing/2014/main" val="3166287416"/>
                  </a:ext>
                </a:extLst>
              </a:tr>
              <a:tr h="439365">
                <a:tc>
                  <a:txBody>
                    <a:bodyPr/>
                    <a:lstStyle/>
                    <a:p>
                      <a:pPr algn="ctr"/>
                      <a:r>
                        <a:rPr lang="en-US" sz="1600" dirty="0"/>
                        <a:t>II.</a:t>
                      </a:r>
                    </a:p>
                  </a:txBody>
                  <a:tcPr marT="45719" marB="45719" anchor="ctr"/>
                </a:tc>
                <a:tc>
                  <a:txBody>
                    <a:bodyPr/>
                    <a:lstStyle/>
                    <a:p>
                      <a:r>
                        <a:rPr lang="en-US" sz="1600" dirty="0"/>
                        <a:t>Why is Proof Test Coverage Important?</a:t>
                      </a:r>
                    </a:p>
                  </a:txBody>
                  <a:tcPr marT="45719" marB="45719" anchor="ctr"/>
                </a:tc>
                <a:extLst>
                  <a:ext uri="{0D108BD9-81ED-4DB2-BD59-A6C34878D82A}">
                    <a16:rowId xmlns:a16="http://schemas.microsoft.com/office/drawing/2014/main" val="4035844746"/>
                  </a:ext>
                </a:extLst>
              </a:tr>
              <a:tr h="439365">
                <a:tc>
                  <a:txBody>
                    <a:bodyPr/>
                    <a:lstStyle/>
                    <a:p>
                      <a:pPr algn="ctr"/>
                      <a:r>
                        <a:rPr lang="en-US" sz="1600"/>
                        <a:t>III.</a:t>
                      </a:r>
                    </a:p>
                  </a:txBody>
                  <a:tcPr marT="45719" marB="45719" anchor="ctr"/>
                </a:tc>
                <a:tc>
                  <a:txBody>
                    <a:bodyPr/>
                    <a:lstStyle/>
                    <a:p>
                      <a:pPr marL="0" marR="0" lvl="0" indent="0" algn="l" defTabSz="1219210" rtl="0" eaLnBrk="1" fontAlgn="auto" latinLnBrk="0" hangingPunct="1">
                        <a:lnSpc>
                          <a:spcPct val="100000"/>
                        </a:lnSpc>
                        <a:spcBef>
                          <a:spcPts val="0"/>
                        </a:spcBef>
                        <a:spcAft>
                          <a:spcPts val="0"/>
                        </a:spcAft>
                        <a:buClrTx/>
                        <a:buSzTx/>
                        <a:buFontTx/>
                        <a:buNone/>
                        <a:tabLst/>
                        <a:defRPr/>
                      </a:pPr>
                      <a:r>
                        <a:rPr lang="en-US" sz="1600" dirty="0"/>
                        <a:t>How is Proof Test Coverage calculated?</a:t>
                      </a:r>
                    </a:p>
                  </a:txBody>
                  <a:tcPr marT="45719" marB="45719" anchor="ctr"/>
                </a:tc>
                <a:extLst>
                  <a:ext uri="{0D108BD9-81ED-4DB2-BD59-A6C34878D82A}">
                    <a16:rowId xmlns:a16="http://schemas.microsoft.com/office/drawing/2014/main" val="1568946464"/>
                  </a:ext>
                </a:extLst>
              </a:tr>
              <a:tr h="367813">
                <a:tc>
                  <a:txBody>
                    <a:bodyPr/>
                    <a:lstStyle/>
                    <a:p>
                      <a:pPr algn="ctr"/>
                      <a:r>
                        <a:rPr lang="en-US" sz="1600" dirty="0"/>
                        <a:t>IV.</a:t>
                      </a:r>
                    </a:p>
                  </a:txBody>
                  <a:tcPr marT="45719" marB="45719" anchor="ctr"/>
                </a:tc>
                <a:tc>
                  <a:txBody>
                    <a:bodyPr/>
                    <a:lstStyle/>
                    <a:p>
                      <a:r>
                        <a:rPr lang="en-US" sz="1600" dirty="0"/>
                        <a:t>How do we incorporate Proof Test Coverage into our calculations?</a:t>
                      </a:r>
                    </a:p>
                  </a:txBody>
                  <a:tcPr marT="45719" marB="45719" anchor="ctr"/>
                </a:tc>
                <a:extLst>
                  <a:ext uri="{0D108BD9-81ED-4DB2-BD59-A6C34878D82A}">
                    <a16:rowId xmlns:a16="http://schemas.microsoft.com/office/drawing/2014/main" val="3554836021"/>
                  </a:ext>
                </a:extLst>
              </a:tr>
              <a:tr h="439365">
                <a:tc>
                  <a:txBody>
                    <a:bodyPr/>
                    <a:lstStyle/>
                    <a:p>
                      <a:pPr algn="ctr"/>
                      <a:r>
                        <a:rPr lang="en-US" sz="1600" dirty="0"/>
                        <a:t>V.</a:t>
                      </a:r>
                    </a:p>
                  </a:txBody>
                  <a:tcPr marT="45719" marB="45719"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dirty="0"/>
                        <a:t>Conclusion</a:t>
                      </a:r>
                    </a:p>
                  </a:txBody>
                  <a:tcPr marT="45719" marB="45719" anchor="ctr"/>
                </a:tc>
                <a:extLst>
                  <a:ext uri="{0D108BD9-81ED-4DB2-BD59-A6C34878D82A}">
                    <a16:rowId xmlns:a16="http://schemas.microsoft.com/office/drawing/2014/main" val="1204566457"/>
                  </a:ext>
                </a:extLst>
              </a:tr>
              <a:tr h="439365">
                <a:tc>
                  <a:txBody>
                    <a:bodyPr/>
                    <a:lstStyle/>
                    <a:p>
                      <a:pPr algn="ctr"/>
                      <a:r>
                        <a:rPr lang="en-US" sz="1600" dirty="0"/>
                        <a:t>VI.</a:t>
                      </a:r>
                    </a:p>
                  </a:txBody>
                  <a:tcPr marT="45719" marB="45719"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dirty="0"/>
                        <a:t>References</a:t>
                      </a:r>
                    </a:p>
                  </a:txBody>
                  <a:tcPr marT="45719" marB="45719" anchor="ctr"/>
                </a:tc>
                <a:extLst>
                  <a:ext uri="{0D108BD9-81ED-4DB2-BD59-A6C34878D82A}">
                    <a16:rowId xmlns:a16="http://schemas.microsoft.com/office/drawing/2014/main" val="2238503005"/>
                  </a:ext>
                </a:extLst>
              </a:tr>
            </a:tbl>
          </a:graphicData>
        </a:graphic>
      </p:graphicFrame>
    </p:spTree>
    <p:extLst>
      <p:ext uri="{BB962C8B-B14F-4D97-AF65-F5344CB8AC3E}">
        <p14:creationId xmlns:p14="http://schemas.microsoft.com/office/powerpoint/2010/main" val="161939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What is Proof Test Coverage?</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Content Placeholder 2">
            <a:extLst>
              <a:ext uri="{FF2B5EF4-FFF2-40B4-BE49-F238E27FC236}">
                <a16:creationId xmlns:a16="http://schemas.microsoft.com/office/drawing/2014/main" id="{72328FA3-60AA-A68F-ADB2-8BCC8A1472BF}"/>
              </a:ext>
            </a:extLst>
          </p:cNvPr>
          <p:cNvSpPr>
            <a:spLocks noGrp="1"/>
          </p:cNvSpPr>
          <p:nvPr>
            <p:ph idx="1"/>
          </p:nvPr>
        </p:nvSpPr>
        <p:spPr>
          <a:xfrm>
            <a:off x="693132" y="1728476"/>
            <a:ext cx="10138410" cy="3528058"/>
          </a:xfrm>
        </p:spPr>
        <p:txBody>
          <a:bodyPr>
            <a:normAutofit/>
          </a:bodyPr>
          <a:lstStyle/>
          <a:p>
            <a:pPr marL="0" indent="0">
              <a:spcBef>
                <a:spcPts val="0"/>
              </a:spcBef>
              <a:spcAft>
                <a:spcPts val="600"/>
              </a:spcAft>
              <a:buNone/>
            </a:pPr>
            <a:r>
              <a:rPr lang="en-GB" sz="1800" dirty="0"/>
              <a:t>To understand Proof Test Coverage, it must be first understood what is a proof test.</a:t>
            </a:r>
          </a:p>
          <a:p>
            <a:pPr marL="0" indent="0">
              <a:spcBef>
                <a:spcPts val="0"/>
              </a:spcBef>
              <a:spcAft>
                <a:spcPts val="600"/>
              </a:spcAft>
              <a:buNone/>
            </a:pPr>
            <a:endParaRPr lang="en-GB" sz="1800" dirty="0"/>
          </a:p>
          <a:p>
            <a:pPr marL="0" indent="0">
              <a:spcBef>
                <a:spcPts val="0"/>
              </a:spcBef>
              <a:spcAft>
                <a:spcPts val="600"/>
              </a:spcAft>
              <a:buNone/>
            </a:pPr>
            <a:r>
              <a:rPr lang="en-GB" sz="1800" dirty="0"/>
              <a:t>A Proof Test is defined by IEC 61511 as ‘a periodic test performed to detect dangerous hidden faults in a SIS so that, if necessary, a repair can restore the system to an ‘as new’ condition or as close as practical to this condition’ </a:t>
            </a:r>
          </a:p>
        </p:txBody>
      </p:sp>
    </p:spTree>
    <p:extLst>
      <p:ext uri="{BB962C8B-B14F-4D97-AF65-F5344CB8AC3E}">
        <p14:creationId xmlns:p14="http://schemas.microsoft.com/office/powerpoint/2010/main" val="240771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What is Proof Test Coverage?</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Text Placeholder 5">
            <a:extLst>
              <a:ext uri="{FF2B5EF4-FFF2-40B4-BE49-F238E27FC236}">
                <a16:creationId xmlns:a16="http://schemas.microsoft.com/office/drawing/2014/main" id="{3CA8E6C1-ADEF-4CF5-1807-8AEFC1A4404A}"/>
              </a:ext>
            </a:extLst>
          </p:cNvPr>
          <p:cNvSpPr txBox="1">
            <a:spLocks/>
          </p:cNvSpPr>
          <p:nvPr/>
        </p:nvSpPr>
        <p:spPr>
          <a:xfrm>
            <a:off x="348934" y="951274"/>
            <a:ext cx="11088687" cy="503239"/>
          </a:xfrm>
          <a:prstGeom prst="rect">
            <a:avLst/>
          </a:prstGeom>
        </p:spPr>
        <p:txBody>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Calibri"/>
                <a:ea typeface="+mn-ea"/>
                <a:cs typeface="Calibri"/>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marL="0" indent="0">
              <a:buNone/>
            </a:pPr>
            <a:r>
              <a:rPr lang="en-GB" sz="2400" dirty="0">
                <a:solidFill>
                  <a:schemeClr val="accent1"/>
                </a:solidFill>
                <a:latin typeface="Calibri" panose="020F0502020204030204" pitchFamily="34" charset="0"/>
                <a:ea typeface="+mj-ea"/>
                <a:cs typeface="Calibri" panose="020F0502020204030204" pitchFamily="34" charset="0"/>
              </a:rPr>
              <a:t>Proof Test Coverage</a:t>
            </a: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04587B2C-6BE3-1817-797B-C4B1FD3CEACD}"/>
                  </a:ext>
                </a:extLst>
              </p:cNvPr>
              <p:cNvSpPr/>
              <p:nvPr/>
            </p:nvSpPr>
            <p:spPr>
              <a:xfrm>
                <a:off x="6816092" y="1747263"/>
                <a:ext cx="4524054" cy="2957861"/>
              </a:xfrm>
              <a:prstGeom prst="rect">
                <a:avLst/>
              </a:prstGeom>
            </p:spPr>
            <p:txBody>
              <a:bodyPr wrap="square">
                <a:spAutoFit/>
              </a:bodyPr>
              <a:lstStyle/>
              <a:p>
                <a:pPr algn="just">
                  <a:lnSpc>
                    <a:spcPct val="150000"/>
                  </a:lnSpc>
                </a:pPr>
                <a:r>
                  <a:rPr lang="en-GB">
                    <a:latin typeface="Calibri" panose="020F0502020204030204" pitchFamily="34" charset="0"/>
                    <a:ea typeface="MS Mincho" panose="02020609040205080304" pitchFamily="49" charset="-128"/>
                    <a:cs typeface="Calibri" panose="020F0502020204030204" pitchFamily="34" charset="0"/>
                  </a:rPr>
                  <a:t>The percentage of </a:t>
                </a:r>
                <a14:m>
                  <m:oMath xmlns:m="http://schemas.openxmlformats.org/officeDocument/2006/math">
                    <m:sSub>
                      <m:sSubPr>
                        <m:ctrlPr>
                          <a:rPr lang="en-GB" i="1">
                            <a:latin typeface="Cambria Math" panose="02040503050406030204" pitchFamily="18" charset="0"/>
                            <a:ea typeface="MS Mincho" panose="02020609040205080304" pitchFamily="49" charset="-128"/>
                            <a:cs typeface="Times New Roman" panose="02020603050405020304" pitchFamily="18" charset="0"/>
                          </a:rPr>
                        </m:ctrlPr>
                      </m:sSubPr>
                      <m:e>
                        <m:r>
                          <m:rPr>
                            <m:sty m:val="p"/>
                          </m:rPr>
                          <a:rPr lang="en-GB">
                            <a:latin typeface="Cambria Math" panose="02040503050406030204" pitchFamily="18" charset="0"/>
                            <a:ea typeface="MS Mincho" panose="02020609040205080304" pitchFamily="49" charset="-128"/>
                            <a:cs typeface="Times New Roman" panose="02020603050405020304" pitchFamily="18" charset="0"/>
                          </a:rPr>
                          <m:t>λ</m:t>
                        </m:r>
                      </m:e>
                      <m:sub>
                        <m:r>
                          <m:rPr>
                            <m:sty m:val="p"/>
                          </m:rPr>
                          <a:rPr lang="en-GB">
                            <a:latin typeface="Cambria Math" panose="02040503050406030204" pitchFamily="18" charset="0"/>
                            <a:ea typeface="MS Mincho" panose="02020609040205080304" pitchFamily="49" charset="-128"/>
                            <a:cs typeface="Times New Roman" panose="02020603050405020304" pitchFamily="18" charset="0"/>
                          </a:rPr>
                          <m:t>du</m:t>
                        </m:r>
                      </m:sub>
                    </m:sSub>
                  </m:oMath>
                </a14:m>
                <a:r>
                  <a:rPr lang="en-GB">
                    <a:latin typeface="Calibri" panose="020F0502020204030204" pitchFamily="34" charset="0"/>
                    <a:ea typeface="MS Mincho" panose="02020609040205080304" pitchFamily="49" charset="-128"/>
                    <a:cs typeface="Calibri" panose="020F0502020204030204" pitchFamily="34" charset="0"/>
                  </a:rPr>
                  <a:t> that can be identified through proof testing is the proof test coverage.</a:t>
                </a:r>
              </a:p>
              <a:p>
                <a:pPr algn="just">
                  <a:lnSpc>
                    <a:spcPct val="150000"/>
                  </a:lnSpc>
                </a:pPr>
                <a:r>
                  <a:rPr lang="en-GB">
                    <a:latin typeface="Calibri" panose="020F0502020204030204" pitchFamily="34" charset="0"/>
                    <a:ea typeface="MS Mincho" panose="02020609040205080304" pitchFamily="49" charset="-128"/>
                    <a:cs typeface="Calibri" panose="020F0502020204030204" pitchFamily="34" charset="0"/>
                  </a:rPr>
                  <a:t>With all remaining </a:t>
                </a:r>
                <a14:m>
                  <m:oMath xmlns:m="http://schemas.openxmlformats.org/officeDocument/2006/math">
                    <m:sSub>
                      <m:sSubPr>
                        <m:ctrlPr>
                          <a:rPr lang="en-GB" i="1">
                            <a:latin typeface="Cambria Math" panose="02040503050406030204" pitchFamily="18" charset="0"/>
                            <a:ea typeface="MS Mincho" panose="02020609040205080304" pitchFamily="49" charset="-128"/>
                            <a:cs typeface="Times New Roman" panose="02020603050405020304" pitchFamily="18" charset="0"/>
                          </a:rPr>
                        </m:ctrlPr>
                      </m:sSubPr>
                      <m:e>
                        <m:r>
                          <m:rPr>
                            <m:sty m:val="p"/>
                          </m:rPr>
                          <a:rPr lang="en-GB">
                            <a:latin typeface="Cambria Math" panose="02040503050406030204" pitchFamily="18" charset="0"/>
                            <a:ea typeface="MS Mincho" panose="02020609040205080304" pitchFamily="49" charset="-128"/>
                            <a:cs typeface="Times New Roman" panose="02020603050405020304" pitchFamily="18" charset="0"/>
                          </a:rPr>
                          <m:t>λ</m:t>
                        </m:r>
                      </m:e>
                      <m:sub>
                        <m:r>
                          <m:rPr>
                            <m:sty m:val="p"/>
                          </m:rPr>
                          <a:rPr lang="en-GB">
                            <a:latin typeface="Cambria Math" panose="02040503050406030204" pitchFamily="18" charset="0"/>
                            <a:ea typeface="MS Mincho" panose="02020609040205080304" pitchFamily="49" charset="-128"/>
                            <a:cs typeface="Times New Roman" panose="02020603050405020304" pitchFamily="18" charset="0"/>
                          </a:rPr>
                          <m:t>du</m:t>
                        </m:r>
                      </m:sub>
                    </m:sSub>
                  </m:oMath>
                </a14:m>
                <a:r>
                  <a:rPr lang="en-GB">
                    <a:latin typeface="Calibri" panose="020F0502020204030204" pitchFamily="34" charset="0"/>
                    <a:ea typeface="MS Mincho" panose="02020609040205080304" pitchFamily="49" charset="-128"/>
                    <a:cs typeface="Calibri" panose="020F0502020204030204" pitchFamily="34" charset="0"/>
                  </a:rPr>
                  <a:t> remaining undetected until there is a demand on the system, or the system undergoes ‘workbench’ maintenance and is restored to ‘as new’ condition.</a:t>
                </a:r>
              </a:p>
            </p:txBody>
          </p:sp>
        </mc:Choice>
        <mc:Fallback>
          <p:sp>
            <p:nvSpPr>
              <p:cNvPr id="6" name="Rectangle 5">
                <a:extLst>
                  <a:ext uri="{FF2B5EF4-FFF2-40B4-BE49-F238E27FC236}">
                    <a16:creationId xmlns:a16="http://schemas.microsoft.com/office/drawing/2014/main" id="{04587B2C-6BE3-1817-797B-C4B1FD3CEACD}"/>
                  </a:ext>
                </a:extLst>
              </p:cNvPr>
              <p:cNvSpPr>
                <a:spLocks noRot="1" noChangeAspect="1" noMove="1" noResize="1" noEditPoints="1" noAdjustHandles="1" noChangeArrowheads="1" noChangeShapeType="1" noTextEdit="1"/>
              </p:cNvSpPr>
              <p:nvPr/>
            </p:nvSpPr>
            <p:spPr>
              <a:xfrm>
                <a:off x="6816092" y="1747263"/>
                <a:ext cx="4524054" cy="2957861"/>
              </a:xfrm>
              <a:prstGeom prst="rect">
                <a:avLst/>
              </a:prstGeom>
              <a:blipFill>
                <a:blip r:embed="rId5"/>
                <a:stretch>
                  <a:fillRect l="-1078" r="-1213" b="-2474"/>
                </a:stretch>
              </a:blipFill>
            </p:spPr>
            <p:txBody>
              <a:bodyPr/>
              <a:lstStyle/>
              <a:p>
                <a:r>
                  <a:rPr lang="en-GB">
                    <a:noFill/>
                  </a:rPr>
                  <a:t> </a:t>
                </a:r>
              </a:p>
            </p:txBody>
          </p:sp>
        </mc:Fallback>
      </mc:AlternateContent>
      <p:graphicFrame>
        <p:nvGraphicFramePr>
          <p:cNvPr id="9" name="Chart 8">
            <a:extLst>
              <a:ext uri="{FF2B5EF4-FFF2-40B4-BE49-F238E27FC236}">
                <a16:creationId xmlns:a16="http://schemas.microsoft.com/office/drawing/2014/main" id="{63744D10-B655-32B9-E06B-F2F74AC45BB5}"/>
              </a:ext>
            </a:extLst>
          </p:cNvPr>
          <p:cNvGraphicFramePr/>
          <p:nvPr>
            <p:extLst>
              <p:ext uri="{D42A27DB-BD31-4B8C-83A1-F6EECF244321}">
                <p14:modId xmlns:p14="http://schemas.microsoft.com/office/powerpoint/2010/main" val="1919522701"/>
              </p:ext>
            </p:extLst>
          </p:nvPr>
        </p:nvGraphicFramePr>
        <p:xfrm>
          <a:off x="269718" y="1454513"/>
          <a:ext cx="5826282" cy="451154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31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What Impacts Proof Test Coverage?</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Content Placeholder 3">
            <a:extLst>
              <a:ext uri="{FF2B5EF4-FFF2-40B4-BE49-F238E27FC236}">
                <a16:creationId xmlns:a16="http://schemas.microsoft.com/office/drawing/2014/main" id="{28503BDE-41E2-E1F7-6CCB-7A6123D0D503}"/>
              </a:ext>
            </a:extLst>
          </p:cNvPr>
          <p:cNvSpPr txBox="1">
            <a:spLocks/>
          </p:cNvSpPr>
          <p:nvPr/>
        </p:nvSpPr>
        <p:spPr>
          <a:xfrm>
            <a:off x="683688" y="1555980"/>
            <a:ext cx="8888730" cy="3746039"/>
          </a:xfrm>
          <a:prstGeom prst="rect">
            <a:avLst/>
          </a:prstGeom>
        </p:spPr>
        <p:txBody>
          <a:bodyPr>
            <a:normAutofit/>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Calibri"/>
                <a:ea typeface="+mn-ea"/>
                <a:cs typeface="Calibri"/>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Calibri"/>
                <a:ea typeface="+mn-ea"/>
                <a:cs typeface="Calibri"/>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Calibri"/>
                <a:ea typeface="+mn-ea"/>
                <a:cs typeface="Calibri"/>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Systematic failures impacting on the hardware capability:</a:t>
            </a:r>
          </a:p>
          <a:p>
            <a:pPr lvl="1">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SIF designed to permit required testing</a:t>
            </a:r>
          </a:p>
          <a:p>
            <a:pPr lvl="2">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Pre-IEC 61508:2010 equipment; knowing undiagnosed failure mode to test for</a:t>
            </a:r>
          </a:p>
          <a:p>
            <a:pPr lvl="1">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Introduction failure modes due to operations and maintenance</a:t>
            </a:r>
          </a:p>
          <a:p>
            <a:pPr lvl="1">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Extension of major maintenance interval; potentially into the wear failures in the bath tub curve</a:t>
            </a:r>
          </a:p>
          <a:p>
            <a:pPr lvl="1">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Use of generic proof tests not covering equipment specific failure modes</a:t>
            </a:r>
          </a:p>
          <a:p>
            <a:pPr lvl="1">
              <a:spcBef>
                <a:spcPts val="200"/>
              </a:spcBef>
              <a:spcAft>
                <a:spcPts val="200"/>
              </a:spcAft>
            </a:pPr>
            <a:r>
              <a:rPr lang="en-GB" sz="1600" dirty="0">
                <a:latin typeface="Calibri" panose="020F0502020204030204" pitchFamily="34" charset="0"/>
                <a:ea typeface="Times New Roman" panose="02020603050405020304" pitchFamily="18" charset="0"/>
                <a:cs typeface="Calibri" panose="020F0502020204030204" pitchFamily="34" charset="0"/>
              </a:rPr>
              <a:t>Modification to diagnostic capability (know / unknown)</a:t>
            </a:r>
          </a:p>
          <a:p>
            <a:pPr>
              <a:spcBef>
                <a:spcPts val="200"/>
              </a:spcBef>
              <a:spcAft>
                <a:spcPts val="200"/>
              </a:spcAft>
            </a:pPr>
            <a:r>
              <a:rPr lang="en-GB" sz="1800" dirty="0">
                <a:latin typeface="Calibri" panose="020F0502020204030204" pitchFamily="34" charset="0"/>
                <a:ea typeface="Times New Roman" panose="02020603050405020304" pitchFamily="18" charset="0"/>
                <a:cs typeface="Calibri" panose="020F0502020204030204" pitchFamily="34" charset="0"/>
              </a:rPr>
              <a:t>Accumulation of failure modes impacting on the safety path, due to poor inspection, or poor maintenance. </a:t>
            </a:r>
            <a:endParaRPr lang="en-US" sz="1200" dirty="0">
              <a:solidFill>
                <a:schemeClr val="accent1"/>
              </a:solidFill>
              <a:latin typeface="Calibri" panose="020F0502020204030204" pitchFamily="34" charset="0"/>
              <a:ea typeface="+mj-ea"/>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08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How is Proof Test Coverage determined</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2" name="Text Placeholder 5">
            <a:extLst>
              <a:ext uri="{FF2B5EF4-FFF2-40B4-BE49-F238E27FC236}">
                <a16:creationId xmlns:a16="http://schemas.microsoft.com/office/drawing/2014/main" id="{E4F950CF-363A-3D22-3259-81EB94D91392}"/>
              </a:ext>
            </a:extLst>
          </p:cNvPr>
          <p:cNvSpPr txBox="1">
            <a:spLocks/>
          </p:cNvSpPr>
          <p:nvPr/>
        </p:nvSpPr>
        <p:spPr bwMode="gray">
          <a:xfrm>
            <a:off x="736265" y="1283799"/>
            <a:ext cx="4977823" cy="364844"/>
          </a:xfrm>
          <a:prstGeom prst="rect">
            <a:avLst/>
          </a:prstGeom>
        </p:spPr>
        <p:txBody>
          <a:bodyPr vert="horz" lIns="0" tIns="0" rIns="0" bIns="0" rtlCol="0">
            <a:noAutofit/>
          </a:bodyPr>
          <a:lstStyle>
            <a:lvl1pPr marL="0" indent="0" algn="l" defTabSz="1219210" rtl="0" eaLnBrk="1" latinLnBrk="0" hangingPunct="1">
              <a:lnSpc>
                <a:spcPct val="100000"/>
              </a:lnSpc>
              <a:spcBef>
                <a:spcPts val="0"/>
              </a:spcBef>
              <a:spcAft>
                <a:spcPts val="600"/>
              </a:spcAft>
              <a:buClr>
                <a:schemeClr val="tx2"/>
              </a:buClr>
              <a:buFont typeface="Wingdings" panose="05000000000000000000" pitchFamily="2" charset="2"/>
              <a:buNone/>
              <a:defRPr sz="1800" kern="1200" cap="none" baseline="0">
                <a:solidFill>
                  <a:schemeClr val="tx2"/>
                </a:solidFill>
                <a:latin typeface="+mn-lt"/>
                <a:ea typeface="+mn-ea"/>
                <a:cs typeface="+mn-cs"/>
              </a:defRPr>
            </a:lvl1pPr>
            <a:lvl2pPr marL="0" indent="0" algn="l" defTabSz="1219210" rtl="0" eaLnBrk="1" latinLnBrk="0" hangingPunct="1">
              <a:lnSpc>
                <a:spcPct val="100000"/>
              </a:lnSpc>
              <a:spcBef>
                <a:spcPts val="0"/>
              </a:spcBef>
              <a:spcAft>
                <a:spcPts val="600"/>
              </a:spcAft>
              <a:buClr>
                <a:schemeClr val="tx2"/>
              </a:buClr>
              <a:buFont typeface="Wingdings" panose="05000000000000000000" pitchFamily="2" charset="2"/>
              <a:buNone/>
              <a:defRPr sz="1800" kern="1200">
                <a:solidFill>
                  <a:schemeClr val="tx2"/>
                </a:solidFill>
                <a:latin typeface="+mn-lt"/>
                <a:ea typeface="+mn-ea"/>
                <a:cs typeface="+mn-cs"/>
              </a:defRPr>
            </a:lvl2pPr>
            <a:lvl3pPr marL="0" indent="0" algn="l" defTabSz="1219210" rtl="0" eaLnBrk="1" latinLnBrk="0" hangingPunct="1">
              <a:lnSpc>
                <a:spcPct val="100000"/>
              </a:lnSpc>
              <a:spcBef>
                <a:spcPts val="0"/>
              </a:spcBef>
              <a:spcAft>
                <a:spcPts val="600"/>
              </a:spcAft>
              <a:buClr>
                <a:schemeClr val="tx1"/>
              </a:buClr>
              <a:buFont typeface="Symbol" panose="05050102010706020507" pitchFamily="18" charset="2"/>
              <a:buNone/>
              <a:defRPr sz="1800" kern="1200">
                <a:solidFill>
                  <a:schemeClr val="tx2"/>
                </a:solidFill>
                <a:latin typeface="+mn-lt"/>
                <a:ea typeface="+mn-ea"/>
                <a:cs typeface="+mn-cs"/>
              </a:defRPr>
            </a:lvl3pPr>
            <a:lvl4pPr marL="0" indent="0" algn="l" defTabSz="1219210" rtl="0" eaLnBrk="1" latinLnBrk="0" hangingPunct="1">
              <a:lnSpc>
                <a:spcPct val="100000"/>
              </a:lnSpc>
              <a:spcBef>
                <a:spcPts val="0"/>
              </a:spcBef>
              <a:spcAft>
                <a:spcPts val="600"/>
              </a:spcAft>
              <a:buFont typeface="Symbol" panose="05050102010706020507" pitchFamily="18" charset="2"/>
              <a:buNone/>
              <a:defRPr sz="1800" kern="1200">
                <a:solidFill>
                  <a:schemeClr val="tx2"/>
                </a:solidFill>
                <a:latin typeface="+mn-lt"/>
                <a:ea typeface="+mn-ea"/>
                <a:cs typeface="+mn-cs"/>
              </a:defRPr>
            </a:lvl4pPr>
            <a:lvl5pPr marL="0" indent="0" algn="l" defTabSz="1219210" rtl="0" eaLnBrk="1" latinLnBrk="0" hangingPunct="1">
              <a:lnSpc>
                <a:spcPct val="100000"/>
              </a:lnSpc>
              <a:spcBef>
                <a:spcPts val="0"/>
              </a:spcBef>
              <a:spcAft>
                <a:spcPts val="600"/>
              </a:spcAft>
              <a:buFont typeface="Symbol" panose="05050102010706020507" pitchFamily="18" charset="2"/>
              <a:buNone/>
              <a:defRPr sz="1800" kern="1200">
                <a:solidFill>
                  <a:schemeClr val="tx2"/>
                </a:solidFill>
                <a:latin typeface="+mn-lt"/>
                <a:ea typeface="+mn-ea"/>
                <a:cs typeface="+mn-cs"/>
              </a:defRPr>
            </a:lvl5pPr>
            <a:lvl6pPr marL="0" indent="0" algn="l" defTabSz="1219210" rtl="0" eaLnBrk="1" latinLnBrk="0" hangingPunct="1">
              <a:lnSpc>
                <a:spcPct val="100000"/>
              </a:lnSpc>
              <a:spcBef>
                <a:spcPts val="0"/>
              </a:spcBef>
              <a:spcAft>
                <a:spcPts val="600"/>
              </a:spcAft>
              <a:buFont typeface="Symbol" pitchFamily="18" charset="2"/>
              <a:buNone/>
              <a:defRPr sz="1800" kern="1200">
                <a:solidFill>
                  <a:schemeClr val="tx2"/>
                </a:solidFill>
                <a:latin typeface="+mn-lt"/>
                <a:ea typeface="+mn-ea"/>
                <a:cs typeface="+mn-cs"/>
              </a:defRPr>
            </a:lvl6pPr>
            <a:lvl7pPr marL="0" indent="0" algn="l" defTabSz="1219210" rtl="0" eaLnBrk="1" latinLnBrk="0" hangingPunct="1">
              <a:lnSpc>
                <a:spcPct val="100000"/>
              </a:lnSpc>
              <a:spcBef>
                <a:spcPts val="0"/>
              </a:spcBef>
              <a:spcAft>
                <a:spcPts val="600"/>
              </a:spcAft>
              <a:buFont typeface="Symbol" pitchFamily="18" charset="2"/>
              <a:buNone/>
              <a:defRPr sz="1800" kern="1200">
                <a:solidFill>
                  <a:schemeClr val="tx2"/>
                </a:solidFill>
                <a:latin typeface="+mn-lt"/>
                <a:ea typeface="+mn-ea"/>
                <a:cs typeface="+mn-cs"/>
              </a:defRPr>
            </a:lvl7pPr>
            <a:lvl8pPr marL="0" indent="0" algn="l" defTabSz="1219210" rtl="0" eaLnBrk="1" latinLnBrk="0" hangingPunct="1">
              <a:lnSpc>
                <a:spcPct val="100000"/>
              </a:lnSpc>
              <a:spcBef>
                <a:spcPts val="0"/>
              </a:spcBef>
              <a:spcAft>
                <a:spcPts val="600"/>
              </a:spcAft>
              <a:buFont typeface="Symbol" pitchFamily="18" charset="2"/>
              <a:buNone/>
              <a:defRPr sz="1800" kern="1200" baseline="0">
                <a:solidFill>
                  <a:schemeClr val="tx2"/>
                </a:solidFill>
                <a:latin typeface="+mn-lt"/>
                <a:ea typeface="+mn-ea"/>
                <a:cs typeface="+mn-cs"/>
              </a:defRPr>
            </a:lvl8pPr>
            <a:lvl9pPr marL="0" indent="0" algn="l" defTabSz="1219210" rtl="0" eaLnBrk="1" latinLnBrk="0" hangingPunct="1">
              <a:lnSpc>
                <a:spcPct val="100000"/>
              </a:lnSpc>
              <a:spcBef>
                <a:spcPts val="0"/>
              </a:spcBef>
              <a:spcAft>
                <a:spcPts val="600"/>
              </a:spcAft>
              <a:buFont typeface="Symbol" pitchFamily="18" charset="2"/>
              <a:buNone/>
              <a:defRPr sz="1800" kern="1200" baseline="0">
                <a:solidFill>
                  <a:schemeClr val="tx2"/>
                </a:solidFill>
                <a:latin typeface="+mn-lt"/>
                <a:ea typeface="+mn-ea"/>
                <a:cs typeface="+mn-cs"/>
              </a:defRPr>
            </a:lvl9pPr>
          </a:lstStyle>
          <a:p>
            <a:pPr>
              <a:buClr>
                <a:srgbClr val="0071B9"/>
              </a:buClr>
            </a:pPr>
            <a:r>
              <a:rPr lang="en-US" dirty="0">
                <a:solidFill>
                  <a:schemeClr val="accent1"/>
                </a:solidFill>
                <a:latin typeface="Calibri" panose="020F0502020204030204" pitchFamily="34" charset="0"/>
                <a:ea typeface="+mj-ea"/>
                <a:cs typeface="Calibri" panose="020F0502020204030204" pitchFamily="34" charset="0"/>
              </a:rPr>
              <a:t>SAFETY MANUAL – PROOF</a:t>
            </a:r>
            <a:r>
              <a:rPr lang="en-US" dirty="0">
                <a:solidFill>
                  <a:srgbClr val="0071B9"/>
                </a:solidFill>
                <a:latin typeface="Calibri" panose="020F0502020204030204" pitchFamily="34" charset="0"/>
                <a:cs typeface="Calibri" panose="020F0502020204030204" pitchFamily="34" charset="0"/>
              </a:rPr>
              <a:t> </a:t>
            </a:r>
            <a:r>
              <a:rPr lang="en-US" dirty="0">
                <a:solidFill>
                  <a:schemeClr val="accent1"/>
                </a:solidFill>
                <a:latin typeface="Calibri" panose="020F0502020204030204" pitchFamily="34" charset="0"/>
                <a:ea typeface="+mj-ea"/>
                <a:cs typeface="Calibri" panose="020F0502020204030204" pitchFamily="34" charset="0"/>
              </a:rPr>
              <a:t>TEST</a:t>
            </a:r>
          </a:p>
        </p:txBody>
      </p:sp>
      <p:pic>
        <p:nvPicPr>
          <p:cNvPr id="6" name="Picture 5">
            <a:extLst>
              <a:ext uri="{FF2B5EF4-FFF2-40B4-BE49-F238E27FC236}">
                <a16:creationId xmlns:a16="http://schemas.microsoft.com/office/drawing/2014/main" id="{423B6B02-E10C-0ADE-4A5B-FDD794EB59C2}"/>
              </a:ext>
            </a:extLst>
          </p:cNvPr>
          <p:cNvPicPr>
            <a:picLocks noChangeAspect="1"/>
          </p:cNvPicPr>
          <p:nvPr/>
        </p:nvPicPr>
        <p:blipFill>
          <a:blip r:embed="rId5"/>
          <a:stretch>
            <a:fillRect/>
          </a:stretch>
        </p:blipFill>
        <p:spPr>
          <a:xfrm>
            <a:off x="643913" y="1817195"/>
            <a:ext cx="4851966" cy="3275692"/>
          </a:xfrm>
          <a:prstGeom prst="rect">
            <a:avLst/>
          </a:prstGeom>
        </p:spPr>
      </p:pic>
      <p:pic>
        <p:nvPicPr>
          <p:cNvPr id="9" name="Picture 8">
            <a:extLst>
              <a:ext uri="{FF2B5EF4-FFF2-40B4-BE49-F238E27FC236}">
                <a16:creationId xmlns:a16="http://schemas.microsoft.com/office/drawing/2014/main" id="{6A5D45BE-8387-D0DE-B9FF-669EF9E5E141}"/>
              </a:ext>
            </a:extLst>
          </p:cNvPr>
          <p:cNvPicPr>
            <a:picLocks noChangeAspect="1"/>
          </p:cNvPicPr>
          <p:nvPr/>
        </p:nvPicPr>
        <p:blipFill>
          <a:blip r:embed="rId6"/>
          <a:stretch>
            <a:fillRect/>
          </a:stretch>
        </p:blipFill>
        <p:spPr>
          <a:xfrm>
            <a:off x="6094303" y="1648643"/>
            <a:ext cx="5514503" cy="3444244"/>
          </a:xfrm>
          <a:prstGeom prst="rect">
            <a:avLst/>
          </a:prstGeom>
        </p:spPr>
      </p:pic>
      <p:sp>
        <p:nvSpPr>
          <p:cNvPr id="10" name="TextBox 9">
            <a:extLst>
              <a:ext uri="{FF2B5EF4-FFF2-40B4-BE49-F238E27FC236}">
                <a16:creationId xmlns:a16="http://schemas.microsoft.com/office/drawing/2014/main" id="{3865C6F5-4699-F54F-7C3A-8C306ADECF8C}"/>
              </a:ext>
            </a:extLst>
          </p:cNvPr>
          <p:cNvSpPr txBox="1"/>
          <p:nvPr/>
        </p:nvSpPr>
        <p:spPr>
          <a:xfrm>
            <a:off x="1079541" y="5298251"/>
            <a:ext cx="5817870" cy="364843"/>
          </a:xfrm>
          <a:prstGeom prst="rect">
            <a:avLst/>
          </a:prstGeom>
          <a:noFill/>
        </p:spPr>
        <p:txBody>
          <a:bodyPr wrap="square">
            <a:spAutoFit/>
          </a:bodyPr>
          <a:lstStyle/>
          <a:p>
            <a:pPr>
              <a:lnSpc>
                <a:spcPts val="2200"/>
              </a:lnSpc>
              <a:buClr>
                <a:schemeClr val="tx2"/>
              </a:buClr>
            </a:pPr>
            <a:r>
              <a:rPr lang="en-GB">
                <a:solidFill>
                  <a:schemeClr val="accent1"/>
                </a:solidFill>
                <a:latin typeface="Calibri" panose="020F0502020204030204" pitchFamily="34" charset="0"/>
                <a:ea typeface="+mj-ea"/>
                <a:cs typeface="Calibri" panose="020F0502020204030204" pitchFamily="34" charset="0"/>
              </a:rPr>
              <a:t>Endress Hauser – Functional Safety Manual [Ref 3]</a:t>
            </a:r>
          </a:p>
        </p:txBody>
      </p:sp>
    </p:spTree>
    <p:extLst>
      <p:ext uri="{BB962C8B-B14F-4D97-AF65-F5344CB8AC3E}">
        <p14:creationId xmlns:p14="http://schemas.microsoft.com/office/powerpoint/2010/main" val="210439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How is Proof Test Coverage calculated?</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6" name="TextBox 5">
            <a:extLst>
              <a:ext uri="{FF2B5EF4-FFF2-40B4-BE49-F238E27FC236}">
                <a16:creationId xmlns:a16="http://schemas.microsoft.com/office/drawing/2014/main" id="{53D2B938-F4E8-C090-ADC1-13175C80FF9C}"/>
              </a:ext>
            </a:extLst>
          </p:cNvPr>
          <p:cNvSpPr txBox="1"/>
          <p:nvPr/>
        </p:nvSpPr>
        <p:spPr>
          <a:xfrm>
            <a:off x="371843" y="1066163"/>
            <a:ext cx="11013588" cy="369332"/>
          </a:xfrm>
          <a:prstGeom prst="rect">
            <a:avLst/>
          </a:prstGeom>
          <a:noFill/>
        </p:spPr>
        <p:txBody>
          <a:bodyPr wrap="square">
            <a:spAutoFit/>
          </a:bodyPr>
          <a:lstStyle/>
          <a:p>
            <a:pPr marL="0" indent="0">
              <a:buNone/>
            </a:pPr>
            <a:r>
              <a:rPr lang="en-US" sz="1800" dirty="0">
                <a:solidFill>
                  <a:schemeClr val="accent1"/>
                </a:solidFill>
                <a:latin typeface="Calibri" panose="020F0502020204030204" pitchFamily="34" charset="0"/>
                <a:ea typeface="+mj-ea"/>
                <a:cs typeface="Calibri" panose="020F0502020204030204" pitchFamily="34" charset="0"/>
              </a:rPr>
              <a:t>Failure Mode Effect Diagnostic Analysis (FMEDA) – FMEDA EXTRACT for PTC determination </a:t>
            </a:r>
          </a:p>
        </p:txBody>
      </p:sp>
      <p:graphicFrame>
        <p:nvGraphicFramePr>
          <p:cNvPr id="11" name="Table 10">
            <a:extLst>
              <a:ext uri="{FF2B5EF4-FFF2-40B4-BE49-F238E27FC236}">
                <a16:creationId xmlns:a16="http://schemas.microsoft.com/office/drawing/2014/main" id="{4F2A8198-634E-63F0-D294-343C2001522D}"/>
              </a:ext>
            </a:extLst>
          </p:cNvPr>
          <p:cNvGraphicFramePr>
            <a:graphicFrameLocks noGrp="1"/>
          </p:cNvGraphicFramePr>
          <p:nvPr>
            <p:extLst>
              <p:ext uri="{D42A27DB-BD31-4B8C-83A1-F6EECF244321}">
                <p14:modId xmlns:p14="http://schemas.microsoft.com/office/powerpoint/2010/main" val="3365907504"/>
              </p:ext>
            </p:extLst>
          </p:nvPr>
        </p:nvGraphicFramePr>
        <p:xfrm>
          <a:off x="717432" y="1549158"/>
          <a:ext cx="10515598" cy="3706588"/>
        </p:xfrm>
        <a:graphic>
          <a:graphicData uri="http://schemas.openxmlformats.org/drawingml/2006/table">
            <a:tbl>
              <a:tblPr/>
              <a:tblGrid>
                <a:gridCol w="790729">
                  <a:extLst>
                    <a:ext uri="{9D8B030D-6E8A-4147-A177-3AD203B41FA5}">
                      <a16:colId xmlns:a16="http://schemas.microsoft.com/office/drawing/2014/main" val="675743423"/>
                    </a:ext>
                  </a:extLst>
                </a:gridCol>
                <a:gridCol w="457140">
                  <a:extLst>
                    <a:ext uri="{9D8B030D-6E8A-4147-A177-3AD203B41FA5}">
                      <a16:colId xmlns:a16="http://schemas.microsoft.com/office/drawing/2014/main" val="558761957"/>
                    </a:ext>
                  </a:extLst>
                </a:gridCol>
                <a:gridCol w="753664">
                  <a:extLst>
                    <a:ext uri="{9D8B030D-6E8A-4147-A177-3AD203B41FA5}">
                      <a16:colId xmlns:a16="http://schemas.microsoft.com/office/drawing/2014/main" val="1711826156"/>
                    </a:ext>
                  </a:extLst>
                </a:gridCol>
                <a:gridCol w="790729">
                  <a:extLst>
                    <a:ext uri="{9D8B030D-6E8A-4147-A177-3AD203B41FA5}">
                      <a16:colId xmlns:a16="http://schemas.microsoft.com/office/drawing/2014/main" val="1019753988"/>
                    </a:ext>
                  </a:extLst>
                </a:gridCol>
                <a:gridCol w="752291">
                  <a:extLst>
                    <a:ext uri="{9D8B030D-6E8A-4147-A177-3AD203B41FA5}">
                      <a16:colId xmlns:a16="http://schemas.microsoft.com/office/drawing/2014/main" val="1048193900"/>
                    </a:ext>
                  </a:extLst>
                </a:gridCol>
                <a:gridCol w="753664">
                  <a:extLst>
                    <a:ext uri="{9D8B030D-6E8A-4147-A177-3AD203B41FA5}">
                      <a16:colId xmlns:a16="http://schemas.microsoft.com/office/drawing/2014/main" val="225746307"/>
                    </a:ext>
                  </a:extLst>
                </a:gridCol>
                <a:gridCol w="605402">
                  <a:extLst>
                    <a:ext uri="{9D8B030D-6E8A-4147-A177-3AD203B41FA5}">
                      <a16:colId xmlns:a16="http://schemas.microsoft.com/office/drawing/2014/main" val="2539838372"/>
                    </a:ext>
                  </a:extLst>
                </a:gridCol>
                <a:gridCol w="538135">
                  <a:extLst>
                    <a:ext uri="{9D8B030D-6E8A-4147-A177-3AD203B41FA5}">
                      <a16:colId xmlns:a16="http://schemas.microsoft.com/office/drawing/2014/main" val="479045155"/>
                    </a:ext>
                  </a:extLst>
                </a:gridCol>
                <a:gridCol w="741308">
                  <a:extLst>
                    <a:ext uri="{9D8B030D-6E8A-4147-A177-3AD203B41FA5}">
                      <a16:colId xmlns:a16="http://schemas.microsoft.com/office/drawing/2014/main" val="1937392119"/>
                    </a:ext>
                  </a:extLst>
                </a:gridCol>
                <a:gridCol w="741308">
                  <a:extLst>
                    <a:ext uri="{9D8B030D-6E8A-4147-A177-3AD203B41FA5}">
                      <a16:colId xmlns:a16="http://schemas.microsoft.com/office/drawing/2014/main" val="567249480"/>
                    </a:ext>
                  </a:extLst>
                </a:gridCol>
                <a:gridCol w="878588">
                  <a:extLst>
                    <a:ext uri="{9D8B030D-6E8A-4147-A177-3AD203B41FA5}">
                      <a16:colId xmlns:a16="http://schemas.microsoft.com/office/drawing/2014/main" val="4250497013"/>
                    </a:ext>
                  </a:extLst>
                </a:gridCol>
                <a:gridCol w="878588">
                  <a:extLst>
                    <a:ext uri="{9D8B030D-6E8A-4147-A177-3AD203B41FA5}">
                      <a16:colId xmlns:a16="http://schemas.microsoft.com/office/drawing/2014/main" val="1734135222"/>
                    </a:ext>
                  </a:extLst>
                </a:gridCol>
                <a:gridCol w="917026">
                  <a:extLst>
                    <a:ext uri="{9D8B030D-6E8A-4147-A177-3AD203B41FA5}">
                      <a16:colId xmlns:a16="http://schemas.microsoft.com/office/drawing/2014/main" val="2958165958"/>
                    </a:ext>
                  </a:extLst>
                </a:gridCol>
                <a:gridCol w="917026">
                  <a:extLst>
                    <a:ext uri="{9D8B030D-6E8A-4147-A177-3AD203B41FA5}">
                      <a16:colId xmlns:a16="http://schemas.microsoft.com/office/drawing/2014/main" val="140333040"/>
                    </a:ext>
                  </a:extLst>
                </a:gridCol>
              </a:tblGrid>
              <a:tr h="142059">
                <a:tc gridSpan="14">
                  <a:txBody>
                    <a:bodyPr/>
                    <a:lstStyle/>
                    <a:p>
                      <a:pPr algn="ctr" fontAlgn="ctr"/>
                      <a:r>
                        <a:rPr lang="en-US" sz="800" b="1" i="0" u="none" strike="noStrike">
                          <a:solidFill>
                            <a:srgbClr val="FFFFFF"/>
                          </a:solidFill>
                          <a:effectLst/>
                          <a:latin typeface="Calibri" panose="020F0502020204030204" pitchFamily="34" charset="0"/>
                        </a:rPr>
                        <a:t>FMEDA For Actuators-Various Based on Norbro Single Acting Spring return</a:t>
                      </a:r>
                    </a:p>
                  </a:txBody>
                  <a:tcPr marL="4899" marR="4899" marT="489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75D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8669401"/>
                  </a:ext>
                </a:extLst>
              </a:tr>
              <a:tr h="107769">
                <a:tc>
                  <a:txBody>
                    <a:bodyPr/>
                    <a:lstStyle/>
                    <a:p>
                      <a:pPr algn="ctr"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GB" sz="600" b="0" i="0" u="none" strike="noStrike">
                        <a:effectLst/>
                        <a:latin typeface="Calibri" panose="020F0502020204030204" pitchFamily="34" charset="0"/>
                      </a:endParaRPr>
                    </a:p>
                  </a:txBody>
                  <a:tcPr marL="4899" marR="4899" marT="48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4426985"/>
                  </a:ext>
                </a:extLst>
              </a:tr>
              <a:tr h="195943">
                <a:tc rowSpan="2">
                  <a:txBody>
                    <a:bodyPr/>
                    <a:lstStyle/>
                    <a:p>
                      <a:pPr marL="36000" algn="ctr" fontAlgn="ctr"/>
                      <a:r>
                        <a:rPr lang="en-GB" sz="600" b="1" i="0" u="none" strike="noStrike" dirty="0">
                          <a:solidFill>
                            <a:srgbClr val="FFFFFF"/>
                          </a:solidFill>
                          <a:effectLst/>
                          <a:latin typeface="Calibri" panose="020F0502020204030204" pitchFamily="34" charset="0"/>
                        </a:rPr>
                        <a:t>ID.</a:t>
                      </a:r>
                    </a:p>
                  </a:txBody>
                  <a:tcPr marL="4899" marR="4899" marT="4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rowSpan="2">
                  <a:txBody>
                    <a:bodyPr/>
                    <a:lstStyle/>
                    <a:p>
                      <a:pPr marL="36000" algn="ctr" fontAlgn="ctr"/>
                      <a:r>
                        <a:rPr lang="en-GB" sz="600" b="1" i="0" u="none" strike="noStrike">
                          <a:solidFill>
                            <a:srgbClr val="FFFFFF"/>
                          </a:solidFill>
                          <a:effectLst/>
                          <a:latin typeface="Calibri" panose="020F0502020204030204" pitchFamily="34" charset="0"/>
                        </a:rPr>
                        <a:t>Identification</a:t>
                      </a:r>
                    </a:p>
                  </a:txBody>
                  <a:tcPr marL="4899" marR="4899" marT="48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rowSpan="2">
                  <a:txBody>
                    <a:bodyPr/>
                    <a:lstStyle/>
                    <a:p>
                      <a:pPr marL="36000" algn="ctr" fontAlgn="ctr"/>
                      <a:r>
                        <a:rPr lang="en-GB" sz="600" b="1" i="0" u="none" strike="noStrike">
                          <a:solidFill>
                            <a:srgbClr val="FFFFFF"/>
                          </a:solidFill>
                          <a:effectLst/>
                          <a:latin typeface="Calibri" panose="020F0502020204030204" pitchFamily="34" charset="0"/>
                        </a:rPr>
                        <a:t>Function</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Failure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275D35"/>
                    </a:solidFill>
                  </a:tcPr>
                </a:tc>
                <a:tc gridSpan="3">
                  <a:txBody>
                    <a:bodyPr/>
                    <a:lstStyle/>
                    <a:p>
                      <a:pPr marL="36000" algn="ctr" fontAlgn="ctr"/>
                      <a:r>
                        <a:rPr lang="en-GB" sz="600" b="1" i="0" u="none" strike="noStrike">
                          <a:solidFill>
                            <a:srgbClr val="FFFFFF"/>
                          </a:solidFill>
                          <a:effectLst/>
                          <a:latin typeface="Calibri" panose="020F0502020204030204" pitchFamily="34" charset="0"/>
                        </a:rPr>
                        <a:t>Operational</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hMerge="1">
                  <a:txBody>
                    <a:bodyPr/>
                    <a:lstStyle/>
                    <a:p>
                      <a:endParaRPr lang="en-GB"/>
                    </a:p>
                  </a:txBody>
                  <a:tcPr/>
                </a:tc>
                <a:tc hMerge="1">
                  <a:txBody>
                    <a:bodyPr/>
                    <a:lstStyle/>
                    <a:p>
                      <a:endParaRPr lang="en-GB"/>
                    </a:p>
                  </a:txBody>
                  <a:tcPr/>
                </a:tc>
                <a:tc>
                  <a:txBody>
                    <a:bodyPr/>
                    <a:lstStyle/>
                    <a:p>
                      <a:pPr marL="36000" algn="ctr" fontAlgn="ctr"/>
                      <a:r>
                        <a:rPr lang="en-GB" sz="600" b="1" i="0" u="none" strike="noStrike">
                          <a:solidFill>
                            <a:srgbClr val="FFFFFF"/>
                          </a:solidFill>
                          <a:effectLst/>
                          <a:latin typeface="Calibri" panose="020F0502020204030204" pitchFamily="34" charset="0"/>
                        </a:rPr>
                        <a:t>Failure Effect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rowSpan="2">
                  <a:txBody>
                    <a:bodyPr/>
                    <a:lstStyle/>
                    <a:p>
                      <a:pPr marL="36000" algn="ctr" fontAlgn="ctr"/>
                      <a:r>
                        <a:rPr lang="en-GB" sz="600" b="1" i="0" u="none" strike="noStrike">
                          <a:solidFill>
                            <a:srgbClr val="FFFFFF"/>
                          </a:solidFill>
                          <a:effectLst/>
                          <a:latin typeface="Calibri" panose="020F0502020204030204" pitchFamily="34" charset="0"/>
                        </a:rPr>
                        <a:t>Detected by Diagnostic</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gridSpan="4">
                  <a:txBody>
                    <a:bodyPr/>
                    <a:lstStyle/>
                    <a:p>
                      <a:pPr marL="36000" algn="ctr" fontAlgn="ctr"/>
                      <a:r>
                        <a:rPr lang="en-GB" sz="600" b="1" i="0" u="none" strike="noStrike">
                          <a:solidFill>
                            <a:srgbClr val="FFFFFF"/>
                          </a:solidFill>
                          <a:effectLst/>
                          <a:latin typeface="Calibri" panose="020F0502020204030204" pitchFamily="34" charset="0"/>
                        </a:rPr>
                        <a:t>Detection Method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36000" algn="ctr" fontAlgn="ctr"/>
                      <a:r>
                        <a:rPr lang="en-GB" sz="600" b="1" i="0" u="none" strike="noStrike">
                          <a:solidFill>
                            <a:srgbClr val="FFFFFF"/>
                          </a:solidFill>
                          <a:effectLst/>
                          <a:latin typeface="Calibri" panose="020F0502020204030204" pitchFamily="34" charset="0"/>
                        </a:rPr>
                        <a:t>Compensating</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extLst>
                  <a:ext uri="{0D108BD9-81ED-4DB2-BD59-A6C34878D82A}">
                    <a16:rowId xmlns:a16="http://schemas.microsoft.com/office/drawing/2014/main" val="2702593005"/>
                  </a:ext>
                </a:extLst>
              </a:tr>
              <a:tr h="19594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36000" algn="ctr" fontAlgn="ctr"/>
                      <a:r>
                        <a:rPr lang="en-GB" sz="600" b="1" i="0" u="none" strike="noStrike">
                          <a:solidFill>
                            <a:srgbClr val="FFFFFF"/>
                          </a:solidFill>
                          <a:effectLst/>
                          <a:latin typeface="Calibri" panose="020F0502020204030204" pitchFamily="34" charset="0"/>
                        </a:rPr>
                        <a:t>Modes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Mode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Local</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End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Safe / Dangerous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vMerge="1">
                  <a:txBody>
                    <a:bodyPr/>
                    <a:lstStyle/>
                    <a:p>
                      <a:endParaRPr lang="en-GB"/>
                    </a:p>
                  </a:txBody>
                  <a:tcPr/>
                </a:tc>
                <a:tc>
                  <a:txBody>
                    <a:bodyPr/>
                    <a:lstStyle/>
                    <a:p>
                      <a:pPr marL="36000" algn="ctr" fontAlgn="ctr"/>
                      <a:r>
                        <a:rPr lang="en-GB" sz="600" b="1" i="0" u="none" strike="noStrike">
                          <a:solidFill>
                            <a:srgbClr val="FFFFFF"/>
                          </a:solidFill>
                          <a:effectLst/>
                          <a:latin typeface="Calibri" panose="020F0502020204030204" pitchFamily="34" charset="0"/>
                        </a:rPr>
                        <a:t>Auto Diagnostic</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Detected by Proof Test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Function Test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Other</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marL="36000" algn="ctr" fontAlgn="ctr"/>
                      <a:r>
                        <a:rPr lang="en-GB" sz="600" b="1" i="0" u="none" strike="noStrike">
                          <a:solidFill>
                            <a:srgbClr val="FFFFFF"/>
                          </a:solidFill>
                          <a:effectLst/>
                          <a:latin typeface="Calibri" panose="020F0502020204030204" pitchFamily="34" charset="0"/>
                        </a:rPr>
                        <a:t>Provisions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extLst>
                  <a:ext uri="{0D108BD9-81ED-4DB2-BD59-A6C34878D82A}">
                    <a16:rowId xmlns:a16="http://schemas.microsoft.com/office/drawing/2014/main" val="3794836547"/>
                  </a:ext>
                </a:extLst>
              </a:tr>
              <a:tr h="587829">
                <a:tc>
                  <a:txBody>
                    <a:bodyPr/>
                    <a:lstStyle/>
                    <a:p>
                      <a:pPr marL="36000" algn="ctr" fontAlgn="ctr"/>
                      <a:r>
                        <a:rPr lang="en-GB" sz="600" b="0" i="0" u="none" strike="noStrike">
                          <a:solidFill>
                            <a:srgbClr val="000000"/>
                          </a:solidFill>
                          <a:effectLst/>
                          <a:latin typeface="Calibri" panose="020F0502020204030204" pitchFamily="34" charset="0"/>
                        </a:rPr>
                        <a:t>1</a:t>
                      </a:r>
                    </a:p>
                  </a:txBody>
                  <a:tcPr marL="4899" marR="4899" marT="4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dirty="0">
                          <a:solidFill>
                            <a:srgbClr val="000000"/>
                          </a:solidFill>
                          <a:effectLst/>
                          <a:latin typeface="Calibri" panose="020F0502020204030204" pitchFamily="34" charset="0"/>
                        </a:rPr>
                        <a:t>Body</a:t>
                      </a:r>
                    </a:p>
                  </a:txBody>
                  <a:tcPr marL="4899" marR="4899" marT="48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Provides mechanical protection to internal parts and forms part of the overall structure of the actuator.</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Defect in body at time of manufacture.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GB" sz="600" b="0" i="0" u="none" strike="noStrike">
                          <a:solidFill>
                            <a:srgbClr val="000000"/>
                          </a:solidFill>
                          <a:effectLst/>
                          <a:latin typeface="Calibri" panose="020F0502020204030204" pitchFamily="34" charset="0"/>
                        </a:rPr>
                        <a:t>Deployment, commissioning</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effectLst/>
                          <a:latin typeface="Calibri" panose="020F0502020204030204" pitchFamily="34" charset="0"/>
                        </a:rPr>
                        <a:t>Loss of sealing resulting in air leak, reduced operation/effectiveness of the actuator.</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solidFill>
                            <a:srgbClr val="000000"/>
                          </a:solidFill>
                          <a:effectLst/>
                          <a:latin typeface="Calibri" panose="020F0502020204030204" pitchFamily="34" charset="0"/>
                        </a:rPr>
                        <a:t>Failure of equipment, reduced stroke.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dirty="0">
                          <a:effectLst/>
                          <a:latin typeface="Calibri" panose="020F0502020204030204" pitchFamily="34" charset="0"/>
                        </a:rPr>
                        <a:t>Dangerous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Undetected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solidFill>
                            <a:srgbClr val="000000"/>
                          </a:solidFill>
                          <a:effectLst/>
                          <a:latin typeface="Calibri" panose="020F0502020204030204" pitchFamily="34" charset="0"/>
                        </a:rPr>
                        <a:t>None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dirty="0">
                          <a:effectLst/>
                          <a:latin typeface="Calibri" panose="020F0502020204030204" pitchFamily="34" charset="0"/>
                        </a:rPr>
                        <a:t>YES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effectLst/>
                          <a:latin typeface="Calibri" panose="020F0502020204030204" pitchFamily="34" charset="0"/>
                        </a:rPr>
                        <a:t>Visual inspection of the operation of the actuator during the proof test would reveal leak, non smooth or reduced operation.</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effectLst/>
                          <a:latin typeface="Calibri" panose="020F0502020204030204" pitchFamily="34" charset="0"/>
                        </a:rPr>
                        <a:t>Maintenance overhaul once ever 10 years.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Actuator operation will be inspected during installation, commissioning and re-testing. If limit switches were fitted, then this may identify reduced movement.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329095029"/>
                  </a:ext>
                </a:extLst>
              </a:tr>
              <a:tr h="587829">
                <a:tc>
                  <a:txBody>
                    <a:bodyPr/>
                    <a:lstStyle/>
                    <a:p>
                      <a:pPr marL="36000" algn="ctr" fontAlgn="ctr"/>
                      <a:r>
                        <a:rPr lang="en-GB" sz="600" b="0" i="0" u="none" strike="noStrike">
                          <a:effectLst/>
                          <a:latin typeface="Calibri" panose="020F0502020204030204" pitchFamily="34" charset="0"/>
                        </a:rPr>
                        <a:t>2</a:t>
                      </a:r>
                    </a:p>
                  </a:txBody>
                  <a:tcPr marL="4899" marR="4899" marT="4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dirty="0">
                          <a:effectLst/>
                          <a:latin typeface="Calibri" panose="020F0502020204030204" pitchFamily="34" charset="0"/>
                        </a:rPr>
                        <a:t>Pinion</a:t>
                      </a:r>
                    </a:p>
                  </a:txBody>
                  <a:tcPr marL="4899" marR="4899" marT="48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a:effectLst/>
                          <a:latin typeface="Calibri" panose="020F0502020204030204" pitchFamily="34" charset="0"/>
                        </a:rPr>
                        <a:t>Part of 'rack &amp; pinion' which results in actuator movement as a result of either air pressure or spring return.</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a:effectLst/>
                          <a:latin typeface="Calibri" panose="020F0502020204030204" pitchFamily="34" charset="0"/>
                        </a:rPr>
                        <a:t>Defect in seal at time of manufacture.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dirty="0">
                          <a:effectLst/>
                          <a:latin typeface="Calibri" panose="020F0502020204030204" pitchFamily="34" charset="0"/>
                        </a:rPr>
                        <a:t>Deployment, commissioning</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dirty="0">
                          <a:effectLst/>
                          <a:latin typeface="Calibri" panose="020F0502020204030204" pitchFamily="34" charset="0"/>
                        </a:rPr>
                        <a:t>Reduced/incorrect movement of the actuator.</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dirty="0">
                          <a:effectLst/>
                          <a:latin typeface="Calibri" panose="020F0502020204030204" pitchFamily="34" charset="0"/>
                        </a:rPr>
                        <a:t>Actuator dose not achieve full stroke.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dirty="0">
                          <a:effectLst/>
                          <a:latin typeface="Calibri" panose="020F0502020204030204" pitchFamily="34" charset="0"/>
                        </a:rPr>
                        <a:t>Dangerous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a:effectLst/>
                          <a:latin typeface="Calibri" panose="020F0502020204030204" pitchFamily="34" charset="0"/>
                        </a:rPr>
                        <a:t>Undetected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a:effectLst/>
                          <a:latin typeface="Calibri" panose="020F0502020204030204" pitchFamily="34" charset="0"/>
                        </a:rPr>
                        <a:t>None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ctr" fontAlgn="ctr"/>
                      <a:r>
                        <a:rPr lang="en-GB" sz="600" b="0" i="0" u="none" strike="noStrike">
                          <a:effectLst/>
                          <a:latin typeface="Calibri" panose="020F0502020204030204" pitchFamily="34" charset="0"/>
                        </a:rPr>
                        <a:t>YES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dirty="0">
                          <a:effectLst/>
                          <a:latin typeface="Calibri" panose="020F0502020204030204" pitchFamily="34" charset="0"/>
                        </a:rPr>
                        <a:t>Visual inspection of the operation of the actuator during the proof test would reveal incorrect alignment and/or reduced stroke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dirty="0">
                          <a:effectLst/>
                          <a:latin typeface="Calibri" panose="020F0502020204030204" pitchFamily="34" charset="0"/>
                        </a:rPr>
                        <a:t>Maintenance overhaul once ever 10 years.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marL="36000" algn="l" fontAlgn="ctr"/>
                      <a:r>
                        <a:rPr lang="en-US" sz="600" b="0" i="0" u="none" strike="noStrike" dirty="0">
                          <a:effectLst/>
                          <a:latin typeface="Calibri" panose="020F0502020204030204" pitchFamily="34" charset="0"/>
                        </a:rPr>
                        <a:t>Actuator operation will be inspected during installation, commissioning and re-testing. If limit switches were fitted, then this may identify reduced movement.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699669007"/>
                  </a:ext>
                </a:extLst>
              </a:tr>
              <a:tr h="856270">
                <a:tc>
                  <a:txBody>
                    <a:bodyPr/>
                    <a:lstStyle/>
                    <a:p>
                      <a:pPr marL="36000" algn="ctr" fontAlgn="ctr"/>
                      <a:r>
                        <a:rPr lang="en-GB" sz="600" b="0" i="0" u="none" strike="noStrike">
                          <a:effectLst/>
                          <a:latin typeface="Calibri" panose="020F0502020204030204" pitchFamily="34" charset="0"/>
                        </a:rPr>
                        <a:t>6</a:t>
                      </a:r>
                    </a:p>
                  </a:txBody>
                  <a:tcPr marL="4899" marR="4899" marT="4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dirty="0">
                          <a:effectLst/>
                          <a:latin typeface="Calibri" panose="020F0502020204030204" pitchFamily="34" charset="0"/>
                        </a:rPr>
                        <a:t>Bearing</a:t>
                      </a:r>
                    </a:p>
                  </a:txBody>
                  <a:tcPr marL="4899" marR="4899" marT="48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Guides the support rod to ensure smooth movement.  </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GB" sz="600" b="0" i="0" u="none" strike="noStrike">
                          <a:effectLst/>
                          <a:latin typeface="Calibri" panose="020F0502020204030204" pitchFamily="34" charset="0"/>
                        </a:rPr>
                        <a:t>Corrosion / erosion from external environmental conditions.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Environmental extremes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effectLst/>
                          <a:latin typeface="Calibri" panose="020F0502020204030204" pitchFamily="34" charset="0"/>
                        </a:rPr>
                        <a:t>Water or liquid ingress leading to long term corrosion. </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GB" sz="600" b="0" i="0" u="none" strike="noStrike">
                          <a:effectLst/>
                          <a:latin typeface="Calibri" panose="020F0502020204030204" pitchFamily="34" charset="0"/>
                        </a:rPr>
                        <a:t>Failure of equipment.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Dangerous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Undetected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None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ctr" fontAlgn="ctr"/>
                      <a:r>
                        <a:rPr lang="en-GB" sz="600" b="0" i="0" u="none" strike="noStrike">
                          <a:effectLst/>
                          <a:latin typeface="Calibri" panose="020F0502020204030204" pitchFamily="34" charset="0"/>
                        </a:rPr>
                        <a:t>NO</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This type of degradation maybe over a period and may not be detected during the early years/proof tests, so would eventually be picked up during a later proof test. For this reason, no credit taken for detection during the proof test. </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a:effectLst/>
                          <a:latin typeface="Calibri" panose="020F0502020204030204" pitchFamily="34" charset="0"/>
                        </a:rPr>
                        <a:t>Maintenance overhaul once ever 10 years.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marL="36000" algn="l" fontAlgn="ctr"/>
                      <a:r>
                        <a:rPr lang="en-US" sz="600" b="0" i="0" u="none" strike="noStrike" dirty="0">
                          <a:effectLst/>
                          <a:latin typeface="Calibri" panose="020F0502020204030204" pitchFamily="34" charset="0"/>
                        </a:rPr>
                        <a:t>Proof tests later on in the operating life of the component might identify the failure.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014129949"/>
                  </a:ext>
                </a:extLst>
              </a:tr>
              <a:tr h="205740">
                <a:tc rowSpan="4" gridSpan="7">
                  <a:txBody>
                    <a:bodyPr/>
                    <a:lstStyle/>
                    <a:p>
                      <a:pPr algn="r" fontAlgn="ctr"/>
                      <a:r>
                        <a:rPr lang="en-GB" sz="1000" b="1" i="0" u="none" strike="noStrike" dirty="0">
                          <a:solidFill>
                            <a:srgbClr val="FFFFFF"/>
                          </a:solidFill>
                          <a:effectLst/>
                          <a:latin typeface="Calibri" panose="020F0502020204030204" pitchFamily="34" charset="0"/>
                        </a:rPr>
                        <a:t>Total</a:t>
                      </a:r>
                    </a:p>
                  </a:txBody>
                  <a:tcPr marL="4899" marR="58783" marT="489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275D35"/>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a:txBody>
                    <a:bodyPr/>
                    <a:lstStyle/>
                    <a:p>
                      <a:pPr algn="ctr" fontAlgn="ctr"/>
                      <a:r>
                        <a:rPr lang="en-GB" sz="600" b="0" i="0" u="none" strike="noStrike">
                          <a:solidFill>
                            <a:srgbClr val="FFFFFF"/>
                          </a:solidFill>
                          <a:effectLst/>
                          <a:latin typeface="Calibri" panose="020F0502020204030204" pitchFamily="34" charset="0"/>
                        </a:rPr>
                        <a:t>Dangerous</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algn="ctr" fontAlgn="ctr"/>
                      <a:r>
                        <a:rPr lang="en-GB" sz="600" b="0" i="0" u="none" strike="noStrike">
                          <a:solidFill>
                            <a:srgbClr val="FFFFFF"/>
                          </a:solidFill>
                          <a:effectLst/>
                          <a:latin typeface="Calibri" panose="020F0502020204030204" pitchFamily="34" charset="0"/>
                        </a:rPr>
                        <a:t>Total Dangerous Detected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rowSpan="4">
                  <a:txBody>
                    <a:bodyPr/>
                    <a:lstStyle/>
                    <a:p>
                      <a:pPr algn="ctr" fontAlgn="ctr"/>
                      <a:r>
                        <a:rPr lang="en-GB" sz="600" b="0" i="0" u="none" strike="noStrike">
                          <a:solidFill>
                            <a:srgbClr val="FFFFFF"/>
                          </a:solidFill>
                          <a:effectLst/>
                          <a:latin typeface="Calibri" panose="020F0502020204030204" pitchFamily="34" charset="0"/>
                        </a:rPr>
                        <a:t> </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75D35"/>
                    </a:solidFill>
                  </a:tcPr>
                </a:tc>
                <a:tc>
                  <a:txBody>
                    <a:bodyPr/>
                    <a:lstStyle/>
                    <a:p>
                      <a:pPr algn="ctr" fontAlgn="ctr"/>
                      <a:r>
                        <a:rPr lang="en-US" sz="600" b="0" i="0" u="none" strike="noStrike">
                          <a:solidFill>
                            <a:srgbClr val="FFFFFF"/>
                          </a:solidFill>
                          <a:effectLst/>
                          <a:latin typeface="Calibri" panose="020F0502020204030204" pitchFamily="34" charset="0"/>
                        </a:rPr>
                        <a:t>Total Dangerous Detected by Proof Test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rowSpan="4" gridSpan="3">
                  <a:txBody>
                    <a:bodyPr/>
                    <a:lstStyle/>
                    <a:p>
                      <a:pPr algn="ctr" fontAlgn="ctr"/>
                      <a:r>
                        <a:rPr lang="en-GB" sz="600" b="0" i="0" u="none" strike="noStrike" dirty="0">
                          <a:solidFill>
                            <a:srgbClr val="FFFFFF"/>
                          </a:solidFill>
                          <a:effectLst/>
                          <a:latin typeface="Calibri" panose="020F0502020204030204" pitchFamily="34" charset="0"/>
                        </a:rPr>
                        <a:t> </a:t>
                      </a:r>
                    </a:p>
                  </a:txBody>
                  <a:tcPr marL="4899" marR="4899" marT="489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75D35"/>
                    </a:solidFill>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3482439091"/>
                  </a:ext>
                </a:extLst>
              </a:tr>
              <a:tr h="191044">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600" b="0" i="0" u="none" strike="noStrike">
                          <a:effectLst/>
                          <a:latin typeface="Calibri" panose="020F0502020204030204" pitchFamily="34" charset="0"/>
                        </a:rPr>
                        <a:t>29</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effectLst/>
                          <a:latin typeface="Calibri" panose="020F0502020204030204" pitchFamily="34" charset="0"/>
                        </a:rPr>
                        <a:t>0</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fontAlgn="ctr"/>
                      <a:r>
                        <a:rPr lang="en-GB" sz="600" b="0" i="0" u="none" strike="noStrike">
                          <a:effectLst/>
                          <a:latin typeface="Calibri" panose="020F0502020204030204" pitchFamily="34" charset="0"/>
                        </a:rPr>
                        <a:t>27</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718788841"/>
                  </a:ext>
                </a:extLst>
              </a:tr>
              <a:tr h="205740">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600" b="0" i="0" u="none" strike="noStrike">
                          <a:solidFill>
                            <a:srgbClr val="FFFFFF"/>
                          </a:solidFill>
                          <a:effectLst/>
                          <a:latin typeface="Calibri" panose="020F0502020204030204" pitchFamily="34" charset="0"/>
                        </a:rPr>
                        <a:t>Safe</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a:txBody>
                    <a:bodyPr/>
                    <a:lstStyle/>
                    <a:p>
                      <a:pPr algn="ctr" fontAlgn="ctr"/>
                      <a:r>
                        <a:rPr lang="en-GB" sz="600" b="0" i="0" u="none" strike="noStrike">
                          <a:solidFill>
                            <a:srgbClr val="FFFFFF"/>
                          </a:solidFill>
                          <a:effectLst/>
                          <a:latin typeface="Calibri" panose="020F0502020204030204" pitchFamily="34" charset="0"/>
                        </a:rPr>
                        <a:t>Total Dangerous Undetected</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vMerge="1">
                  <a:txBody>
                    <a:bodyPr/>
                    <a:lstStyle/>
                    <a:p>
                      <a:endParaRPr lang="en-GB"/>
                    </a:p>
                  </a:txBody>
                  <a:tcPr/>
                </a:tc>
                <a:tc>
                  <a:txBody>
                    <a:bodyPr/>
                    <a:lstStyle/>
                    <a:p>
                      <a:pPr algn="ctr" fontAlgn="ctr"/>
                      <a:r>
                        <a:rPr lang="en-US" sz="600" b="0" i="0" u="none" strike="noStrike">
                          <a:solidFill>
                            <a:srgbClr val="FFFFFF"/>
                          </a:solidFill>
                          <a:effectLst/>
                          <a:latin typeface="Calibri" panose="020F0502020204030204" pitchFamily="34" charset="0"/>
                        </a:rPr>
                        <a:t>Total Dangerous Undetected by Proof Test</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75D35"/>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900746412"/>
                  </a:ext>
                </a:extLst>
              </a:tr>
              <a:tr h="161653">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600" b="0" i="0" u="none" strike="noStrike">
                          <a:effectLst/>
                          <a:latin typeface="Calibri" panose="020F0502020204030204" pitchFamily="34" charset="0"/>
                        </a:rPr>
                        <a:t>3</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effectLst/>
                          <a:latin typeface="Calibri" panose="020F0502020204030204" pitchFamily="34" charset="0"/>
                        </a:rPr>
                        <a:t>29</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fontAlgn="ctr"/>
                      <a:r>
                        <a:rPr lang="en-GB" sz="600" b="0" i="0" u="none" strike="noStrike" dirty="0">
                          <a:effectLst/>
                          <a:latin typeface="Calibri" panose="020F0502020204030204" pitchFamily="34" charset="0"/>
                        </a:rPr>
                        <a:t>2</a:t>
                      </a:r>
                    </a:p>
                  </a:txBody>
                  <a:tcPr marL="4899" marR="4899" marT="4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323298749"/>
                  </a:ext>
                </a:extLst>
              </a:tr>
            </a:tbl>
          </a:graphicData>
        </a:graphic>
      </p:graphicFrame>
      <p:pic>
        <p:nvPicPr>
          <p:cNvPr id="14" name="Picture 13">
            <a:extLst>
              <a:ext uri="{FF2B5EF4-FFF2-40B4-BE49-F238E27FC236}">
                <a16:creationId xmlns:a16="http://schemas.microsoft.com/office/drawing/2014/main" id="{949A93CD-0561-ED48-D77F-724AFBC44E25}"/>
              </a:ext>
            </a:extLst>
          </p:cNvPr>
          <p:cNvPicPr>
            <a:picLocks noChangeAspect="1"/>
          </p:cNvPicPr>
          <p:nvPr/>
        </p:nvPicPr>
        <p:blipFill>
          <a:blip r:embed="rId5"/>
          <a:stretch>
            <a:fillRect/>
          </a:stretch>
        </p:blipFill>
        <p:spPr>
          <a:xfrm>
            <a:off x="717432" y="5426286"/>
            <a:ext cx="10515598" cy="438150"/>
          </a:xfrm>
          <a:prstGeom prst="rect">
            <a:avLst/>
          </a:prstGeom>
        </p:spPr>
      </p:pic>
    </p:spTree>
    <p:extLst>
      <p:ext uri="{BB962C8B-B14F-4D97-AF65-F5344CB8AC3E}">
        <p14:creationId xmlns:p14="http://schemas.microsoft.com/office/powerpoint/2010/main" val="227634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2.jpg">
            <a:extLst>
              <a:ext uri="{FF2B5EF4-FFF2-40B4-BE49-F238E27FC236}">
                <a16:creationId xmlns:a16="http://schemas.microsoft.com/office/drawing/2014/main" id="{7C2DE000-26CE-EE43-9758-A159FBEDF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97" y="164912"/>
            <a:ext cx="11596008" cy="594360"/>
          </a:xfrm>
          <a:prstGeom prst="rect">
            <a:avLst/>
          </a:prstGeom>
        </p:spPr>
      </p:pic>
      <p:sp>
        <p:nvSpPr>
          <p:cNvPr id="5" name="Title 1">
            <a:extLst>
              <a:ext uri="{FF2B5EF4-FFF2-40B4-BE49-F238E27FC236}">
                <a16:creationId xmlns:a16="http://schemas.microsoft.com/office/drawing/2014/main" id="{6988312C-16E6-0F44-BB95-EBF6498B5538}"/>
              </a:ext>
            </a:extLst>
          </p:cNvPr>
          <p:cNvSpPr txBox="1">
            <a:spLocks/>
          </p:cNvSpPr>
          <p:nvPr/>
        </p:nvSpPr>
        <p:spPr>
          <a:xfrm>
            <a:off x="425279" y="164912"/>
            <a:ext cx="10235375"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r>
              <a:rPr lang="en-US" sz="3200" dirty="0">
                <a:solidFill>
                  <a:srgbClr val="FFFFFF"/>
                </a:solidFill>
              </a:rPr>
              <a:t>How is Proof Test Coverage incorporated into PFD</a:t>
            </a:r>
            <a:r>
              <a:rPr lang="en-US" sz="3200" baseline="-25000" dirty="0">
                <a:solidFill>
                  <a:srgbClr val="FFFFFF"/>
                </a:solidFill>
              </a:rPr>
              <a:t>AVG</a:t>
            </a:r>
            <a:r>
              <a:rPr lang="en-US" sz="3200" dirty="0">
                <a:solidFill>
                  <a:srgbClr val="FFFFFF"/>
                </a:solidFill>
              </a:rPr>
              <a:t>?</a:t>
            </a:r>
            <a:endParaRPr lang="en-GB" sz="3200" dirty="0">
              <a:solidFill>
                <a:srgbClr val="FFFFFF"/>
              </a:solidFill>
            </a:endParaRPr>
          </a:p>
        </p:txBody>
      </p:sp>
      <p:pic>
        <p:nvPicPr>
          <p:cNvPr id="3" name="Resim 2">
            <a:extLst>
              <a:ext uri="{FF2B5EF4-FFF2-40B4-BE49-F238E27FC236}">
                <a16:creationId xmlns:a16="http://schemas.microsoft.com/office/drawing/2014/main" id="{497A511F-B4E1-4B46-AF25-8CFFE9643C5F}"/>
              </a:ext>
            </a:extLst>
          </p:cNvPr>
          <p:cNvPicPr>
            <a:picLocks noChangeAspect="1"/>
          </p:cNvPicPr>
          <p:nvPr/>
        </p:nvPicPr>
        <p:blipFill>
          <a:blip r:embed="rId3"/>
          <a:stretch>
            <a:fillRect/>
          </a:stretch>
        </p:blipFill>
        <p:spPr>
          <a:xfrm>
            <a:off x="297997" y="952500"/>
            <a:ext cx="11560628" cy="5905500"/>
          </a:xfrm>
          <a:prstGeom prst="rect">
            <a:avLst/>
          </a:prstGeom>
        </p:spPr>
      </p:pic>
      <p:sp>
        <p:nvSpPr>
          <p:cNvPr id="7" name="Rectangle 6">
            <a:extLst>
              <a:ext uri="{FF2B5EF4-FFF2-40B4-BE49-F238E27FC236}">
                <a16:creationId xmlns:a16="http://schemas.microsoft.com/office/drawing/2014/main" id="{034D6D24-F27F-C840-BC30-2AABB804F9E5}"/>
              </a:ext>
            </a:extLst>
          </p:cNvPr>
          <p:cNvSpPr/>
          <p:nvPr/>
        </p:nvSpPr>
        <p:spPr>
          <a:xfrm>
            <a:off x="5128053" y="5961050"/>
            <a:ext cx="2174789" cy="781336"/>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x-none"/>
          </a:p>
        </p:txBody>
      </p:sp>
      <p:pic>
        <p:nvPicPr>
          <p:cNvPr id="8" name="Picture 7" descr="Logo&#10;&#10;Description automatically generated with medium confidence">
            <a:extLst>
              <a:ext uri="{FF2B5EF4-FFF2-40B4-BE49-F238E27FC236}">
                <a16:creationId xmlns:a16="http://schemas.microsoft.com/office/drawing/2014/main" id="{7046DD8B-0DF5-8D4D-AF5C-7DA149B76AFA}"/>
              </a:ext>
            </a:extLst>
          </p:cNvPr>
          <p:cNvPicPr>
            <a:picLocks noChangeAspect="1"/>
          </p:cNvPicPr>
          <p:nvPr/>
        </p:nvPicPr>
        <p:blipFill>
          <a:blip r:embed="rId4"/>
          <a:stretch>
            <a:fillRect/>
          </a:stretch>
        </p:blipFill>
        <p:spPr>
          <a:xfrm>
            <a:off x="5268571" y="6002717"/>
            <a:ext cx="1654859" cy="690371"/>
          </a:xfrm>
          <a:prstGeom prst="rect">
            <a:avLst/>
          </a:prstGeom>
        </p:spPr>
      </p:pic>
      <p:sp>
        <p:nvSpPr>
          <p:cNvPr id="6" name="TextBox 5">
            <a:extLst>
              <a:ext uri="{FF2B5EF4-FFF2-40B4-BE49-F238E27FC236}">
                <a16:creationId xmlns:a16="http://schemas.microsoft.com/office/drawing/2014/main" id="{BBD002EA-CACD-EC65-A7A7-F576CA7EFBA2}"/>
              </a:ext>
            </a:extLst>
          </p:cNvPr>
          <p:cNvSpPr txBox="1"/>
          <p:nvPr/>
        </p:nvSpPr>
        <p:spPr>
          <a:xfrm>
            <a:off x="425279" y="1100669"/>
            <a:ext cx="6094562" cy="369332"/>
          </a:xfrm>
          <a:prstGeom prst="rect">
            <a:avLst/>
          </a:prstGeom>
          <a:noFill/>
        </p:spPr>
        <p:txBody>
          <a:bodyPr wrap="square">
            <a:spAutoFit/>
          </a:bodyPr>
          <a:lstStyle/>
          <a:p>
            <a:pPr marL="0" indent="0">
              <a:buNone/>
            </a:pPr>
            <a:r>
              <a:rPr lang="en-US" sz="1800" dirty="0">
                <a:solidFill>
                  <a:schemeClr val="accent1"/>
                </a:solidFill>
                <a:latin typeface="Calibri" panose="020F0502020204030204" pitchFamily="34" charset="0"/>
                <a:ea typeface="+mj-ea"/>
                <a:cs typeface="Calibri" panose="020F0502020204030204" pitchFamily="34" charset="0"/>
              </a:rPr>
              <a:t>Calculation composition </a:t>
            </a:r>
          </a:p>
        </p:txBody>
      </p:sp>
      <p:pic>
        <p:nvPicPr>
          <p:cNvPr id="9" name="Picture 8">
            <a:extLst>
              <a:ext uri="{FF2B5EF4-FFF2-40B4-BE49-F238E27FC236}">
                <a16:creationId xmlns:a16="http://schemas.microsoft.com/office/drawing/2014/main" id="{CE7E9715-C216-3AF7-BEDF-4FA75480B61C}"/>
              </a:ext>
            </a:extLst>
          </p:cNvPr>
          <p:cNvPicPr>
            <a:picLocks noChangeAspect="1"/>
          </p:cNvPicPr>
          <p:nvPr/>
        </p:nvPicPr>
        <p:blipFill>
          <a:blip r:embed="rId5"/>
          <a:stretch>
            <a:fillRect/>
          </a:stretch>
        </p:blipFill>
        <p:spPr>
          <a:xfrm>
            <a:off x="1527873" y="1531062"/>
            <a:ext cx="8678959" cy="4006850"/>
          </a:xfrm>
          <a:prstGeom prst="rect">
            <a:avLst/>
          </a:prstGeom>
        </p:spPr>
      </p:pic>
    </p:spTree>
    <p:extLst>
      <p:ext uri="{BB962C8B-B14F-4D97-AF65-F5344CB8AC3E}">
        <p14:creationId xmlns:p14="http://schemas.microsoft.com/office/powerpoint/2010/main" val="33920634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1971</Words>
  <Application>Microsoft Office PowerPoint</Application>
  <PresentationFormat>Widescreen</PresentationFormat>
  <Paragraphs>357</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(Body)</vt:lpstr>
      <vt:lpstr>Calibri Light</vt:lpstr>
      <vt:lpstr>Cambria Math</vt:lpstr>
      <vt:lpstr>Times New Roman</vt:lpstr>
      <vt:lpstr>Wingdings</vt:lpstr>
      <vt:lpstr>Wingdings 2</vt: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Ceyda ÖZTÜRK</dc:creator>
  <cp:lastModifiedBy>Ben Easton</cp:lastModifiedBy>
  <cp:revision>14</cp:revision>
  <dcterms:created xsi:type="dcterms:W3CDTF">2019-03-06T10:36:16Z</dcterms:created>
  <dcterms:modified xsi:type="dcterms:W3CDTF">2023-08-17T10:13:02Z</dcterms:modified>
</cp:coreProperties>
</file>